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5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6" r:id="rId14"/>
    <p:sldId id="327" r:id="rId15"/>
    <p:sldId id="328" r:id="rId16"/>
    <p:sldId id="329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7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706624"/>
            <a:ext cx="6693408" cy="1042416"/>
          </a:xfrm>
        </p:spPr>
        <p:txBody>
          <a:bodyPr/>
          <a:lstStyle/>
          <a:p>
            <a:pPr algn="ctr"/>
            <a:r>
              <a:rPr lang="sr-Cyrl-R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УТИЦАЈ ДЕФИНИЦИЈЕ И ИСТРАЖИВАЧКЕ </a:t>
            </a:r>
            <a:br>
              <a:rPr lang="sr-Cyrl-R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r-Cyrl-R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ЛЕКСИКОГРАФСКЕ МЕТОДОЛОГИЈЕ НА </a:t>
            </a:r>
            <a:br>
              <a:rPr lang="sr-Cyrl-R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r-Cyrl-R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ПРОЦЕНУ ЗАСТУПЉЕНОСТИ ЈЕЗИЧКИХ </a:t>
            </a:r>
            <a:br>
              <a:rPr lang="sr-Cyrl-R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r-Cyrl-R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ФЕНОМЕНА. ПРИМЕР АНТОНИМИЈЕ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Милена </a:t>
            </a:r>
            <a:r>
              <a:rPr lang="sr-Cyrl-RS" dirty="0" err="1">
                <a:latin typeface="Cambria" panose="02040503050406030204" pitchFamily="18" charset="0"/>
                <a:ea typeface="Cambria" panose="02040503050406030204" pitchFamily="18" charset="0"/>
              </a:rPr>
              <a:t>Јакић</a:t>
            </a: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dirty="0" err="1">
                <a:latin typeface="Cambria" panose="02040503050406030204" pitchFamily="18" charset="0"/>
                <a:ea typeface="Cambria" panose="02040503050406030204" pitchFamily="18" charset="0"/>
              </a:rPr>
              <a:t>Шимшић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0A75E-F06E-42E5-BA1B-93CEE3B0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Број антонима у речницима (између 450 и 8.800)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096087-07D9-41AF-9301-6B2AC5692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920" y="1753581"/>
            <a:ext cx="7120520" cy="46611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247F0-D361-41A1-ABBD-89583EAC65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392C3-975F-4523-8BF5-713B6A8095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5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8EDF-B652-4005-B9CA-3D46114A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Претрага антонима у контексту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0186-A5F4-4D51-BE16-8E6AD955F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Колико се често антоними користе заједно у контексту?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писаном језику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одрасли говорници употребе антонимски пар у једној од 50 реченица (Марфи–Џоунс 2008: 403).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писаном језику (у питању је амерички енглески) постоји средишња зона антонимије, која обухвата свега 60 антонимских парова, морфолошки неповезаних, сачињених од придева и глагола (Литвин 2015).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40FAD-4005-4DED-89F7-48AC27597A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07C6E-4911-43B2-9BE7-3C17F2C9F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0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1A83-473E-4EC0-8A6D-76CB169A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Антонимија у асоцијативним речницима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EAC31-CD7D-4441-A37A-35401FDDB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Најужа и најшира дефиниција </a:t>
            </a:r>
            <a:r>
              <a:rPr lang="sr-Cyrl-R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антонимије</a:t>
            </a:r>
            <a:r>
              <a:rPr lang="sr-Cyrl-R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материјалу </a:t>
            </a:r>
            <a:r>
              <a:rPr lang="sr-Cyrl-RS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Асоцијативног речника српскога језика</a:t>
            </a:r>
            <a:r>
              <a:rPr lang="sr-Cyrl-R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богат – сиромашан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95,4 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велик – мали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163 (и 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мали – велики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140), 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десни – леви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282 (тј. 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леви – десни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277), 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добар – зао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 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исти – различит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63, 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јак – слаб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 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јефтин – скуп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143, 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лењ – вредан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97, 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леп – ружан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139 (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ружан – леп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130), 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оштар – туп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 (и 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туп – оштар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150), 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стар – млад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139, </a:t>
            </a:r>
            <a:r>
              <a:rPr lang="ru-RU" b="0" i="1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светао – таман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128 и евентуално још понеки пар.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ED4F9-D878-4333-B35D-7A436EBAC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E502E-9681-4EAD-B742-4823DDF14F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3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648A-0ACC-4128-8E39-4D9C56C1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Антонимија у асоцијативним речницима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AD89D-405E-412A-B17B-75AEE45B3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Изван истраживања остали би: </a:t>
            </a:r>
            <a:r>
              <a:rPr lang="ru-RU" sz="16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исток – запад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409, </a:t>
            </a:r>
            <a:r>
              <a:rPr lang="ru-RU" sz="16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испод – изнад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170, </a:t>
            </a:r>
            <a:r>
              <a:rPr lang="ru-RU" sz="16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мало – много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128 итд.: не означавају особину), а затим и они потенцијални парови који су истокоренски (</a:t>
            </a:r>
            <a:r>
              <a:rPr lang="ru-RU" sz="16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моралан – неморални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58, </a:t>
            </a:r>
            <a:r>
              <a:rPr lang="ru-RU" sz="16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срећан – несрећан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24), који не припадају истој врсти речи (</a:t>
            </a:r>
            <a:r>
              <a:rPr lang="ru-RU" sz="16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последњи – први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181), чије се супротстављање према референтним описним речницима српског језика не заснива на примарним значењима (</a:t>
            </a:r>
            <a:r>
              <a:rPr lang="ru-RU" sz="16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 – стар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162, </a:t>
            </a:r>
            <a:r>
              <a:rPr lang="ru-RU" sz="16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груб – нежан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 итд.) или пак чија асоцијативна веза није довољно јака (имајући у виду да је у АРСЈ учестовало 800 испитаника граница би могла бити испод асоцијативне фреквенције 10, нпр. </a:t>
            </a:r>
            <a:r>
              <a:rPr lang="ru-RU" sz="16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шкрт – дарежљив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 </a:t>
            </a:r>
            <a:r>
              <a:rPr lang="ru-RU" sz="16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штедљив – расипан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 </a:t>
            </a:r>
            <a:r>
              <a:rPr lang="ru-RU" sz="16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лењ – радан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 </a:t>
            </a:r>
            <a:r>
              <a:rPr lang="ru-RU" sz="16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лењ – марљив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 </a:t>
            </a:r>
            <a:r>
              <a:rPr lang="ru-RU" sz="16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исти – другачији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 </a:t>
            </a:r>
            <a:r>
              <a:rPr lang="ru-RU" sz="16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прост – компликован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EC349-8191-4851-8EAB-4F5F5AADA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6EBED-DE08-4A14-9DB2-5AB29AAF72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A5FA-C49C-497D-8A91-78DA55A5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Закључак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69D3E-04BF-4CD4-A9BA-042841271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 бисмо испитали једну појаву потребно је знати шта све под ту појаву спада.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Говорећи о антонимији питамо се да ли је то термин који треба резервисати за ексклузивну групу од неколико десетина лексема или је то универзални принцип, присутан у свим језицима, чија је учесталост веома висока.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 неколико десетина до неколико хиљада јединица.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 ли оно што је чешће и чега има више заслужује првенство у изучавању?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09D8C-9F52-4F93-A3AA-BA177D814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7E0FD-F4A6-45A5-B9DB-246CC64ED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6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4F04-A445-47CA-9829-3C1B6249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Увод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CA25F-A3A7-40CC-A227-BB5550282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Циљ рада: потрага за начинима процене заступљености језичких феномена на примеру антонимије, као и идентификација фактора који на то могу имати утицаја, а од којих су најважнији дефинисање појма и методологија.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 различитих критеријума који се срећу у литератури, ауторка саставља најужу и најширу дефиницију антонимије.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Обрада антонимије у описним и специјалним речницима.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46F03-6F38-4011-B6A0-D4FF89C6B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E3AEE-D0A0-486C-90E3-062BF8B34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7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90A3-68D7-4A5B-8FE8-3E5488D4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Различити критеријуми дефинисања </a:t>
            </a:r>
            <a:br>
              <a:rPr lang="sr-Cyrl-RS" sz="36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r-Cyrl-RS" sz="36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појма </a:t>
            </a:r>
            <a:r>
              <a:rPr lang="sr-Cyrl-RS" sz="360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антонимије</a:t>
            </a:r>
            <a:r>
              <a:rPr lang="sr-Cyrl-RS" sz="360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410A7-D284-4DBD-AB6F-915D68C7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Један од најважнијих фактора који утичу на процену заступљености неког појма јесте дефиниција, а управо је то поље где међу истраживачима често не постоји консензус о томе шта спада у обим и садржај појма, каткада се ставови о потребним условима исказују експлицитно, понекад имплицитно кроз примере итд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Само придеви или и друге врсте речи?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Морају ли припадати истој врсти речи? Морају ли бити разнокоренски? Може ли реч имати више антонима? и сл.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5488F-7EB7-4262-9AC8-0F20D0FEF2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254FA-1D22-48A4-8D95-AC0D623EC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3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FF6E9-09C3-4296-8783-68E6274F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Најужа дефиниција </a:t>
            </a:r>
            <a:r>
              <a:rPr lang="sr-Cyrl-RS" dirty="0" err="1"/>
              <a:t>антонимије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9ADCC-6277-4FC9-92CB-07E4BD5AD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sr-Cyrl-RS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ајужа дефиниција подразумевала би да су у питању придевски парови који одражавају </a:t>
            </a:r>
            <a:r>
              <a:rPr lang="sr-Cyrl-RS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градуабилност</a:t>
            </a:r>
            <a:r>
              <a:rPr lang="sr-Cyrl-RS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чија су примарна значења супротстављена (или чак сва значења, чиме бисмо број таквих парова свели на минимум), а асоцијативна веза међу њима изузетно јака и позната читавој говорној заједници, што би даље претпостављало да дате речи припадају општем лексичком фонду и да су високофреквентне. Такође, чланови пара не би смели бити творбено повезани, већ засебне лексеме.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FC4B0-5CE3-4410-B63F-8DFC26E955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EDAD5-66C9-45E6-8DB8-824669D860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8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F856-1255-4E8D-AB29-02583AAB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Најшира дефиниција </a:t>
            </a:r>
            <a:r>
              <a:rPr lang="sr-Cyrl-RS" dirty="0" err="1"/>
              <a:t>антонимије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8662C-BB7A-405C-B94F-C1517C55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Најшира дефиниција пак подразумевала би све врсте речи (при чему би антонимски пар могао бити сачињен и од две различите врсте речи), све врсте супротности, укључујући и истокоренске антониме, без обзира на то колико је општој популацији дати пар познат и да ли припада општем лексичком фонду. То би значило да би антонимски парови могли успоставити однос супротности у датом контексту, у било ком од значења (па чак и изузетно ретким значењима), као и то да не би морали бити познати свим говорницима.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03D39-ECCE-4313-9740-809F9D10F2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052F4-DDE0-4A7E-8444-10337C1A07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2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21515-8587-47C4-B9C2-CE03931B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Антонимија у описним речницима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9699-7EAD-4266-8F1B-0C6EF9A49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бележе лексичке односе системски: бележе или изразито типичне примере (</a:t>
            </a:r>
            <a:r>
              <a:rPr lang="sr-Cyrl-RS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добар ‒ лош, топао ‒ хладан</a:t>
            </a:r>
            <a:r>
              <a:rPr lang="sr-Cyrl-R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или </a:t>
            </a:r>
            <a:r>
              <a:rPr lang="sr-Cyrl-R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антонимију</a:t>
            </a:r>
            <a:r>
              <a:rPr lang="sr-Cyrl-R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користе као помоћно средство при дефинисању.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К. Вилнерс и К. Парадис: антоним је приписан код свега 1.750 од 110.000 одредница (1,6%).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Јакић 2015, 2016: РСЈ ‒ 0,13%, РМС ‒ 0,2%, РСАНУ ‒ 0,18%.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59B81-ED46-4A8D-91DE-F4F202E46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D2155-BAB6-4A61-964E-D3B19FF4B7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4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D6D9-B4C1-4126-B6CB-51939CCA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Антонимија у речницима антонима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BEEF2-D789-462F-B950-AF23F5F2E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у њима се види различит приступ </a:t>
            </a:r>
            <a:r>
              <a:rPr lang="sr-Cyrl-RS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антонимији</a:t>
            </a:r>
            <a:r>
              <a:rPr lang="sr-Cyrl-R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па се речници антонима међусобно разликују </a:t>
            </a:r>
            <a:r>
              <a:rPr lang="ru-RU" b="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према структури лексикографског чланка, начину бележења одредница (једна реч или антонимски пар), њиховом саставу и одабиру, те последично и броју забележених представника.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 Љвов (1978): 710 одредница, које се састоје од антонимских парова. Унутар чланка се дају варијанте.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1B84F-3E3B-41BA-87BB-56189C80B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714AC-D663-4B18-A4F5-6D3072C90F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2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2E2AA-2233-4DEE-AE18-CE4911D2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Антонимија у речницима антонима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AA94A-AEF5-4E51-818D-B1E1BF5CA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 err="1">
                <a:latin typeface="Cambria" panose="02040503050406030204" pitchFamily="18" charset="0"/>
                <a:ea typeface="Cambria" panose="02040503050406030204" pitchFamily="18" charset="0"/>
              </a:rPr>
              <a:t>Пернишка‒Василева</a:t>
            </a: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 1997 (бугарски речник антонима): око 1.800 антонимских парова.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Љ. Шарић (индекс уз монографију): 4.160 антонимских парова.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А. </a:t>
            </a:r>
            <a:r>
              <a:rPr lang="sr-Cyrl-RS" dirty="0" err="1">
                <a:latin typeface="Cambria" panose="02040503050406030204" pitchFamily="18" charset="0"/>
                <a:ea typeface="Cambria" panose="02040503050406030204" pitchFamily="18" charset="0"/>
              </a:rPr>
              <a:t>Спунер</a:t>
            </a: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 (енглески речник синонима и антонима):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2.398 </a:t>
            </a: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одредница има приписан антоним.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901C-AD43-4EC4-802F-B0B430AB08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AC21C-5207-44DB-8E6E-137FD20D35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B5CA-D3D1-49F2-BD21-C5F23591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Антонимија у речницима антонима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AB61-EE6A-40D3-B20D-32B217CDB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Немачки речник синонима и антонима (8.817 одредница, неке имају и по неколико десетина антонима): веома широк приступ </a:t>
            </a:r>
            <a:r>
              <a:rPr lang="sr-Cyrl-RS" dirty="0" err="1">
                <a:latin typeface="Cambria" panose="02040503050406030204" pitchFamily="18" charset="0"/>
                <a:ea typeface="Cambria" panose="02040503050406030204" pitchFamily="18" charset="0"/>
              </a:rPr>
              <a:t>антонимији</a:t>
            </a: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: нпр. </a:t>
            </a:r>
            <a:r>
              <a:rPr lang="sr-Cyrl-RS" i="1" dirty="0">
                <a:latin typeface="Cambria" panose="02040503050406030204" pitchFamily="18" charset="0"/>
                <a:ea typeface="Cambria" panose="02040503050406030204" pitchFamily="18" charset="0"/>
              </a:rPr>
              <a:t>брак ‒ целибат</a:t>
            </a: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r-Cyrl-RS" i="1" dirty="0">
                <a:latin typeface="Cambria" panose="02040503050406030204" pitchFamily="18" charset="0"/>
                <a:ea typeface="Cambria" panose="02040503050406030204" pitchFamily="18" charset="0"/>
              </a:rPr>
              <a:t>конкубинат</a:t>
            </a: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r-Cyrl-RS" i="1" dirty="0" err="1">
                <a:latin typeface="Cambria" panose="02040503050406030204" pitchFamily="18" charset="0"/>
                <a:ea typeface="Cambria" panose="02040503050406030204" pitchFamily="18" charset="0"/>
              </a:rPr>
              <a:t>невенчаност</a:t>
            </a: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r-Cyrl-R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i="1" dirty="0" err="1">
                <a:latin typeface="Cambria" panose="02040503050406030204" pitchFamily="18" charset="0"/>
                <a:ea typeface="Cambria" panose="02040503050406030204" pitchFamily="18" charset="0"/>
              </a:rPr>
              <a:t>уседелиштво</a:t>
            </a: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r-Cyrl-RS" i="1" dirty="0">
                <a:latin typeface="Cambria" panose="02040503050406030204" pitchFamily="18" charset="0"/>
                <a:ea typeface="Cambria" panose="02040503050406030204" pitchFamily="18" charset="0"/>
              </a:rPr>
              <a:t> раздвајање</a:t>
            </a: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r-Cyrl-RS" i="1" dirty="0">
                <a:latin typeface="Cambria" panose="02040503050406030204" pitchFamily="18" charset="0"/>
                <a:ea typeface="Cambria" panose="02040503050406030204" pitchFamily="18" charset="0"/>
              </a:rPr>
              <a:t> развод</a:t>
            </a: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r-Cyrl-RS" i="1" dirty="0">
                <a:latin typeface="Cambria" panose="02040503050406030204" pitchFamily="18" charset="0"/>
                <a:ea typeface="Cambria" panose="02040503050406030204" pitchFamily="18" charset="0"/>
              </a:rPr>
              <a:t> удовиштво</a:t>
            </a: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r-Cyrl-RS" i="1" dirty="0">
                <a:latin typeface="Cambria" panose="02040503050406030204" pitchFamily="18" charset="0"/>
                <a:ea typeface="Cambria" panose="02040503050406030204" pitchFamily="18" charset="0"/>
              </a:rPr>
              <a:t> полигамија</a:t>
            </a: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r-Cyrl-RS" i="1" dirty="0">
                <a:latin typeface="Cambria" panose="02040503050406030204" pitchFamily="18" charset="0"/>
                <a:ea typeface="Cambria" panose="02040503050406030204" pitchFamily="18" charset="0"/>
              </a:rPr>
              <a:t> бигамија</a:t>
            </a:r>
            <a:r>
              <a:rPr lang="sr-Cyrl-RS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r-Cyrl-RS" i="1" dirty="0">
                <a:latin typeface="Cambria" panose="02040503050406030204" pitchFamily="18" charset="0"/>
                <a:ea typeface="Cambria" panose="02040503050406030204" pitchFamily="18" charset="0"/>
              </a:rPr>
              <a:t> веридба…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51256-FB21-4142-BC53-DC8C06B8CF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4C81D-6B13-4346-80EF-9D82FC390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95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{4050F8CC-410C-480F-9B3F-A02BC9D53733}tf56410444_win32</Template>
  <TotalTime>89</TotalTime>
  <Words>1024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Baskerville</vt:lpstr>
      <vt:lpstr>Baskerville Old Face</vt:lpstr>
      <vt:lpstr>Calibri</vt:lpstr>
      <vt:lpstr>Cambria</vt:lpstr>
      <vt:lpstr>Gill Sans Light</vt:lpstr>
      <vt:lpstr>Gill Sans Nova</vt:lpstr>
      <vt:lpstr>Gill Sans Nova Light</vt:lpstr>
      <vt:lpstr>Office Theme</vt:lpstr>
      <vt:lpstr>УТИЦАЈ ДЕФИНИЦИЈЕ И ИСТРАЖИВАЧКЕ  И ЛЕКСИКОГРАФСКЕ МЕТОДОЛОГИЈЕ НА  ПРОЦЕНУ ЗАСТУПЉЕНОСТИ ЈЕЗИЧКИХ  ФЕНОМЕНА. ПРИМЕР АНТОНИМИЈЕ</vt:lpstr>
      <vt:lpstr>Увод</vt:lpstr>
      <vt:lpstr>Различити критеријуми дефинисања  појма антонимије </vt:lpstr>
      <vt:lpstr>Најужа дефиниција антонимије</vt:lpstr>
      <vt:lpstr>Најшира дефиниција антонимије</vt:lpstr>
      <vt:lpstr>Антонимија у описним речницима </vt:lpstr>
      <vt:lpstr>Антонимија у речницима антонима</vt:lpstr>
      <vt:lpstr>Антонимија у речницима антонима</vt:lpstr>
      <vt:lpstr>Антонимија у речницима антонима</vt:lpstr>
      <vt:lpstr>Број антонима у речницима (између 450 и 8.800)</vt:lpstr>
      <vt:lpstr>Претрага антонима у контексту</vt:lpstr>
      <vt:lpstr>Антонимија у асоцијативним речницима</vt:lpstr>
      <vt:lpstr>Антонимија у асоцијативним речницима</vt:lpstr>
      <vt:lpstr>Закључак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УТИЦАЈ ДЕФИНИЦИЈЕ И ИСТРАЖИВАЧКЕ  И ЛЕКСИКОГРАФСКЕ МЕТОДОЛОГИЈЕ НА  ПРОЦЕНУ ЗАСТУПЉЕНОСТИ ЈЕЗИЧКИХ  ФЕНОМЕНА. ПРИМЕР АНТОНИМИЈЕ</dc:title>
  <dc:creator>Весна Николић</dc:creator>
  <cp:lastModifiedBy>Rec.</cp:lastModifiedBy>
  <cp:revision>10</cp:revision>
  <dcterms:created xsi:type="dcterms:W3CDTF">2023-11-29T19:41:54Z</dcterms:created>
  <dcterms:modified xsi:type="dcterms:W3CDTF">2024-11-26T19:33:55Z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