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60" r:id="rId5"/>
    <p:sldId id="280" r:id="rId6"/>
    <p:sldId id="281" r:id="rId7"/>
    <p:sldId id="282" r:id="rId8"/>
    <p:sldId id="283" r:id="rId9"/>
    <p:sldId id="284" r:id="rId10"/>
    <p:sldId id="285" r:id="rId11"/>
    <p:sldId id="286" r:id="rId12"/>
    <p:sldId id="287" r:id="rId13"/>
    <p:sldId id="288" r:id="rId14"/>
    <p:sldId id="289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6" r:id="rId26"/>
    <p:sldId id="277" r:id="rId27"/>
    <p:sldId id="279" r:id="rId28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08" d="100"/>
          <a:sy n="108" d="100"/>
        </p:scale>
        <p:origin x="678" y="10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F5687BCD-0B33-2C48-A635-6A3550ACE002}"/>
              </a:ext>
            </a:extLst>
          </p:cNvPr>
          <p:cNvSpPr/>
          <p:nvPr/>
        </p:nvSpPr>
        <p:spPr>
          <a:xfrm>
            <a:off x="6096001" y="-1"/>
            <a:ext cx="6096000" cy="68580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967519E-67C2-F249-96FD-35C287BE730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92100" y="380999"/>
            <a:ext cx="5359400" cy="2260599"/>
          </a:xfrm>
        </p:spPr>
        <p:txBody>
          <a:bodyPr anchor="b"/>
          <a:lstStyle>
            <a:lvl1pPr algn="l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Add Title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AD93EBD5-D70C-8A40-A861-C0D13C97491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92100" y="2795057"/>
            <a:ext cx="5359400" cy="680074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Add </a:t>
            </a:r>
            <a:r>
              <a:rPr lang="de-DE" dirty="0" err="1"/>
              <a:t>subtitle</a:t>
            </a:r>
            <a:endParaRPr lang="de-DE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A1C57A13-200C-7646-A8F7-3097FAECE1A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2100" y="4948144"/>
            <a:ext cx="5359400" cy="457199"/>
          </a:xfrm>
        </p:spPr>
        <p:txBody>
          <a:bodyPr anchor="ctr">
            <a:normAutofit/>
          </a:bodyPr>
          <a:lstStyle>
            <a:lvl1pPr marL="0" indent="0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lvl="0"/>
            <a:r>
              <a:rPr lang="de-DE" dirty="0"/>
              <a:t>Add </a:t>
            </a:r>
            <a:r>
              <a:rPr lang="de-DE" dirty="0" err="1"/>
              <a:t>Presenter´s</a:t>
            </a:r>
            <a:r>
              <a:rPr lang="de-DE" dirty="0"/>
              <a:t> Name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FACE2AE3-7FCA-FB40-89E9-29F04DA49164}"/>
              </a:ext>
            </a:extLst>
          </p:cNvPr>
          <p:cNvSpPr txBox="1"/>
          <p:nvPr/>
        </p:nvSpPr>
        <p:spPr>
          <a:xfrm>
            <a:off x="7335236" y="4953759"/>
            <a:ext cx="36175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x-none" sz="2400" b="0" i="0" dirty="0">
                <a:solidFill>
                  <a:srgbClr val="1031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Универзитет у Београду</a:t>
            </a:r>
          </a:p>
          <a:p>
            <a:pPr algn="ctr"/>
            <a:r>
              <a:rPr lang="x-none" sz="2400" b="0" i="0" dirty="0">
                <a:solidFill>
                  <a:srgbClr val="1031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Филолошки факултет</a:t>
            </a:r>
            <a:endParaRPr lang="de-DE" sz="2400" b="0" i="0" dirty="0">
              <a:solidFill>
                <a:srgbClr val="1031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platzhalter 10">
            <a:extLst>
              <a:ext uri="{FF2B5EF4-FFF2-40B4-BE49-F238E27FC236}">
                <a16:creationId xmlns:a16="http://schemas.microsoft.com/office/drawing/2014/main" id="{6DCCCE44-4694-B54C-A3D4-B3087E511DE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2100" y="5419631"/>
            <a:ext cx="5359400" cy="365125"/>
          </a:xfrm>
        </p:spPr>
        <p:txBody>
          <a:bodyPr anchor="ctr">
            <a:normAutofit/>
          </a:bodyPr>
          <a:lstStyle>
            <a:lvl1pPr marL="0" indent="0">
              <a:buNone/>
              <a:defRPr sz="16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lvl="0"/>
            <a:r>
              <a:rPr lang="de-DE" dirty="0"/>
              <a:t>Add </a:t>
            </a:r>
            <a:r>
              <a:rPr lang="de-DE" dirty="0" err="1"/>
              <a:t>Faculty</a:t>
            </a:r>
            <a:r>
              <a:rPr lang="de-DE" dirty="0"/>
              <a:t> Department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553B413A-7645-D443-B838-71BF69A94E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2473" y="1301973"/>
            <a:ext cx="3423056" cy="3423056"/>
          </a:xfrm>
          <a:prstGeom prst="rect">
            <a:avLst/>
          </a:prstGeom>
        </p:spPr>
      </p:pic>
      <p:sp>
        <p:nvSpPr>
          <p:cNvPr id="18" name="Datumsplatzhalter 3">
            <a:extLst>
              <a:ext uri="{FF2B5EF4-FFF2-40B4-BE49-F238E27FC236}">
                <a16:creationId xmlns:a16="http://schemas.microsoft.com/office/drawing/2014/main" id="{DD2EC1AB-B6AA-B240-BD34-D23E6051E3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92100" y="6294438"/>
            <a:ext cx="5359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D30AF29-3F8E-F74B-B921-9873554566D5}" type="datetime1">
              <a:rPr lang="de-DE" smtClean="0"/>
              <a:t>17.11.2023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188879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967519E-67C2-F249-96FD-35C287BE730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71268" y="1581357"/>
            <a:ext cx="5359400" cy="1894230"/>
          </a:xfrm>
        </p:spPr>
        <p:txBody>
          <a:bodyPr anchor="b">
            <a:normAutofit/>
          </a:bodyPr>
          <a:lstStyle>
            <a:lvl1pPr algn="l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Add Title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AD93EBD5-D70C-8A40-A861-C0D13C97491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71268" y="3544539"/>
            <a:ext cx="5359400" cy="680074"/>
          </a:xfrm>
        </p:spPr>
        <p:txBody>
          <a:bodyPr anchor="t">
            <a:normAutofit/>
          </a:bodyPr>
          <a:lstStyle>
            <a:lvl1pPr marL="0" indent="0" algn="l">
              <a:buNone/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Add </a:t>
            </a:r>
            <a:r>
              <a:rPr lang="de-DE" dirty="0" err="1"/>
              <a:t>subtitle</a:t>
            </a:r>
            <a:endParaRPr lang="de-DE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A1C57A13-200C-7646-A8F7-3097FAECE1A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71268" y="5014947"/>
            <a:ext cx="5359400" cy="365125"/>
          </a:xfrm>
        </p:spPr>
        <p:txBody>
          <a:bodyPr anchor="ctr">
            <a:normAutofit/>
          </a:bodyPr>
          <a:lstStyle>
            <a:lvl1pPr marL="0" indent="0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lvl="0"/>
            <a:r>
              <a:rPr lang="de-DE" dirty="0"/>
              <a:t>Add </a:t>
            </a:r>
            <a:r>
              <a:rPr lang="de-DE" dirty="0" err="1"/>
              <a:t>Presenter´s</a:t>
            </a:r>
            <a:r>
              <a:rPr lang="de-DE" dirty="0"/>
              <a:t> Name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FACE2AE3-7FCA-FB40-89E9-29F04DA49164}"/>
              </a:ext>
            </a:extLst>
          </p:cNvPr>
          <p:cNvSpPr txBox="1"/>
          <p:nvPr/>
        </p:nvSpPr>
        <p:spPr>
          <a:xfrm>
            <a:off x="1293518" y="504360"/>
            <a:ext cx="21844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x-none" sz="1400" b="0" i="0" dirty="0">
                <a:solidFill>
                  <a:srgbClr val="1031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Универзитет у Београду</a:t>
            </a:r>
          </a:p>
          <a:p>
            <a:pPr algn="l"/>
            <a:r>
              <a:rPr lang="x-none" sz="1400" b="0" i="0" dirty="0">
                <a:solidFill>
                  <a:srgbClr val="1031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Филолошки факултет</a:t>
            </a:r>
            <a:endParaRPr lang="de-DE" sz="1400" b="0" i="0" dirty="0">
              <a:solidFill>
                <a:srgbClr val="1031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1A4EEA9-9EE8-FE42-945C-F150284279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783" y="236603"/>
            <a:ext cx="1058735" cy="1058735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F28023EF-3A53-1340-B60A-8E48955702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426" r="21876"/>
          <a:stretch/>
        </p:blipFill>
        <p:spPr>
          <a:xfrm>
            <a:off x="6096001" y="0"/>
            <a:ext cx="6096000" cy="6858000"/>
          </a:xfrm>
          <a:prstGeom prst="rect">
            <a:avLst/>
          </a:prstGeom>
        </p:spPr>
      </p:pic>
      <p:sp>
        <p:nvSpPr>
          <p:cNvPr id="13" name="Textplatzhalter 10">
            <a:extLst>
              <a:ext uri="{FF2B5EF4-FFF2-40B4-BE49-F238E27FC236}">
                <a16:creationId xmlns:a16="http://schemas.microsoft.com/office/drawing/2014/main" id="{5EE8931E-0265-BA44-B6B7-1448449CFEE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1268" y="5394360"/>
            <a:ext cx="5359400" cy="365125"/>
          </a:xfrm>
        </p:spPr>
        <p:txBody>
          <a:bodyPr anchor="ctr">
            <a:normAutofit/>
          </a:bodyPr>
          <a:lstStyle>
            <a:lvl1pPr marL="0" indent="0">
              <a:buNone/>
              <a:defRPr sz="16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lvl="0"/>
            <a:r>
              <a:rPr lang="de-DE" dirty="0"/>
              <a:t>Add </a:t>
            </a:r>
            <a:r>
              <a:rPr lang="de-DE" dirty="0" err="1"/>
              <a:t>Faculty</a:t>
            </a:r>
            <a:r>
              <a:rPr lang="de-DE" dirty="0"/>
              <a:t> Department</a:t>
            </a:r>
          </a:p>
        </p:txBody>
      </p:sp>
      <p:sp>
        <p:nvSpPr>
          <p:cNvPr id="16" name="Datumsplatzhalter 3">
            <a:extLst>
              <a:ext uri="{FF2B5EF4-FFF2-40B4-BE49-F238E27FC236}">
                <a16:creationId xmlns:a16="http://schemas.microsoft.com/office/drawing/2014/main" id="{87FC2B23-8CE5-B844-8D2F-5B0A87B710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71268" y="6317837"/>
            <a:ext cx="5359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53B4CFC-588F-4B4B-9968-EC881BB05CA5}" type="datetime1">
              <a:rPr lang="de-DE" smtClean="0"/>
              <a:t>17.11.2023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697525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el 1">
            <a:extLst>
              <a:ext uri="{FF2B5EF4-FFF2-40B4-BE49-F238E27FC236}">
                <a16:creationId xmlns:a16="http://schemas.microsoft.com/office/drawing/2014/main" id="{BD6383D0-8B95-1343-A89E-A56BC45E1A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5749" y="7931"/>
            <a:ext cx="11068051" cy="1325563"/>
          </a:xfrm>
        </p:spPr>
        <p:txBody>
          <a:bodyPr/>
          <a:lstStyle/>
          <a:p>
            <a:r>
              <a:rPr lang="de-DE" dirty="0"/>
              <a:t>Add Agenda Title</a:t>
            </a: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B95EC96D-7B11-4141-B763-3FAE1AB57A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 t="14622" r="42486" b="14622"/>
          <a:stretch/>
        </p:blipFill>
        <p:spPr>
          <a:xfrm>
            <a:off x="6617613" y="-1"/>
            <a:ext cx="5574387" cy="6858001"/>
          </a:xfrm>
          <a:prstGeom prst="rect">
            <a:avLst/>
          </a:prstGeom>
        </p:spPr>
      </p:pic>
      <p:sp>
        <p:nvSpPr>
          <p:cNvPr id="19" name="Rechteck 18">
            <a:extLst>
              <a:ext uri="{FF2B5EF4-FFF2-40B4-BE49-F238E27FC236}">
                <a16:creationId xmlns:a16="http://schemas.microsoft.com/office/drawing/2014/main" id="{4BB87B55-F3FF-374B-A28E-503B1C938EDE}"/>
              </a:ext>
            </a:extLst>
          </p:cNvPr>
          <p:cNvSpPr/>
          <p:nvPr/>
        </p:nvSpPr>
        <p:spPr>
          <a:xfrm>
            <a:off x="12012000" y="-2"/>
            <a:ext cx="180000" cy="6858001"/>
          </a:xfrm>
          <a:prstGeom prst="rect">
            <a:avLst/>
          </a:prstGeom>
          <a:solidFill>
            <a:srgbClr val="1031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0" name="Datumsplatzhalter 3">
            <a:extLst>
              <a:ext uri="{FF2B5EF4-FFF2-40B4-BE49-F238E27FC236}">
                <a16:creationId xmlns:a16="http://schemas.microsoft.com/office/drawing/2014/main" id="{4BBB8FE9-B457-8149-B9D5-EAB834331FFE}"/>
              </a:ext>
            </a:extLst>
          </p:cNvPr>
          <p:cNvSpPr txBox="1">
            <a:spLocks/>
          </p:cNvSpPr>
          <p:nvPr/>
        </p:nvSpPr>
        <p:spPr>
          <a:xfrm>
            <a:off x="1940159" y="6354762"/>
            <a:ext cx="41624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x-none" dirty="0">
                <a:solidFill>
                  <a:srgbClr val="103156"/>
                </a:solidFill>
              </a:rPr>
              <a:t>Универзитет у Београду, Филолошки Факултет</a:t>
            </a:r>
            <a:endParaRPr lang="de-DE" dirty="0">
              <a:solidFill>
                <a:srgbClr val="103156"/>
              </a:solidFill>
            </a:endParaRPr>
          </a:p>
        </p:txBody>
      </p:sp>
      <p:sp>
        <p:nvSpPr>
          <p:cNvPr id="21" name="Datumsplatzhalter 3">
            <a:extLst>
              <a:ext uri="{FF2B5EF4-FFF2-40B4-BE49-F238E27FC236}">
                <a16:creationId xmlns:a16="http://schemas.microsoft.com/office/drawing/2014/main" id="{4ED99720-08E1-D84B-A7C2-6613DE82D9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57250" y="6354761"/>
            <a:ext cx="9480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466380F-C854-D74B-9035-099D12206B6A}" type="datetime1">
              <a:rPr lang="de-DE" smtClean="0"/>
              <a:t>17.11.2023</a:t>
            </a:fld>
            <a:endParaRPr lang="de-DE" dirty="0"/>
          </a:p>
        </p:txBody>
      </p:sp>
      <p:sp>
        <p:nvSpPr>
          <p:cNvPr id="22" name="Foliennummernplatzhalter 5">
            <a:extLst>
              <a:ext uri="{FF2B5EF4-FFF2-40B4-BE49-F238E27FC236}">
                <a16:creationId xmlns:a16="http://schemas.microsoft.com/office/drawing/2014/main" id="{CAD81E2C-3BDC-BB42-B29D-42C075C996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85750" y="6354762"/>
            <a:ext cx="571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AAF2EA3-CB01-FD41-857A-53193AF63843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9B733736-730B-214F-9E08-F63E3C43B488}"/>
              </a:ext>
            </a:extLst>
          </p:cNvPr>
          <p:cNvSpPr txBox="1"/>
          <p:nvPr/>
        </p:nvSpPr>
        <p:spPr>
          <a:xfrm>
            <a:off x="729651" y="6398823"/>
            <a:ext cx="2551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rgbClr val="898989"/>
                </a:solidFill>
              </a:rPr>
              <a:t>|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DAC9717C-7E0E-E248-814F-C81811A7EB62}"/>
              </a:ext>
            </a:extLst>
          </p:cNvPr>
          <p:cNvSpPr txBox="1"/>
          <p:nvPr/>
        </p:nvSpPr>
        <p:spPr>
          <a:xfrm>
            <a:off x="1684052" y="6396908"/>
            <a:ext cx="2551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rgbClr val="898989"/>
                </a:solidFill>
              </a:rPr>
              <a:t>|</a:t>
            </a:r>
          </a:p>
        </p:txBody>
      </p:sp>
      <p:sp>
        <p:nvSpPr>
          <p:cNvPr id="31" name="Textplatzhalter 10">
            <a:extLst>
              <a:ext uri="{FF2B5EF4-FFF2-40B4-BE49-F238E27FC236}">
                <a16:creationId xmlns:a16="http://schemas.microsoft.com/office/drawing/2014/main" id="{7C387755-7712-CD4D-BAC1-2DADEABAC866}"/>
              </a:ext>
            </a:extLst>
          </p:cNvPr>
          <p:cNvSpPr>
            <a:spLocks noGrp="1" noChangeAspect="1"/>
          </p:cNvSpPr>
          <p:nvPr>
            <p:ph type="body" sz="quarter" idx="11" hasCustomPrompt="1"/>
          </p:nvPr>
        </p:nvSpPr>
        <p:spPr>
          <a:xfrm>
            <a:off x="337500" y="1931988"/>
            <a:ext cx="468000" cy="468000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 b="1">
                <a:solidFill>
                  <a:srgbClr val="103156"/>
                </a:solidFill>
              </a:defRPr>
            </a:lvl1pPr>
          </a:lstStyle>
          <a:p>
            <a:pPr lvl="0"/>
            <a:r>
              <a:rPr lang="de-DE" dirty="0"/>
              <a:t>1</a:t>
            </a:r>
          </a:p>
        </p:txBody>
      </p:sp>
      <p:sp>
        <p:nvSpPr>
          <p:cNvPr id="32" name="Textplatzhalter 10">
            <a:extLst>
              <a:ext uri="{FF2B5EF4-FFF2-40B4-BE49-F238E27FC236}">
                <a16:creationId xmlns:a16="http://schemas.microsoft.com/office/drawing/2014/main" id="{6498AD01-1653-094E-9FAE-499D4C3E18F6}"/>
              </a:ext>
            </a:extLst>
          </p:cNvPr>
          <p:cNvSpPr>
            <a:spLocks noGrp="1" noChangeAspect="1"/>
          </p:cNvSpPr>
          <p:nvPr>
            <p:ph type="body" sz="quarter" idx="12" hasCustomPrompt="1"/>
          </p:nvPr>
        </p:nvSpPr>
        <p:spPr>
          <a:xfrm>
            <a:off x="337500" y="2738670"/>
            <a:ext cx="468000" cy="468000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 b="1">
                <a:solidFill>
                  <a:srgbClr val="103156"/>
                </a:solidFill>
              </a:defRPr>
            </a:lvl1pPr>
          </a:lstStyle>
          <a:p>
            <a:pPr lvl="0"/>
            <a:r>
              <a:rPr lang="de-DE" dirty="0"/>
              <a:t>2</a:t>
            </a:r>
          </a:p>
        </p:txBody>
      </p:sp>
      <p:sp>
        <p:nvSpPr>
          <p:cNvPr id="33" name="Textplatzhalter 10">
            <a:extLst>
              <a:ext uri="{FF2B5EF4-FFF2-40B4-BE49-F238E27FC236}">
                <a16:creationId xmlns:a16="http://schemas.microsoft.com/office/drawing/2014/main" id="{77D6E25E-3F05-E14E-B95F-76D0921577E2}"/>
              </a:ext>
            </a:extLst>
          </p:cNvPr>
          <p:cNvSpPr>
            <a:spLocks noGrp="1" noChangeAspect="1"/>
          </p:cNvSpPr>
          <p:nvPr>
            <p:ph type="body" sz="quarter" idx="13" hasCustomPrompt="1"/>
          </p:nvPr>
        </p:nvSpPr>
        <p:spPr>
          <a:xfrm>
            <a:off x="337500" y="3545352"/>
            <a:ext cx="468000" cy="468000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 b="1">
                <a:solidFill>
                  <a:srgbClr val="103156"/>
                </a:solidFill>
              </a:defRPr>
            </a:lvl1pPr>
          </a:lstStyle>
          <a:p>
            <a:pPr lvl="0"/>
            <a:r>
              <a:rPr lang="de-DE" dirty="0"/>
              <a:t>3</a:t>
            </a:r>
          </a:p>
        </p:txBody>
      </p:sp>
      <p:sp>
        <p:nvSpPr>
          <p:cNvPr id="34" name="Textplatzhalter 10">
            <a:extLst>
              <a:ext uri="{FF2B5EF4-FFF2-40B4-BE49-F238E27FC236}">
                <a16:creationId xmlns:a16="http://schemas.microsoft.com/office/drawing/2014/main" id="{F6E1CECA-40E1-9346-A898-E9807CA7D699}"/>
              </a:ext>
            </a:extLst>
          </p:cNvPr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337500" y="4352034"/>
            <a:ext cx="468000" cy="468000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 b="1">
                <a:solidFill>
                  <a:srgbClr val="103156"/>
                </a:solidFill>
              </a:defRPr>
            </a:lvl1pPr>
          </a:lstStyle>
          <a:p>
            <a:pPr lvl="0"/>
            <a:r>
              <a:rPr lang="de-DE" dirty="0"/>
              <a:t>4</a:t>
            </a:r>
          </a:p>
        </p:txBody>
      </p:sp>
      <p:sp>
        <p:nvSpPr>
          <p:cNvPr id="35" name="Textplatzhalter 10">
            <a:extLst>
              <a:ext uri="{FF2B5EF4-FFF2-40B4-BE49-F238E27FC236}">
                <a16:creationId xmlns:a16="http://schemas.microsoft.com/office/drawing/2014/main" id="{5B12A161-E219-8C41-9B04-F5FEE67C2DF8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337500" y="5158714"/>
            <a:ext cx="468000" cy="468000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 b="1">
                <a:solidFill>
                  <a:srgbClr val="103156"/>
                </a:solidFill>
              </a:defRPr>
            </a:lvl1pPr>
          </a:lstStyle>
          <a:p>
            <a:pPr lvl="0"/>
            <a:r>
              <a:rPr lang="de-DE" dirty="0"/>
              <a:t>5</a:t>
            </a:r>
          </a:p>
        </p:txBody>
      </p:sp>
      <p:sp>
        <p:nvSpPr>
          <p:cNvPr id="37" name="Textplatzhalter 10">
            <a:extLst>
              <a:ext uri="{FF2B5EF4-FFF2-40B4-BE49-F238E27FC236}">
                <a16:creationId xmlns:a16="http://schemas.microsoft.com/office/drawing/2014/main" id="{989EE97C-3B63-494F-95F3-F8606AB7647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29112" y="1931988"/>
            <a:ext cx="10424687" cy="468000"/>
          </a:xfrm>
        </p:spPr>
        <p:txBody>
          <a:bodyPr anchor="ctr"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Add Chapter Title</a:t>
            </a:r>
          </a:p>
        </p:txBody>
      </p:sp>
      <p:sp>
        <p:nvSpPr>
          <p:cNvPr id="38" name="Textplatzhalter 10">
            <a:extLst>
              <a:ext uri="{FF2B5EF4-FFF2-40B4-BE49-F238E27FC236}">
                <a16:creationId xmlns:a16="http://schemas.microsoft.com/office/drawing/2014/main" id="{90BB926A-4931-064E-A558-08EDB5A5869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9113" y="2738670"/>
            <a:ext cx="10424686" cy="468000"/>
          </a:xfrm>
        </p:spPr>
        <p:txBody>
          <a:bodyPr anchor="ctr"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Add Chapter Title</a:t>
            </a:r>
          </a:p>
        </p:txBody>
      </p:sp>
      <p:sp>
        <p:nvSpPr>
          <p:cNvPr id="39" name="Textplatzhalter 10">
            <a:extLst>
              <a:ext uri="{FF2B5EF4-FFF2-40B4-BE49-F238E27FC236}">
                <a16:creationId xmlns:a16="http://schemas.microsoft.com/office/drawing/2014/main" id="{B4D8970E-69B2-BA4D-B394-466937D6393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29113" y="3545352"/>
            <a:ext cx="10424686" cy="468000"/>
          </a:xfrm>
        </p:spPr>
        <p:txBody>
          <a:bodyPr anchor="ctr"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Add Chapter Title</a:t>
            </a:r>
          </a:p>
        </p:txBody>
      </p:sp>
      <p:sp>
        <p:nvSpPr>
          <p:cNvPr id="40" name="Textplatzhalter 10">
            <a:extLst>
              <a:ext uri="{FF2B5EF4-FFF2-40B4-BE49-F238E27FC236}">
                <a16:creationId xmlns:a16="http://schemas.microsoft.com/office/drawing/2014/main" id="{3AC29B63-36F9-F04C-8408-9C8EE9DF79F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29113" y="4352034"/>
            <a:ext cx="10424686" cy="468000"/>
          </a:xfrm>
        </p:spPr>
        <p:txBody>
          <a:bodyPr anchor="ctr"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Add Chapter Title</a:t>
            </a:r>
          </a:p>
        </p:txBody>
      </p:sp>
      <p:sp>
        <p:nvSpPr>
          <p:cNvPr id="41" name="Textplatzhalter 10">
            <a:extLst>
              <a:ext uri="{FF2B5EF4-FFF2-40B4-BE49-F238E27FC236}">
                <a16:creationId xmlns:a16="http://schemas.microsoft.com/office/drawing/2014/main" id="{150A6ADA-9E15-0C4E-AF14-41B9556DEBC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29113" y="5158714"/>
            <a:ext cx="10424686" cy="468000"/>
          </a:xfrm>
        </p:spPr>
        <p:txBody>
          <a:bodyPr anchor="ctr"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Add Chapter Title</a:t>
            </a:r>
          </a:p>
        </p:txBody>
      </p:sp>
    </p:spTree>
    <p:extLst>
      <p:ext uri="{BB962C8B-B14F-4D97-AF65-F5344CB8AC3E}">
        <p14:creationId xmlns:p14="http://schemas.microsoft.com/office/powerpoint/2010/main" val="7546287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ew Chapter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1EF5AC51-756F-7B4A-A98B-355DECA75F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145" r="45023" b="15098"/>
          <a:stretch/>
        </p:blipFill>
        <p:spPr>
          <a:xfrm>
            <a:off x="6863447" y="-1"/>
            <a:ext cx="5328553" cy="685800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1967519E-67C2-F249-96FD-35C287BE730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92100" y="3428998"/>
            <a:ext cx="5803900" cy="1932782"/>
          </a:xfrm>
        </p:spPr>
        <p:txBody>
          <a:bodyPr anchor="t">
            <a:normAutofit/>
          </a:bodyPr>
          <a:lstStyle>
            <a:lvl1pPr algn="l">
              <a:defRPr sz="54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Add Chapter Title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FACE2AE3-7FCA-FB40-89E9-29F04DA49164}"/>
              </a:ext>
            </a:extLst>
          </p:cNvPr>
          <p:cNvSpPr txBox="1"/>
          <p:nvPr/>
        </p:nvSpPr>
        <p:spPr>
          <a:xfrm>
            <a:off x="292100" y="306705"/>
            <a:ext cx="24764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x-none" sz="1600" b="0" i="0" spc="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Универзитет у Београду</a:t>
            </a:r>
          </a:p>
          <a:p>
            <a:pPr algn="l"/>
            <a:r>
              <a:rPr lang="x-none" sz="1600" b="0" i="0" spc="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Филолошки факултет</a:t>
            </a:r>
            <a:endParaRPr lang="de-DE" sz="1600" b="0" i="0" spc="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12F66613-CF79-9247-BB56-C96BB649A0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622" r="42486" b="14622"/>
          <a:stretch/>
        </p:blipFill>
        <p:spPr>
          <a:xfrm>
            <a:off x="6617613" y="-2"/>
            <a:ext cx="5574387" cy="6858001"/>
          </a:xfrm>
          <a:prstGeom prst="rect">
            <a:avLst/>
          </a:prstGeom>
        </p:spPr>
      </p:pic>
      <p:sp>
        <p:nvSpPr>
          <p:cNvPr id="15" name="Textplatzhalter 10">
            <a:extLst>
              <a:ext uri="{FF2B5EF4-FFF2-40B4-BE49-F238E27FC236}">
                <a16:creationId xmlns:a16="http://schemas.microsoft.com/office/drawing/2014/main" id="{DC4EB5FD-BE5D-2E49-AE6D-D86267889C8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2100" y="2388358"/>
            <a:ext cx="5803900" cy="1040640"/>
          </a:xfrm>
        </p:spPr>
        <p:txBody>
          <a:bodyPr anchor="b">
            <a:normAutofit/>
          </a:bodyPr>
          <a:lstStyle>
            <a:lvl1pPr marL="0" indent="0">
              <a:buNone/>
              <a:defRPr sz="54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Add Chapter </a:t>
            </a:r>
            <a:r>
              <a:rPr lang="de-DE" dirty="0" err="1"/>
              <a:t>Number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500403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and one i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0CDDA61-4D76-F441-BDBE-F5B08422B6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Add Page Title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9A0617C-6C0A-DF4D-850F-15F30452D1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749" y="1825625"/>
            <a:ext cx="11068051" cy="4351338"/>
          </a:xfrm>
        </p:spPr>
        <p:txBody>
          <a:bodyPr/>
          <a:lstStyle/>
          <a:p>
            <a:pPr lvl="0"/>
            <a:r>
              <a:rPr lang="sr-Cyrl-CS"/>
              <a:t>Click to edit Master text styles</a:t>
            </a:r>
          </a:p>
          <a:p>
            <a:pPr lvl="1"/>
            <a:r>
              <a:rPr lang="sr-Cyrl-CS"/>
              <a:t>Second level</a:t>
            </a:r>
          </a:p>
          <a:p>
            <a:pPr lvl="2"/>
            <a:r>
              <a:rPr lang="sr-Cyrl-CS"/>
              <a:t>Third level</a:t>
            </a:r>
          </a:p>
          <a:p>
            <a:pPr lvl="3"/>
            <a:r>
              <a:rPr lang="sr-Cyrl-CS"/>
              <a:t>Fourth level</a:t>
            </a:r>
          </a:p>
          <a:p>
            <a:pPr lvl="4"/>
            <a:r>
              <a:rPr lang="sr-Cyrl-CS"/>
              <a:t>Fifth level</a:t>
            </a:r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A9DABC7-10F3-B34C-B27B-ECEAAF32EE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 t="14622" r="42486" b="14622"/>
          <a:stretch/>
        </p:blipFill>
        <p:spPr>
          <a:xfrm>
            <a:off x="6617613" y="-1"/>
            <a:ext cx="5574387" cy="6858001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76DB3D42-1663-864E-9CD1-4B285A34C315}"/>
              </a:ext>
            </a:extLst>
          </p:cNvPr>
          <p:cNvSpPr/>
          <p:nvPr/>
        </p:nvSpPr>
        <p:spPr>
          <a:xfrm>
            <a:off x="12012000" y="-2"/>
            <a:ext cx="180000" cy="6858001"/>
          </a:xfrm>
          <a:prstGeom prst="rect">
            <a:avLst/>
          </a:prstGeom>
          <a:solidFill>
            <a:srgbClr val="1031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" name="Datumsplatzhalter 3">
            <a:extLst>
              <a:ext uri="{FF2B5EF4-FFF2-40B4-BE49-F238E27FC236}">
                <a16:creationId xmlns:a16="http://schemas.microsoft.com/office/drawing/2014/main" id="{F42EF0B2-9378-D84B-9A33-B785FF66D40E}"/>
              </a:ext>
            </a:extLst>
          </p:cNvPr>
          <p:cNvSpPr txBox="1">
            <a:spLocks/>
          </p:cNvSpPr>
          <p:nvPr/>
        </p:nvSpPr>
        <p:spPr>
          <a:xfrm>
            <a:off x="1940159" y="6354762"/>
            <a:ext cx="41624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x-none" dirty="0">
                <a:solidFill>
                  <a:srgbClr val="103156"/>
                </a:solidFill>
              </a:rPr>
              <a:t>Универзитет у Београду, Филолошки Факултет</a:t>
            </a:r>
            <a:endParaRPr lang="de-DE" dirty="0">
              <a:solidFill>
                <a:srgbClr val="103156"/>
              </a:solidFill>
            </a:endParaRPr>
          </a:p>
        </p:txBody>
      </p:sp>
      <p:sp>
        <p:nvSpPr>
          <p:cNvPr id="13" name="Datumsplatzhalter 3">
            <a:extLst>
              <a:ext uri="{FF2B5EF4-FFF2-40B4-BE49-F238E27FC236}">
                <a16:creationId xmlns:a16="http://schemas.microsoft.com/office/drawing/2014/main" id="{6B53211C-C0BF-5147-BE74-EB0211C14A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57250" y="6354761"/>
            <a:ext cx="9480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C8B690A-3DCF-8845-82A9-6DA18F182860}" type="datetime1">
              <a:rPr lang="de-DE" smtClean="0"/>
              <a:t>17.11.2023</a:t>
            </a:fld>
            <a:endParaRPr lang="de-DE" dirty="0"/>
          </a:p>
        </p:txBody>
      </p:sp>
      <p:sp>
        <p:nvSpPr>
          <p:cNvPr id="14" name="Foliennummernplatzhalter 5">
            <a:extLst>
              <a:ext uri="{FF2B5EF4-FFF2-40B4-BE49-F238E27FC236}">
                <a16:creationId xmlns:a16="http://schemas.microsoft.com/office/drawing/2014/main" id="{C5B6BE54-1BD8-1C43-9428-F0D2DAE935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85750" y="6354762"/>
            <a:ext cx="571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AAF2EA3-CB01-FD41-857A-53193AF63843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23343A7D-299D-0A49-BA4E-BCCB0886A36F}"/>
              </a:ext>
            </a:extLst>
          </p:cNvPr>
          <p:cNvSpPr txBox="1"/>
          <p:nvPr/>
        </p:nvSpPr>
        <p:spPr>
          <a:xfrm>
            <a:off x="729651" y="6398823"/>
            <a:ext cx="2551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rgbClr val="898989"/>
                </a:solidFill>
              </a:rPr>
              <a:t>|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F0DC7B66-AB6F-DA40-830B-6B9CBE309547}"/>
              </a:ext>
            </a:extLst>
          </p:cNvPr>
          <p:cNvSpPr txBox="1"/>
          <p:nvPr/>
        </p:nvSpPr>
        <p:spPr>
          <a:xfrm>
            <a:off x="1684052" y="6396908"/>
            <a:ext cx="2551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rgbClr val="898989"/>
                </a:solidFill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3330635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 and two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3AE211-2A86-404B-99FD-BCE98BA424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Add Page Title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B4CEFA3-9019-E74F-BF0B-F49D26D51B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5749" y="1825625"/>
            <a:ext cx="5487254" cy="4351338"/>
          </a:xfrm>
        </p:spPr>
        <p:txBody>
          <a:bodyPr/>
          <a:lstStyle/>
          <a:p>
            <a:pPr lvl="0"/>
            <a:r>
              <a:rPr lang="sr-Cyrl-CS"/>
              <a:t>Click to edit Master text styles</a:t>
            </a:r>
          </a:p>
          <a:p>
            <a:pPr lvl="1"/>
            <a:r>
              <a:rPr lang="sr-Cyrl-CS"/>
              <a:t>Second level</a:t>
            </a:r>
          </a:p>
          <a:p>
            <a:pPr lvl="2"/>
            <a:r>
              <a:rPr lang="sr-Cyrl-CS"/>
              <a:t>Third level</a:t>
            </a:r>
          </a:p>
          <a:p>
            <a:pPr lvl="3"/>
            <a:r>
              <a:rPr lang="sr-Cyrl-CS"/>
              <a:t>Fourth level</a:t>
            </a:r>
          </a:p>
          <a:p>
            <a:pPr lvl="4"/>
            <a:r>
              <a:rPr lang="sr-Cyrl-CS"/>
              <a:t>Fifth level</a:t>
            </a:r>
            <a:endParaRPr lang="de-DE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A7770A59-62EA-A348-A613-3FE1EA75DC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64072" y="1825625"/>
            <a:ext cx="5389728" cy="4351338"/>
          </a:xfrm>
        </p:spPr>
        <p:txBody>
          <a:bodyPr/>
          <a:lstStyle/>
          <a:p>
            <a:pPr lvl="0"/>
            <a:r>
              <a:rPr lang="sr-Cyrl-CS"/>
              <a:t>Click to edit Master text styles</a:t>
            </a:r>
          </a:p>
          <a:p>
            <a:pPr lvl="1"/>
            <a:r>
              <a:rPr lang="sr-Cyrl-CS"/>
              <a:t>Second level</a:t>
            </a:r>
          </a:p>
          <a:p>
            <a:pPr lvl="2"/>
            <a:r>
              <a:rPr lang="sr-Cyrl-CS"/>
              <a:t>Third level</a:t>
            </a:r>
          </a:p>
          <a:p>
            <a:pPr lvl="3"/>
            <a:r>
              <a:rPr lang="sr-Cyrl-CS"/>
              <a:t>Fourth level</a:t>
            </a:r>
          </a:p>
          <a:p>
            <a:pPr lvl="4"/>
            <a:r>
              <a:rPr lang="sr-Cyrl-CS"/>
              <a:t>Fifth level</a:t>
            </a:r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D2AE89F2-B737-7543-8ED0-4FFBA9B31A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 t="14622" r="42486" b="14622"/>
          <a:stretch/>
        </p:blipFill>
        <p:spPr>
          <a:xfrm>
            <a:off x="6617613" y="-1"/>
            <a:ext cx="5574387" cy="6858001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99EC7570-584E-104E-97DD-31453857273E}"/>
              </a:ext>
            </a:extLst>
          </p:cNvPr>
          <p:cNvSpPr/>
          <p:nvPr/>
        </p:nvSpPr>
        <p:spPr>
          <a:xfrm>
            <a:off x="12012000" y="-2"/>
            <a:ext cx="180000" cy="6858001"/>
          </a:xfrm>
          <a:prstGeom prst="rect">
            <a:avLst/>
          </a:prstGeom>
          <a:solidFill>
            <a:srgbClr val="1031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7" name="Datumsplatzhalter 3">
            <a:extLst>
              <a:ext uri="{FF2B5EF4-FFF2-40B4-BE49-F238E27FC236}">
                <a16:creationId xmlns:a16="http://schemas.microsoft.com/office/drawing/2014/main" id="{280970F9-10D2-C546-A108-33927DA3AECE}"/>
              </a:ext>
            </a:extLst>
          </p:cNvPr>
          <p:cNvSpPr txBox="1">
            <a:spLocks/>
          </p:cNvSpPr>
          <p:nvPr/>
        </p:nvSpPr>
        <p:spPr>
          <a:xfrm>
            <a:off x="1940159" y="6354762"/>
            <a:ext cx="41624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x-none" dirty="0">
                <a:solidFill>
                  <a:srgbClr val="103156"/>
                </a:solidFill>
              </a:rPr>
              <a:t>Универзитет у Београду, Филолошки Факултет</a:t>
            </a:r>
            <a:endParaRPr lang="de-DE" dirty="0">
              <a:solidFill>
                <a:srgbClr val="103156"/>
              </a:solidFill>
            </a:endParaRPr>
          </a:p>
        </p:txBody>
      </p:sp>
      <p:sp>
        <p:nvSpPr>
          <p:cNvPr id="18" name="Datumsplatzhalter 3">
            <a:extLst>
              <a:ext uri="{FF2B5EF4-FFF2-40B4-BE49-F238E27FC236}">
                <a16:creationId xmlns:a16="http://schemas.microsoft.com/office/drawing/2014/main" id="{3F4DF4A8-D965-954B-95D6-76A0F4571D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57250" y="6354761"/>
            <a:ext cx="9480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BA2A74D-A4F8-4244-A6D9-53832DC9AF71}" type="datetime1">
              <a:rPr lang="de-DE" smtClean="0"/>
              <a:t>17.11.2023</a:t>
            </a:fld>
            <a:endParaRPr lang="de-DE" dirty="0"/>
          </a:p>
        </p:txBody>
      </p:sp>
      <p:sp>
        <p:nvSpPr>
          <p:cNvPr id="19" name="Foliennummernplatzhalter 5">
            <a:extLst>
              <a:ext uri="{FF2B5EF4-FFF2-40B4-BE49-F238E27FC236}">
                <a16:creationId xmlns:a16="http://schemas.microsoft.com/office/drawing/2014/main" id="{95DC7CEC-7458-FE4C-A258-96A1654FF3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85750" y="6354762"/>
            <a:ext cx="571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AAF2EA3-CB01-FD41-857A-53193AF63843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DF82BC05-CDB3-8C4A-92E8-F9C7A40B9E7D}"/>
              </a:ext>
            </a:extLst>
          </p:cNvPr>
          <p:cNvSpPr txBox="1"/>
          <p:nvPr/>
        </p:nvSpPr>
        <p:spPr>
          <a:xfrm>
            <a:off x="729651" y="6398823"/>
            <a:ext cx="2551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rgbClr val="898989"/>
                </a:solidFill>
              </a:rPr>
              <a:t>|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9BEAA418-2F53-C84F-AD5C-BE9F6E680F7A}"/>
              </a:ext>
            </a:extLst>
          </p:cNvPr>
          <p:cNvSpPr txBox="1"/>
          <p:nvPr/>
        </p:nvSpPr>
        <p:spPr>
          <a:xfrm>
            <a:off x="1684052" y="6396908"/>
            <a:ext cx="2551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rgbClr val="898989"/>
                </a:solidFill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2331922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Onl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338D60-14FA-A84E-8747-CECF20B2BA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Add Page Title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6DDBDE35-B274-9746-89B1-69F4CB1F2B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 t="14622" r="42486" b="14622"/>
          <a:stretch/>
        </p:blipFill>
        <p:spPr>
          <a:xfrm>
            <a:off x="6617613" y="-1"/>
            <a:ext cx="5574387" cy="6858001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3D33E97B-72E5-DF4D-AF6D-E5B29D314372}"/>
              </a:ext>
            </a:extLst>
          </p:cNvPr>
          <p:cNvSpPr/>
          <p:nvPr/>
        </p:nvSpPr>
        <p:spPr>
          <a:xfrm>
            <a:off x="12012000" y="-2"/>
            <a:ext cx="180000" cy="6858001"/>
          </a:xfrm>
          <a:prstGeom prst="rect">
            <a:avLst/>
          </a:prstGeom>
          <a:solidFill>
            <a:srgbClr val="1031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4" name="Datumsplatzhalter 3">
            <a:extLst>
              <a:ext uri="{FF2B5EF4-FFF2-40B4-BE49-F238E27FC236}">
                <a16:creationId xmlns:a16="http://schemas.microsoft.com/office/drawing/2014/main" id="{B764A92E-E8FD-7942-AA60-672679BD2836}"/>
              </a:ext>
            </a:extLst>
          </p:cNvPr>
          <p:cNvSpPr txBox="1">
            <a:spLocks/>
          </p:cNvSpPr>
          <p:nvPr/>
        </p:nvSpPr>
        <p:spPr>
          <a:xfrm>
            <a:off x="1940159" y="6354762"/>
            <a:ext cx="41624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x-none" dirty="0">
                <a:solidFill>
                  <a:srgbClr val="103156"/>
                </a:solidFill>
              </a:rPr>
              <a:t>Универзитет у Београду, Филолошки Факултет</a:t>
            </a:r>
            <a:endParaRPr lang="de-DE" dirty="0">
              <a:solidFill>
                <a:srgbClr val="103156"/>
              </a:solidFill>
            </a:endParaRPr>
          </a:p>
        </p:txBody>
      </p:sp>
      <p:sp>
        <p:nvSpPr>
          <p:cNvPr id="15" name="Datumsplatzhalter 3">
            <a:extLst>
              <a:ext uri="{FF2B5EF4-FFF2-40B4-BE49-F238E27FC236}">
                <a16:creationId xmlns:a16="http://schemas.microsoft.com/office/drawing/2014/main" id="{5CEB59C6-0166-8748-A2CC-F4E6A2E813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57250" y="6354761"/>
            <a:ext cx="9480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A01FFA7-0C8B-9B4A-AAC7-29964020B26C}" type="datetime1">
              <a:rPr lang="de-DE" smtClean="0"/>
              <a:t>17.11.2023</a:t>
            </a:fld>
            <a:endParaRPr lang="de-DE" dirty="0"/>
          </a:p>
        </p:txBody>
      </p:sp>
      <p:sp>
        <p:nvSpPr>
          <p:cNvPr id="16" name="Foliennummernplatzhalter 5">
            <a:extLst>
              <a:ext uri="{FF2B5EF4-FFF2-40B4-BE49-F238E27FC236}">
                <a16:creationId xmlns:a16="http://schemas.microsoft.com/office/drawing/2014/main" id="{76C444EC-0F17-944A-815C-B64E9FF428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85750" y="6354762"/>
            <a:ext cx="571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AAF2EA3-CB01-FD41-857A-53193AF63843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6439FDAB-8861-6947-BB1D-D47BCF14C48B}"/>
              </a:ext>
            </a:extLst>
          </p:cNvPr>
          <p:cNvSpPr txBox="1"/>
          <p:nvPr/>
        </p:nvSpPr>
        <p:spPr>
          <a:xfrm>
            <a:off x="729651" y="6398823"/>
            <a:ext cx="2551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rgbClr val="898989"/>
                </a:solidFill>
              </a:rPr>
              <a:t>|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9EE0C8C0-5A7F-FE40-BB98-24DB14294ABA}"/>
              </a:ext>
            </a:extLst>
          </p:cNvPr>
          <p:cNvSpPr txBox="1"/>
          <p:nvPr/>
        </p:nvSpPr>
        <p:spPr>
          <a:xfrm>
            <a:off x="1684052" y="6396908"/>
            <a:ext cx="2551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rgbClr val="898989"/>
                </a:solidFill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18306868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B646FCBC-1D69-B948-BBAD-8F3B09E392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 t="14622" r="42486" b="14622"/>
          <a:stretch/>
        </p:blipFill>
        <p:spPr>
          <a:xfrm>
            <a:off x="6617613" y="-1"/>
            <a:ext cx="5574387" cy="6858001"/>
          </a:xfrm>
          <a:prstGeom prst="rect">
            <a:avLst/>
          </a:prstGeom>
        </p:spPr>
      </p:pic>
      <p:sp>
        <p:nvSpPr>
          <p:cNvPr id="17" name="Rechteck 16">
            <a:extLst>
              <a:ext uri="{FF2B5EF4-FFF2-40B4-BE49-F238E27FC236}">
                <a16:creationId xmlns:a16="http://schemas.microsoft.com/office/drawing/2014/main" id="{5902E6D8-D3E0-0340-BCF4-269C56E2677F}"/>
              </a:ext>
            </a:extLst>
          </p:cNvPr>
          <p:cNvSpPr/>
          <p:nvPr/>
        </p:nvSpPr>
        <p:spPr>
          <a:xfrm>
            <a:off x="12012000" y="-2"/>
            <a:ext cx="180000" cy="6858001"/>
          </a:xfrm>
          <a:prstGeom prst="rect">
            <a:avLst/>
          </a:prstGeom>
          <a:solidFill>
            <a:srgbClr val="1031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8" name="Datumsplatzhalter 3">
            <a:extLst>
              <a:ext uri="{FF2B5EF4-FFF2-40B4-BE49-F238E27FC236}">
                <a16:creationId xmlns:a16="http://schemas.microsoft.com/office/drawing/2014/main" id="{5F78B669-BD4F-7545-ADF9-0E78F6FD4193}"/>
              </a:ext>
            </a:extLst>
          </p:cNvPr>
          <p:cNvSpPr txBox="1">
            <a:spLocks/>
          </p:cNvSpPr>
          <p:nvPr/>
        </p:nvSpPr>
        <p:spPr>
          <a:xfrm>
            <a:off x="1940159" y="6354762"/>
            <a:ext cx="41624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x-none" dirty="0">
                <a:solidFill>
                  <a:srgbClr val="103156"/>
                </a:solidFill>
              </a:rPr>
              <a:t>Универзитет у Београду, Филолошки Факултет</a:t>
            </a:r>
            <a:endParaRPr lang="de-DE" dirty="0">
              <a:solidFill>
                <a:srgbClr val="103156"/>
              </a:solidFill>
            </a:endParaRPr>
          </a:p>
        </p:txBody>
      </p:sp>
      <p:sp>
        <p:nvSpPr>
          <p:cNvPr id="19" name="Datumsplatzhalter 3">
            <a:extLst>
              <a:ext uri="{FF2B5EF4-FFF2-40B4-BE49-F238E27FC236}">
                <a16:creationId xmlns:a16="http://schemas.microsoft.com/office/drawing/2014/main" id="{4FF71609-3B95-3D45-9183-90E1275301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57250" y="6354761"/>
            <a:ext cx="9480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FE2CDDB-E199-0F48-8E4E-FD9C1E4C1C03}" type="datetime1">
              <a:rPr lang="de-DE" smtClean="0"/>
              <a:t>17.11.2023</a:t>
            </a:fld>
            <a:endParaRPr lang="de-DE" dirty="0"/>
          </a:p>
        </p:txBody>
      </p:sp>
      <p:sp>
        <p:nvSpPr>
          <p:cNvPr id="20" name="Foliennummernplatzhalter 5">
            <a:extLst>
              <a:ext uri="{FF2B5EF4-FFF2-40B4-BE49-F238E27FC236}">
                <a16:creationId xmlns:a16="http://schemas.microsoft.com/office/drawing/2014/main" id="{E0779E8C-AD33-6340-852F-4B14638505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85750" y="6354762"/>
            <a:ext cx="571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AAF2EA3-CB01-FD41-857A-53193AF63843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70AC3FA3-A90A-304A-AD1D-57AFAF18A684}"/>
              </a:ext>
            </a:extLst>
          </p:cNvPr>
          <p:cNvSpPr txBox="1"/>
          <p:nvPr/>
        </p:nvSpPr>
        <p:spPr>
          <a:xfrm>
            <a:off x="729651" y="6398823"/>
            <a:ext cx="2551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rgbClr val="898989"/>
                </a:solidFill>
              </a:rPr>
              <a:t>|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51E8A169-F832-C741-8D18-EE78DB425B1B}"/>
              </a:ext>
            </a:extLst>
          </p:cNvPr>
          <p:cNvSpPr txBox="1"/>
          <p:nvPr/>
        </p:nvSpPr>
        <p:spPr>
          <a:xfrm>
            <a:off x="1684052" y="6396908"/>
            <a:ext cx="2551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rgbClr val="898989"/>
                </a:solidFill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39149156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>
            <a:extLst>
              <a:ext uri="{FF2B5EF4-FFF2-40B4-BE49-F238E27FC236}">
                <a16:creationId xmlns:a16="http://schemas.microsoft.com/office/drawing/2014/main" id="{8CB3E591-3738-A04A-89F5-FE0C332DB824}"/>
              </a:ext>
            </a:extLst>
          </p:cNvPr>
          <p:cNvSpPr/>
          <p:nvPr/>
        </p:nvSpPr>
        <p:spPr>
          <a:xfrm>
            <a:off x="6096001" y="-1"/>
            <a:ext cx="6096000" cy="68580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1EF5AC51-756F-7B4A-A98B-355DECA75F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145" r="45023" b="15098"/>
          <a:stretch/>
        </p:blipFill>
        <p:spPr>
          <a:xfrm>
            <a:off x="6863447" y="-1"/>
            <a:ext cx="5328553" cy="685800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1967519E-67C2-F249-96FD-35C287BE730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92100" y="2009632"/>
            <a:ext cx="5549142" cy="2838734"/>
          </a:xfrm>
        </p:spPr>
        <p:txBody>
          <a:bodyPr anchor="ctr"/>
          <a:lstStyle>
            <a:lvl1pPr algn="l">
              <a:defRPr sz="6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Add last </a:t>
            </a:r>
            <a:r>
              <a:rPr lang="de-DE" dirty="0" err="1"/>
              <a:t>greeting</a:t>
            </a:r>
            <a:r>
              <a:rPr lang="de-DE" dirty="0"/>
              <a:t> </a:t>
            </a:r>
            <a:r>
              <a:rPr lang="de-DE" dirty="0" err="1"/>
              <a:t>word</a:t>
            </a:r>
            <a:endParaRPr lang="de-DE" dirty="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FACE2AE3-7FCA-FB40-89E9-29F04DA49164}"/>
              </a:ext>
            </a:extLst>
          </p:cNvPr>
          <p:cNvSpPr txBox="1"/>
          <p:nvPr/>
        </p:nvSpPr>
        <p:spPr>
          <a:xfrm>
            <a:off x="292100" y="306705"/>
            <a:ext cx="24764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x-none" sz="1600" b="0" i="0" spc="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Универзитет у Београду</a:t>
            </a:r>
          </a:p>
          <a:p>
            <a:pPr algn="l"/>
            <a:r>
              <a:rPr lang="x-none" sz="1600" b="0" i="0" spc="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Филолошки факултет</a:t>
            </a:r>
            <a:endParaRPr lang="de-DE" sz="1600" b="0" i="0" spc="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12F66613-CF79-9247-BB56-C96BB649A0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622" r="42486" b="14622"/>
          <a:stretch/>
        </p:blipFill>
        <p:spPr>
          <a:xfrm>
            <a:off x="6617613" y="-1"/>
            <a:ext cx="5574387" cy="6858001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62401ECF-2ECB-9F4B-9C39-9870A653CBE0}"/>
              </a:ext>
            </a:extLst>
          </p:cNvPr>
          <p:cNvSpPr txBox="1"/>
          <p:nvPr/>
        </p:nvSpPr>
        <p:spPr>
          <a:xfrm>
            <a:off x="-423081" y="732884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704765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C8D3E792-B209-894B-8A46-F5DC02A324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49" y="7931"/>
            <a:ext cx="1106805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Add Page Title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24E7959-5BE0-FC45-ABBD-1F8D7FBFD3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5749" y="1825625"/>
            <a:ext cx="1106805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D39942F-DE14-C54A-8EB2-3A98A40EF3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76502" y="6354761"/>
            <a:ext cx="9288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CD5CF28-BF0B-F64B-8A2A-E8F90980CB6C}" type="datetime1">
              <a:rPr lang="de-DE" smtClean="0"/>
              <a:t>17.11.2023</a:t>
            </a:fld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81A8624-D29F-F940-8606-A838042DDF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85750" y="6354762"/>
            <a:ext cx="571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AAF2EA3-CB01-FD41-857A-53193AF63843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16984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0" r:id="rId2"/>
    <p:sldLayoutId id="2147483664" r:id="rId3"/>
    <p:sldLayoutId id="2147483662" r:id="rId4"/>
    <p:sldLayoutId id="2147483650" r:id="rId5"/>
    <p:sldLayoutId id="2147483652" r:id="rId6"/>
    <p:sldLayoutId id="2147483654" r:id="rId7"/>
    <p:sldLayoutId id="2147483649" r:id="rId8"/>
    <p:sldLayoutId id="2147483663" r:id="rId9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algn="ctr"/>
            <a:r>
              <a:rPr lang="sr-Cyrl-RS" sz="3600" b="1">
                <a:latin typeface="Cambria" pitchFamily="18" charset="0"/>
                <a:ea typeface="Cambria" pitchFamily="18" charset="0"/>
              </a:rPr>
              <a:t>Паронимија </a:t>
            </a:r>
            <a:r>
              <a:rPr lang="sr-Cyrl-RS" sz="3600" b="1" dirty="0">
                <a:latin typeface="Cambria" pitchFamily="18" charset="0"/>
                <a:ea typeface="Cambria" pitchFamily="18" charset="0"/>
              </a:rPr>
              <a:t>у уџбеницима, приручницима и на тестовима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sr-Cyrl-RS" dirty="0">
                <a:latin typeface="Cambria" panose="02040503050406030204" pitchFamily="18" charset="0"/>
                <a:ea typeface="Cambria" panose="02040503050406030204" pitchFamily="18" charset="0"/>
              </a:rPr>
              <a:t>Краљево, 18. 11. 2023.</a:t>
            </a:r>
          </a:p>
          <a:p>
            <a:pPr algn="ctr"/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r-Cyrl-RS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Доц. др Весна Николић</a:t>
            </a:r>
            <a:endParaRPr lang="en-US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sr-Cyrl-RS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Катедра за српски језик са јужнословенским језицима</a:t>
            </a:r>
            <a:endParaRPr lang="en-US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BD30AF29-3F8E-F74B-B921-9873554566D5}" type="datetime1">
              <a:rPr lang="de-DE" smtClean="0"/>
              <a:t>17.11.2023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008562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A3433D-2F8D-445D-BF47-F4263406F8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r-Cyrl-RS" b="1" dirty="0">
                <a:latin typeface="Cambria" panose="02040503050406030204" pitchFamily="18" charset="0"/>
                <a:ea typeface="Cambria" panose="02040503050406030204" pitchFamily="18" charset="0"/>
              </a:rPr>
              <a:t>Паронимија у језичким приручницима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D95A03-931E-4A62-8B96-70E0CE9892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 eaLnBrk="1" hangingPunct="1"/>
            <a:r>
              <a:rPr lang="sr-Cyrl-RS" altLang="en-US" b="1" i="1" dirty="0">
                <a:latin typeface="Cambria" panose="02040503050406030204" pitchFamily="18" charset="0"/>
              </a:rPr>
              <a:t>Српски језички приручник </a:t>
            </a:r>
            <a:r>
              <a:rPr lang="sr-Cyrl-RS" altLang="en-US" dirty="0">
                <a:latin typeface="Cambria" panose="02040503050406030204" pitchFamily="18" charset="0"/>
              </a:rPr>
              <a:t>(2004)</a:t>
            </a:r>
          </a:p>
          <a:p>
            <a:pPr algn="just" eaLnBrk="1" hangingPunct="1"/>
            <a:r>
              <a:rPr lang="sr-Cyrl-RS" altLang="en-US" i="1" dirty="0">
                <a:latin typeface="Cambria" panose="02040503050406030204" pitchFamily="18" charset="0"/>
              </a:rPr>
              <a:t>Избор речи и обрта</a:t>
            </a:r>
            <a:r>
              <a:rPr lang="sr-Cyrl-RS" altLang="en-US" dirty="0">
                <a:latin typeface="Cambria" panose="02040503050406030204" pitchFamily="18" charset="0"/>
              </a:rPr>
              <a:t> (стр. 166–203) и </a:t>
            </a:r>
            <a:r>
              <a:rPr lang="sr-Cyrl-RS" altLang="en-US" i="1" dirty="0">
                <a:latin typeface="Cambria" panose="02040503050406030204" pitchFamily="18" charset="0"/>
              </a:rPr>
              <a:t>Значење речи</a:t>
            </a:r>
            <a:r>
              <a:rPr lang="sr-Cyrl-RS" altLang="en-US" dirty="0">
                <a:latin typeface="Cambria" panose="02040503050406030204" pitchFamily="18" charset="0"/>
              </a:rPr>
              <a:t> (стр. 207–219)</a:t>
            </a:r>
          </a:p>
          <a:p>
            <a:pPr algn="just" eaLnBrk="1" hangingPunct="1"/>
            <a:r>
              <a:rPr lang="sr-Cyrl-RS" altLang="en-US" i="1" dirty="0">
                <a:latin typeface="Cambria" panose="02040503050406030204" pitchFamily="18" charset="0"/>
              </a:rPr>
              <a:t>писмени задатак</a:t>
            </a:r>
            <a:r>
              <a:rPr lang="sr-Cyrl-RS" altLang="en-US" dirty="0">
                <a:latin typeface="Cambria" panose="02040503050406030204" pitchFamily="18" charset="0"/>
              </a:rPr>
              <a:t> или </a:t>
            </a:r>
            <a:r>
              <a:rPr lang="sr-Cyrl-RS" altLang="en-US" i="1" dirty="0">
                <a:latin typeface="Cambria" panose="02040503050406030204" pitchFamily="18" charset="0"/>
              </a:rPr>
              <a:t>писмена вежба</a:t>
            </a:r>
          </a:p>
          <a:p>
            <a:pPr algn="just" eaLnBrk="1" hangingPunct="1"/>
            <a:r>
              <a:rPr lang="sr-Cyrl-RS" altLang="en-US" i="1" dirty="0">
                <a:latin typeface="Cambria" panose="02040503050406030204" pitchFamily="18" charset="0"/>
              </a:rPr>
              <a:t>опортун – опортунистички</a:t>
            </a:r>
            <a:r>
              <a:rPr lang="sr-Cyrl-RS" altLang="en-US" dirty="0">
                <a:latin typeface="Cambria" panose="02040503050406030204" pitchFamily="18" charset="0"/>
              </a:rPr>
              <a:t>, </a:t>
            </a:r>
            <a:r>
              <a:rPr lang="sr-Cyrl-RS" altLang="en-US" i="1" dirty="0">
                <a:latin typeface="Cambria" panose="02040503050406030204" pitchFamily="18" charset="0"/>
              </a:rPr>
              <a:t>рационализован – рациониран/рационисан</a:t>
            </a:r>
            <a:r>
              <a:rPr lang="sr-Cyrl-RS" altLang="en-US" dirty="0">
                <a:latin typeface="Cambria" panose="02040503050406030204" pitchFamily="18" charset="0"/>
              </a:rPr>
              <a:t>, </a:t>
            </a:r>
            <a:r>
              <a:rPr lang="sr-Cyrl-RS" altLang="en-US" i="1" dirty="0">
                <a:latin typeface="Cambria" panose="02040503050406030204" pitchFamily="18" charset="0"/>
              </a:rPr>
              <a:t>мандатар – мандатор</a:t>
            </a:r>
            <a:r>
              <a:rPr lang="sr-Cyrl-RS" altLang="en-US" dirty="0">
                <a:latin typeface="Cambria" panose="02040503050406030204" pitchFamily="18" charset="0"/>
              </a:rPr>
              <a:t>, </a:t>
            </a:r>
            <a:r>
              <a:rPr lang="sr-Cyrl-RS" altLang="en-US" i="1" dirty="0">
                <a:latin typeface="Cambria" panose="02040503050406030204" pitchFamily="18" charset="0"/>
              </a:rPr>
              <a:t>занемарујући – занемарљив</a:t>
            </a:r>
            <a:r>
              <a:rPr lang="sr-Cyrl-RS" altLang="en-US" dirty="0">
                <a:latin typeface="Cambria" panose="02040503050406030204" pitchFamily="18" charset="0"/>
              </a:rPr>
              <a:t>, </a:t>
            </a:r>
            <a:r>
              <a:rPr lang="sr-Cyrl-RS" altLang="en-US" i="1" dirty="0">
                <a:latin typeface="Cambria" panose="02040503050406030204" pitchFamily="18" charset="0"/>
              </a:rPr>
              <a:t>монтажер – монтер</a:t>
            </a:r>
            <a:r>
              <a:rPr lang="sr-Cyrl-RS" altLang="en-US" dirty="0">
                <a:latin typeface="Cambria" panose="02040503050406030204" pitchFamily="18" charset="0"/>
              </a:rPr>
              <a:t>, </a:t>
            </a:r>
            <a:r>
              <a:rPr lang="sr-Cyrl-RS" altLang="en-US" i="1" dirty="0">
                <a:latin typeface="Cambria" panose="02040503050406030204" pitchFamily="18" charset="0"/>
              </a:rPr>
              <a:t>осећај – осећање</a:t>
            </a:r>
            <a:r>
              <a:rPr lang="sr-Cyrl-RS" altLang="en-US" dirty="0">
                <a:latin typeface="Cambria" panose="02040503050406030204" pitchFamily="18" charset="0"/>
              </a:rPr>
              <a:t>, </a:t>
            </a:r>
            <a:r>
              <a:rPr lang="sr-Cyrl-RS" altLang="en-US" i="1" dirty="0">
                <a:latin typeface="Cambria" panose="02040503050406030204" pitchFamily="18" charset="0"/>
              </a:rPr>
              <a:t>декада – деценија</a:t>
            </a:r>
            <a:r>
              <a:rPr lang="sr-Cyrl-RS" altLang="en-US" dirty="0">
                <a:latin typeface="Cambria" panose="02040503050406030204" pitchFamily="18" charset="0"/>
              </a:rPr>
              <a:t>, </a:t>
            </a:r>
            <a:r>
              <a:rPr lang="sr-Cyrl-RS" altLang="en-US" i="1" dirty="0">
                <a:latin typeface="Cambria" panose="02040503050406030204" pitchFamily="18" charset="0"/>
              </a:rPr>
              <a:t>бројка – број</a:t>
            </a:r>
            <a:endParaRPr lang="en-US" altLang="en-US" b="1" dirty="0">
              <a:latin typeface="Cambria" panose="02040503050406030204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C34BAF-272E-4B75-847D-622671C5B17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C8B690A-3DCF-8845-82A9-6DA18F182860}" type="datetime1">
              <a:rPr lang="de-DE" smtClean="0"/>
              <a:t>17.11.2023</a:t>
            </a:fld>
            <a:endParaRPr lang="de-D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5A14E1-6C7A-496D-AEF0-6DF6D4CC3F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AF2EA3-CB01-FD41-857A-53193AF63843}" type="slidenum">
              <a:rPr lang="de-DE" smtClean="0"/>
              <a:pPr/>
              <a:t>10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037014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520D41-12B6-4B5E-BA65-4D56A60266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r-Cyrl-RS" b="1" dirty="0">
                <a:latin typeface="Cambria" panose="02040503050406030204" pitchFamily="18" charset="0"/>
                <a:ea typeface="Cambria" panose="02040503050406030204" pitchFamily="18" charset="0"/>
              </a:rPr>
              <a:t>Паронимија у језичким приручницима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552F69-BA02-4D54-B386-0B7B76E5BC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 eaLnBrk="1" hangingPunct="1"/>
            <a:r>
              <a:rPr lang="sr-Cyrl-RS" altLang="en-US" b="1" i="1" dirty="0">
                <a:latin typeface="Cambria" panose="02040503050406030204" pitchFamily="18" charset="0"/>
              </a:rPr>
              <a:t>Језички саветник</a:t>
            </a:r>
            <a:r>
              <a:rPr lang="sr-Cyrl-RS" altLang="en-US" i="1" dirty="0">
                <a:latin typeface="Cambria" panose="02040503050406030204" pitchFamily="18" charset="0"/>
              </a:rPr>
              <a:t> </a:t>
            </a:r>
            <a:r>
              <a:rPr lang="sr-Cyrl-RS" altLang="en-US" dirty="0">
                <a:latin typeface="Cambria" panose="02040503050406030204" pitchFamily="18" charset="0"/>
              </a:rPr>
              <a:t>Р. Стијовић (2012)</a:t>
            </a:r>
          </a:p>
          <a:p>
            <a:pPr algn="just" eaLnBrk="1" hangingPunct="1"/>
            <a:r>
              <a:rPr lang="sr-Cyrl-RS" altLang="en-US" i="1" dirty="0">
                <a:latin typeface="Cambria" panose="02040503050406030204" pitchFamily="18" charset="0"/>
              </a:rPr>
              <a:t>чистота – чистоћа</a:t>
            </a:r>
            <a:r>
              <a:rPr lang="sr-Cyrl-RS" altLang="en-US" dirty="0">
                <a:latin typeface="Cambria" panose="02040503050406030204" pitchFamily="18" charset="0"/>
              </a:rPr>
              <a:t>, </a:t>
            </a:r>
            <a:r>
              <a:rPr lang="sr-Cyrl-RS" altLang="en-US" i="1" dirty="0">
                <a:latin typeface="Cambria" panose="02040503050406030204" pitchFamily="18" charset="0"/>
              </a:rPr>
              <a:t>топлота – топлина</a:t>
            </a:r>
            <a:r>
              <a:rPr lang="sr-Cyrl-RS" altLang="en-US" dirty="0">
                <a:latin typeface="Cambria" panose="02040503050406030204" pitchFamily="18" charset="0"/>
              </a:rPr>
              <a:t>, </a:t>
            </a:r>
            <a:r>
              <a:rPr lang="sr-Cyrl-RS" altLang="en-US" i="1" dirty="0">
                <a:latin typeface="Cambria" panose="02040503050406030204" pitchFamily="18" charset="0"/>
              </a:rPr>
              <a:t>интересовање – интерес</a:t>
            </a:r>
            <a:r>
              <a:rPr lang="sr-Cyrl-RS" altLang="en-US" dirty="0">
                <a:latin typeface="Cambria" panose="02040503050406030204" pitchFamily="18" charset="0"/>
              </a:rPr>
              <a:t>, </a:t>
            </a:r>
            <a:r>
              <a:rPr lang="sr-Cyrl-RS" altLang="en-US" i="1" dirty="0">
                <a:latin typeface="Cambria" panose="02040503050406030204" pitchFamily="18" charset="0"/>
              </a:rPr>
              <a:t>болећив – болешљив</a:t>
            </a:r>
            <a:r>
              <a:rPr lang="sr-Cyrl-RS" altLang="en-US" dirty="0">
                <a:latin typeface="Cambria" panose="02040503050406030204" pitchFamily="18" charset="0"/>
              </a:rPr>
              <a:t>, </a:t>
            </a:r>
            <a:r>
              <a:rPr lang="sr-Cyrl-RS" altLang="en-US" i="1" dirty="0">
                <a:latin typeface="Cambria" panose="02040503050406030204" pitchFamily="18" charset="0"/>
              </a:rPr>
              <a:t>знатно – значајно</a:t>
            </a:r>
            <a:r>
              <a:rPr lang="sr-Cyrl-RS" altLang="en-US" dirty="0">
                <a:latin typeface="Cambria" panose="02040503050406030204" pitchFamily="18" charset="0"/>
              </a:rPr>
              <a:t>, </a:t>
            </a:r>
            <a:r>
              <a:rPr lang="sr-Cyrl-RS" altLang="en-US" i="1" dirty="0">
                <a:latin typeface="Cambria" panose="02040503050406030204" pitchFamily="18" charset="0"/>
              </a:rPr>
              <a:t>крвавити – крварити</a:t>
            </a:r>
            <a:r>
              <a:rPr lang="sr-Cyrl-RS" altLang="en-US" dirty="0">
                <a:latin typeface="Cambria" panose="02040503050406030204" pitchFamily="18" charset="0"/>
              </a:rPr>
              <a:t>, </a:t>
            </a:r>
            <a:r>
              <a:rPr lang="sr-Cyrl-RS" altLang="en-US" i="1" dirty="0">
                <a:latin typeface="Cambria" panose="02040503050406030204" pitchFamily="18" charset="0"/>
              </a:rPr>
              <a:t>прописати – преписати</a:t>
            </a:r>
            <a:r>
              <a:rPr lang="sr-Cyrl-RS" altLang="en-US" dirty="0">
                <a:latin typeface="Cambria" panose="02040503050406030204" pitchFamily="18" charset="0"/>
              </a:rPr>
              <a:t>,</a:t>
            </a:r>
            <a:r>
              <a:rPr lang="sr-Cyrl-RS" altLang="en-US" i="1" dirty="0">
                <a:latin typeface="Cambria" panose="02040503050406030204" pitchFamily="18" charset="0"/>
              </a:rPr>
              <a:t> псећи – пасји </a:t>
            </a:r>
            <a:r>
              <a:rPr lang="sr-Cyrl-RS" altLang="en-US" dirty="0">
                <a:latin typeface="Cambria" panose="02040503050406030204" pitchFamily="18" charset="0"/>
              </a:rPr>
              <a:t>и </a:t>
            </a:r>
            <a:r>
              <a:rPr lang="sr-Cyrl-RS" altLang="en-US" i="1" dirty="0">
                <a:latin typeface="Cambria" panose="02040503050406030204" pitchFamily="18" charset="0"/>
              </a:rPr>
              <a:t>Србин – Србијанац</a:t>
            </a:r>
            <a:endParaRPr lang="en-US" altLang="en-US" dirty="0">
              <a:latin typeface="Cambria" panose="02040503050406030204" pitchFamily="18" charset="0"/>
            </a:endParaRP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2EF058-C741-4A0A-9CE4-58121B1093A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C8B690A-3DCF-8845-82A9-6DA18F182860}" type="datetime1">
              <a:rPr lang="de-DE" smtClean="0"/>
              <a:t>17.11.2023</a:t>
            </a:fld>
            <a:endParaRPr lang="de-D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2AE567-43F3-4D07-BE91-D34A9CC74B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AF2EA3-CB01-FD41-857A-53193AF63843}" type="slidenum">
              <a:rPr lang="de-DE" smtClean="0"/>
              <a:pPr/>
              <a:t>11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525876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1257D-FD68-4084-A489-CD7C25291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r-Cyrl-RS" b="1" dirty="0">
                <a:latin typeface="Cambria" panose="02040503050406030204" pitchFamily="18" charset="0"/>
                <a:ea typeface="Cambria" panose="02040503050406030204" pitchFamily="18" charset="0"/>
              </a:rPr>
              <a:t>Паронимија у језичким приручницима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125122-3FDC-4A91-97F2-FECDEAB4ED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just" eaLnBrk="1" hangingPunct="1">
              <a:lnSpc>
                <a:spcPct val="80000"/>
              </a:lnSpc>
            </a:pPr>
            <a:r>
              <a:rPr lang="en-US" altLang="en-US" sz="2800" b="1" i="1" dirty="0">
                <a:latin typeface="Cambria" panose="02040503050406030204" pitchFamily="18" charset="0"/>
              </a:rPr>
              <a:t>Како се каже</a:t>
            </a:r>
            <a:r>
              <a:rPr lang="sr-Cyrl-RS" altLang="en-US" sz="2800" i="1" dirty="0">
                <a:latin typeface="Cambria" panose="02040503050406030204" pitchFamily="18" charset="0"/>
              </a:rPr>
              <a:t> </a:t>
            </a:r>
            <a:r>
              <a:rPr lang="sr-Cyrl-RS" altLang="en-US" sz="2800" dirty="0">
                <a:latin typeface="Cambria" panose="02040503050406030204" pitchFamily="18" charset="0"/>
              </a:rPr>
              <a:t>М. Телебак (2011)</a:t>
            </a:r>
          </a:p>
          <a:p>
            <a:pPr algn="just" eaLnBrk="1" hangingPunct="1">
              <a:lnSpc>
                <a:spcPct val="80000"/>
              </a:lnSpc>
            </a:pPr>
            <a:r>
              <a:rPr lang="en-US" altLang="en-US" sz="2800" i="1" dirty="0">
                <a:latin typeface="Cambria" panose="02040503050406030204" pitchFamily="18" charset="0"/>
              </a:rPr>
              <a:t>топлота</a:t>
            </a:r>
            <a:r>
              <a:rPr lang="en-US" altLang="en-US" sz="2800" dirty="0">
                <a:latin typeface="Cambria" panose="02040503050406030204" pitchFamily="18" charset="0"/>
              </a:rPr>
              <a:t> </a:t>
            </a:r>
            <a:r>
              <a:rPr lang="sr-Cyrl-RS" altLang="en-US" sz="2800" i="1" dirty="0">
                <a:latin typeface="Cambria" panose="02040503050406030204" pitchFamily="18" charset="0"/>
              </a:rPr>
              <a:t>–</a:t>
            </a:r>
            <a:r>
              <a:rPr lang="en-US" altLang="en-US" sz="2800" dirty="0">
                <a:latin typeface="Cambria" panose="02040503050406030204" pitchFamily="18" charset="0"/>
              </a:rPr>
              <a:t> </a:t>
            </a:r>
            <a:r>
              <a:rPr lang="en-US" altLang="en-US" sz="2800" i="1" dirty="0">
                <a:latin typeface="Cambria" panose="02040503050406030204" pitchFamily="18" charset="0"/>
              </a:rPr>
              <a:t>топлина</a:t>
            </a:r>
            <a:r>
              <a:rPr lang="sr-Cyrl-RS" altLang="en-US" sz="2800" dirty="0">
                <a:latin typeface="Cambria" panose="02040503050406030204" pitchFamily="18" charset="0"/>
              </a:rPr>
              <a:t>,</a:t>
            </a:r>
            <a:r>
              <a:rPr lang="en-US" altLang="en-US" sz="2800" dirty="0">
                <a:latin typeface="Cambria" panose="02040503050406030204" pitchFamily="18" charset="0"/>
              </a:rPr>
              <a:t> </a:t>
            </a:r>
            <a:r>
              <a:rPr lang="en-US" altLang="en-US" sz="2800" i="1" dirty="0">
                <a:latin typeface="Cambria" panose="02040503050406030204" pitchFamily="18" charset="0"/>
              </a:rPr>
              <a:t>мењати </a:t>
            </a:r>
            <a:r>
              <a:rPr lang="sr-Cyrl-RS" altLang="en-US" sz="2800" i="1" dirty="0">
                <a:latin typeface="Cambria" panose="02040503050406030204" pitchFamily="18" charset="0"/>
              </a:rPr>
              <a:t>–</a:t>
            </a:r>
            <a:r>
              <a:rPr lang="en-US" altLang="en-US" sz="2800" dirty="0">
                <a:latin typeface="Cambria" panose="02040503050406030204" pitchFamily="18" charset="0"/>
              </a:rPr>
              <a:t> </a:t>
            </a:r>
            <a:r>
              <a:rPr lang="en-US" altLang="en-US" sz="2800" i="1" dirty="0">
                <a:latin typeface="Cambria" panose="02040503050406030204" pitchFamily="18" charset="0"/>
              </a:rPr>
              <a:t>замењивати</a:t>
            </a:r>
            <a:r>
              <a:rPr lang="en-US" altLang="en-US" sz="2800" dirty="0">
                <a:latin typeface="Cambria" panose="02040503050406030204" pitchFamily="18" charset="0"/>
              </a:rPr>
              <a:t>, </a:t>
            </a:r>
            <a:r>
              <a:rPr lang="en-US" altLang="en-US" sz="2800" i="1" dirty="0">
                <a:latin typeface="Cambria" panose="02040503050406030204" pitchFamily="18" charset="0"/>
              </a:rPr>
              <a:t>прашити </a:t>
            </a:r>
            <a:r>
              <a:rPr lang="sr-Cyrl-RS" altLang="en-US" sz="2800" i="1" dirty="0">
                <a:latin typeface="Cambria" panose="02040503050406030204" pitchFamily="18" charset="0"/>
              </a:rPr>
              <a:t>– </a:t>
            </a:r>
            <a:r>
              <a:rPr lang="en-US" altLang="en-US" sz="2800" i="1" dirty="0">
                <a:latin typeface="Cambria" panose="02040503050406030204" pitchFamily="18" charset="0"/>
              </a:rPr>
              <a:t>запрашивати</a:t>
            </a:r>
            <a:r>
              <a:rPr lang="sr-Cyrl-RS" altLang="en-US" sz="2800" dirty="0">
                <a:latin typeface="Cambria" panose="02040503050406030204" pitchFamily="18" charset="0"/>
              </a:rPr>
              <a:t>,</a:t>
            </a:r>
            <a:r>
              <a:rPr lang="en-US" altLang="en-US" sz="2800" i="1" dirty="0">
                <a:latin typeface="Cambria" panose="02040503050406030204" pitchFamily="18" charset="0"/>
              </a:rPr>
              <a:t> бунити </a:t>
            </a:r>
            <a:r>
              <a:rPr lang="sr-Cyrl-RS" altLang="en-US" sz="2800" i="1" dirty="0">
                <a:latin typeface="Cambria" panose="02040503050406030204" pitchFamily="18" charset="0"/>
              </a:rPr>
              <a:t>–</a:t>
            </a:r>
            <a:r>
              <a:rPr lang="en-US" altLang="en-US" sz="2800" dirty="0">
                <a:latin typeface="Cambria" panose="02040503050406030204" pitchFamily="18" charset="0"/>
              </a:rPr>
              <a:t> </a:t>
            </a:r>
            <a:r>
              <a:rPr lang="en-US" altLang="en-US" sz="2800" i="1" dirty="0">
                <a:latin typeface="Cambria" panose="02040503050406030204" pitchFamily="18" charset="0"/>
              </a:rPr>
              <a:t>збуњивати</a:t>
            </a:r>
            <a:r>
              <a:rPr lang="en-US" altLang="en-US" sz="2800" dirty="0">
                <a:latin typeface="Cambria" panose="02040503050406030204" pitchFamily="18" charset="0"/>
              </a:rPr>
              <a:t>; </a:t>
            </a:r>
            <a:r>
              <a:rPr lang="en-US" altLang="en-US" sz="2800" i="1" dirty="0">
                <a:latin typeface="Cambria" panose="02040503050406030204" pitchFamily="18" charset="0"/>
              </a:rPr>
              <a:t>средовечан </a:t>
            </a:r>
            <a:r>
              <a:rPr lang="sr-Cyrl-RS" altLang="en-US" sz="2800" i="1" dirty="0">
                <a:latin typeface="Cambria" panose="02040503050406030204" pitchFamily="18" charset="0"/>
              </a:rPr>
              <a:t>–</a:t>
            </a:r>
            <a:r>
              <a:rPr lang="en-US" altLang="en-US" sz="2800" dirty="0">
                <a:latin typeface="Cambria" panose="02040503050406030204" pitchFamily="18" charset="0"/>
              </a:rPr>
              <a:t> </a:t>
            </a:r>
            <a:r>
              <a:rPr lang="en-US" altLang="en-US" sz="2800" i="1" dirty="0">
                <a:latin typeface="Cambria" panose="02040503050406030204" pitchFamily="18" charset="0"/>
              </a:rPr>
              <a:t>средњовековни</a:t>
            </a:r>
            <a:r>
              <a:rPr lang="en-US" altLang="en-US" sz="2800" dirty="0">
                <a:latin typeface="Cambria" panose="02040503050406030204" pitchFamily="18" charset="0"/>
              </a:rPr>
              <a:t>, </a:t>
            </a:r>
            <a:r>
              <a:rPr lang="en-US" altLang="en-US" sz="2800" i="1" dirty="0">
                <a:latin typeface="Cambria" panose="02040503050406030204" pitchFamily="18" charset="0"/>
              </a:rPr>
              <a:t>магистеријум </a:t>
            </a:r>
            <a:r>
              <a:rPr lang="sr-Cyrl-RS" altLang="en-US" sz="2800" i="1" dirty="0">
                <a:latin typeface="Cambria" panose="02040503050406030204" pitchFamily="18" charset="0"/>
              </a:rPr>
              <a:t>–</a:t>
            </a:r>
            <a:r>
              <a:rPr lang="en-US" altLang="en-US" sz="2800" dirty="0">
                <a:latin typeface="Cambria" panose="02040503050406030204" pitchFamily="18" charset="0"/>
              </a:rPr>
              <a:t> </a:t>
            </a:r>
            <a:r>
              <a:rPr lang="en-US" altLang="en-US" sz="2800" i="1" dirty="0">
                <a:latin typeface="Cambria" panose="02040503050406030204" pitchFamily="18" charset="0"/>
              </a:rPr>
              <a:t>магистрат</a:t>
            </a:r>
            <a:r>
              <a:rPr lang="en-US" altLang="en-US" sz="2800" dirty="0">
                <a:latin typeface="Cambria" panose="02040503050406030204" pitchFamily="18" charset="0"/>
              </a:rPr>
              <a:t>, </a:t>
            </a:r>
            <a:r>
              <a:rPr lang="en-US" altLang="en-US" sz="2800" i="1" dirty="0">
                <a:latin typeface="Cambria" panose="02040503050406030204" pitchFamily="18" charset="0"/>
              </a:rPr>
              <a:t>размера </a:t>
            </a:r>
            <a:r>
              <a:rPr lang="sr-Cyrl-RS" altLang="en-US" sz="2800" i="1" dirty="0">
                <a:latin typeface="Cambria" panose="02040503050406030204" pitchFamily="18" charset="0"/>
              </a:rPr>
              <a:t>–</a:t>
            </a:r>
            <a:r>
              <a:rPr lang="en-US" altLang="en-US" sz="2800" dirty="0">
                <a:latin typeface="Cambria" panose="02040503050406030204" pitchFamily="18" charset="0"/>
              </a:rPr>
              <a:t> </a:t>
            </a:r>
            <a:r>
              <a:rPr lang="en-US" altLang="en-US" sz="2800" i="1" dirty="0">
                <a:latin typeface="Cambria" panose="02040503050406030204" pitchFamily="18" charset="0"/>
              </a:rPr>
              <a:t>сразмера</a:t>
            </a:r>
            <a:r>
              <a:rPr lang="sr-Cyrl-RS" altLang="en-US" sz="2800" dirty="0">
                <a:latin typeface="Cambria" panose="02040503050406030204" pitchFamily="18" charset="0"/>
              </a:rPr>
              <a:t>,</a:t>
            </a:r>
            <a:r>
              <a:rPr lang="en-US" altLang="en-US" sz="2800" i="1" dirty="0">
                <a:latin typeface="Cambria" panose="02040503050406030204" pitchFamily="18" charset="0"/>
              </a:rPr>
              <a:t> десетка </a:t>
            </a:r>
            <a:r>
              <a:rPr lang="sr-Cyrl-RS" altLang="en-US" sz="2800" i="1" dirty="0">
                <a:latin typeface="Cambria" panose="02040503050406030204" pitchFamily="18" charset="0"/>
              </a:rPr>
              <a:t>–</a:t>
            </a:r>
            <a:r>
              <a:rPr lang="en-US" altLang="en-US" sz="2800" dirty="0">
                <a:latin typeface="Cambria" panose="02040503050406030204" pitchFamily="18" charset="0"/>
              </a:rPr>
              <a:t> </a:t>
            </a:r>
            <a:r>
              <a:rPr lang="en-US" altLang="en-US" sz="2800" i="1" dirty="0">
                <a:latin typeface="Cambria" panose="02040503050406030204" pitchFamily="18" charset="0"/>
              </a:rPr>
              <a:t>десетица</a:t>
            </a:r>
            <a:r>
              <a:rPr lang="en-US" altLang="en-US" sz="2800" dirty="0">
                <a:latin typeface="Cambria" panose="02040503050406030204" pitchFamily="18" charset="0"/>
              </a:rPr>
              <a:t>, </a:t>
            </a:r>
            <a:r>
              <a:rPr lang="en-US" altLang="en-US" sz="2800" i="1" dirty="0">
                <a:latin typeface="Cambria" panose="02040503050406030204" pitchFamily="18" charset="0"/>
              </a:rPr>
              <a:t>декада </a:t>
            </a:r>
            <a:r>
              <a:rPr lang="sr-Cyrl-RS" altLang="en-US" sz="2800" i="1" dirty="0">
                <a:latin typeface="Cambria" panose="02040503050406030204" pitchFamily="18" charset="0"/>
              </a:rPr>
              <a:t>–</a:t>
            </a:r>
            <a:r>
              <a:rPr lang="en-US" altLang="en-US" sz="2800" dirty="0">
                <a:latin typeface="Cambria" panose="02040503050406030204" pitchFamily="18" charset="0"/>
              </a:rPr>
              <a:t> </a:t>
            </a:r>
            <a:r>
              <a:rPr lang="en-US" altLang="en-US" sz="2800" i="1" dirty="0">
                <a:latin typeface="Cambria" panose="02040503050406030204" pitchFamily="18" charset="0"/>
              </a:rPr>
              <a:t>деценија</a:t>
            </a:r>
            <a:r>
              <a:rPr lang="en-US" altLang="en-US" sz="2800" dirty="0">
                <a:latin typeface="Cambria" panose="02040503050406030204" pitchFamily="18" charset="0"/>
              </a:rPr>
              <a:t>, </a:t>
            </a:r>
            <a:r>
              <a:rPr lang="en-US" altLang="en-US" sz="2800" i="1" dirty="0">
                <a:latin typeface="Cambria" panose="02040503050406030204" pitchFamily="18" charset="0"/>
              </a:rPr>
              <a:t>религиозан</a:t>
            </a:r>
            <a:r>
              <a:rPr lang="sr-Cyrl-RS" altLang="en-US" sz="2800" i="1" dirty="0">
                <a:latin typeface="Cambria" panose="02040503050406030204" pitchFamily="18" charset="0"/>
              </a:rPr>
              <a:t> –</a:t>
            </a:r>
            <a:r>
              <a:rPr lang="en-US" altLang="en-US" sz="2800" dirty="0">
                <a:latin typeface="Cambria" panose="02040503050406030204" pitchFamily="18" charset="0"/>
              </a:rPr>
              <a:t> </a:t>
            </a:r>
            <a:r>
              <a:rPr lang="en-US" altLang="en-US" sz="2800" i="1" dirty="0">
                <a:latin typeface="Cambria" panose="02040503050406030204" pitchFamily="18" charset="0"/>
              </a:rPr>
              <a:t>религијски</a:t>
            </a:r>
            <a:r>
              <a:rPr lang="en-US" altLang="en-US" sz="2800" dirty="0">
                <a:latin typeface="Cambria" panose="02040503050406030204" pitchFamily="18" charset="0"/>
              </a:rPr>
              <a:t>, </a:t>
            </a:r>
            <a:r>
              <a:rPr lang="en-US" altLang="en-US" sz="2800" i="1" dirty="0">
                <a:latin typeface="Cambria" panose="02040503050406030204" pitchFamily="18" charset="0"/>
              </a:rPr>
              <a:t>проблемски </a:t>
            </a:r>
            <a:r>
              <a:rPr lang="sr-Cyrl-RS" altLang="en-US" sz="2800" i="1" dirty="0">
                <a:latin typeface="Cambria" panose="02040503050406030204" pitchFamily="18" charset="0"/>
              </a:rPr>
              <a:t>–</a:t>
            </a:r>
            <a:r>
              <a:rPr lang="en-US" altLang="en-US" sz="2800" dirty="0">
                <a:latin typeface="Cambria" panose="02040503050406030204" pitchFamily="18" charset="0"/>
              </a:rPr>
              <a:t> </a:t>
            </a:r>
            <a:r>
              <a:rPr lang="en-US" altLang="en-US" sz="2800" i="1" dirty="0">
                <a:latin typeface="Cambria" panose="02040503050406030204" pitchFamily="18" charset="0"/>
              </a:rPr>
              <a:t>проблематичан</a:t>
            </a:r>
            <a:r>
              <a:rPr lang="en-US" altLang="en-US" sz="2800" dirty="0">
                <a:latin typeface="Cambria" panose="02040503050406030204" pitchFamily="18" charset="0"/>
              </a:rPr>
              <a:t>, </a:t>
            </a:r>
            <a:r>
              <a:rPr lang="en-US" altLang="en-US" sz="2800" i="1" dirty="0">
                <a:latin typeface="Cambria" panose="02040503050406030204" pitchFamily="18" charset="0"/>
              </a:rPr>
              <a:t>системски </a:t>
            </a:r>
            <a:r>
              <a:rPr lang="sr-Cyrl-RS" altLang="en-US" sz="2800" i="1" dirty="0">
                <a:latin typeface="Cambria" panose="02040503050406030204" pitchFamily="18" charset="0"/>
              </a:rPr>
              <a:t>–</a:t>
            </a:r>
            <a:r>
              <a:rPr lang="en-US" altLang="en-US" sz="2800" dirty="0">
                <a:latin typeface="Cambria" panose="02040503050406030204" pitchFamily="18" charset="0"/>
              </a:rPr>
              <a:t> </a:t>
            </a:r>
            <a:r>
              <a:rPr lang="en-US" altLang="en-US" sz="2800" i="1" dirty="0">
                <a:latin typeface="Cambria" panose="02040503050406030204" pitchFamily="18" charset="0"/>
              </a:rPr>
              <a:t>систематичан</a:t>
            </a:r>
            <a:r>
              <a:rPr lang="en-US" altLang="en-US" sz="2800" dirty="0">
                <a:latin typeface="Cambria" panose="02040503050406030204" pitchFamily="18" charset="0"/>
              </a:rPr>
              <a:t>, </a:t>
            </a:r>
            <a:r>
              <a:rPr lang="en-US" altLang="en-US" sz="2800" i="1" dirty="0">
                <a:latin typeface="Cambria" panose="02040503050406030204" pitchFamily="18" charset="0"/>
              </a:rPr>
              <a:t>методички </a:t>
            </a:r>
            <a:r>
              <a:rPr lang="sr-Cyrl-RS" altLang="en-US" sz="2800" i="1" dirty="0">
                <a:latin typeface="Cambria" panose="02040503050406030204" pitchFamily="18" charset="0"/>
              </a:rPr>
              <a:t>–</a:t>
            </a:r>
            <a:r>
              <a:rPr lang="en-US" altLang="en-US" sz="2800" dirty="0">
                <a:latin typeface="Cambria" panose="02040503050406030204" pitchFamily="18" charset="0"/>
              </a:rPr>
              <a:t> </a:t>
            </a:r>
            <a:r>
              <a:rPr lang="en-US" altLang="en-US" sz="2800" i="1" dirty="0">
                <a:latin typeface="Cambria" panose="02040503050406030204" pitchFamily="18" charset="0"/>
              </a:rPr>
              <a:t>методски</a:t>
            </a:r>
            <a:r>
              <a:rPr lang="en-US" altLang="en-US" sz="2800" dirty="0">
                <a:latin typeface="Cambria" panose="02040503050406030204" pitchFamily="18" charset="0"/>
              </a:rPr>
              <a:t>, </a:t>
            </a:r>
            <a:r>
              <a:rPr lang="en-US" altLang="en-US" sz="2800" i="1" dirty="0">
                <a:latin typeface="Cambria" panose="02040503050406030204" pitchFamily="18" charset="0"/>
              </a:rPr>
              <a:t>тактички </a:t>
            </a:r>
            <a:r>
              <a:rPr lang="sr-Cyrl-RS" altLang="en-US" sz="2800" i="1" dirty="0">
                <a:latin typeface="Cambria" panose="02040503050406030204" pitchFamily="18" charset="0"/>
              </a:rPr>
              <a:t>–</a:t>
            </a:r>
            <a:r>
              <a:rPr lang="en-US" altLang="en-US" sz="2800" dirty="0">
                <a:latin typeface="Cambria" panose="02040503050406030204" pitchFamily="18" charset="0"/>
              </a:rPr>
              <a:t> </a:t>
            </a:r>
            <a:r>
              <a:rPr lang="en-US" altLang="en-US" sz="2800" i="1" dirty="0">
                <a:latin typeface="Cambria" panose="02040503050406030204" pitchFamily="18" charset="0"/>
              </a:rPr>
              <a:t>тактичан</a:t>
            </a:r>
            <a:r>
              <a:rPr lang="en-US" altLang="en-US" sz="2800" dirty="0">
                <a:latin typeface="Cambria" panose="02040503050406030204" pitchFamily="18" charset="0"/>
              </a:rPr>
              <a:t>, </a:t>
            </a:r>
            <a:r>
              <a:rPr lang="en-US" altLang="en-US" sz="2800" i="1" dirty="0">
                <a:latin typeface="Cambria" panose="02040503050406030204" pitchFamily="18" charset="0"/>
              </a:rPr>
              <a:t>неиздржив </a:t>
            </a:r>
            <a:r>
              <a:rPr lang="sr-Cyrl-RS" altLang="en-US" sz="2800" i="1" dirty="0">
                <a:latin typeface="Cambria" panose="02040503050406030204" pitchFamily="18" charset="0"/>
              </a:rPr>
              <a:t>–</a:t>
            </a:r>
            <a:r>
              <a:rPr lang="en-US" altLang="en-US" sz="2800" dirty="0">
                <a:latin typeface="Cambria" panose="02040503050406030204" pitchFamily="18" charset="0"/>
              </a:rPr>
              <a:t> </a:t>
            </a:r>
            <a:r>
              <a:rPr lang="en-US" altLang="en-US" sz="2800" i="1" dirty="0">
                <a:latin typeface="Cambria" panose="02040503050406030204" pitchFamily="18" charset="0"/>
              </a:rPr>
              <a:t>неиздржљив</a:t>
            </a:r>
            <a:r>
              <a:rPr lang="sr-Cyrl-RS" altLang="en-US" sz="2800" dirty="0">
                <a:latin typeface="Cambria" panose="02040503050406030204" pitchFamily="18" charset="0"/>
              </a:rPr>
              <a:t>,</a:t>
            </a:r>
            <a:r>
              <a:rPr lang="en-US" altLang="en-US" sz="2800" i="1" dirty="0">
                <a:latin typeface="Cambria" panose="02040503050406030204" pitchFamily="18" charset="0"/>
              </a:rPr>
              <a:t> шпекулација </a:t>
            </a:r>
            <a:r>
              <a:rPr lang="sr-Cyrl-RS" altLang="en-US" sz="2800" i="1" dirty="0">
                <a:latin typeface="Cambria" panose="02040503050406030204" pitchFamily="18" charset="0"/>
              </a:rPr>
              <a:t>–</a:t>
            </a:r>
            <a:r>
              <a:rPr lang="en-US" altLang="en-US" sz="2800" dirty="0">
                <a:latin typeface="Cambria" panose="02040503050406030204" pitchFamily="18" charset="0"/>
              </a:rPr>
              <a:t> </a:t>
            </a:r>
            <a:r>
              <a:rPr lang="en-US" altLang="en-US" sz="2800" i="1" dirty="0">
                <a:latin typeface="Cambria" panose="02040503050406030204" pitchFamily="18" charset="0"/>
              </a:rPr>
              <a:t>спекулација</a:t>
            </a:r>
            <a:r>
              <a:rPr lang="en-US" altLang="en-US" sz="2800" dirty="0">
                <a:latin typeface="Cambria" panose="02040503050406030204" pitchFamily="18" charset="0"/>
              </a:rPr>
              <a:t>, </a:t>
            </a:r>
            <a:r>
              <a:rPr lang="en-US" altLang="en-US" sz="2800" i="1" dirty="0">
                <a:latin typeface="Cambria" panose="02040503050406030204" pitchFamily="18" charset="0"/>
              </a:rPr>
              <a:t>мандатор </a:t>
            </a:r>
            <a:r>
              <a:rPr lang="sr-Cyrl-RS" altLang="en-US" sz="2800" i="1" dirty="0">
                <a:latin typeface="Cambria" panose="02040503050406030204" pitchFamily="18" charset="0"/>
              </a:rPr>
              <a:t>–</a:t>
            </a:r>
            <a:r>
              <a:rPr lang="en-US" altLang="en-US" sz="2800" dirty="0">
                <a:latin typeface="Cambria" panose="02040503050406030204" pitchFamily="18" charset="0"/>
              </a:rPr>
              <a:t> </a:t>
            </a:r>
            <a:r>
              <a:rPr lang="en-US" altLang="en-US" sz="2800" i="1" dirty="0">
                <a:latin typeface="Cambria" panose="02040503050406030204" pitchFamily="18" charset="0"/>
              </a:rPr>
              <a:t>мандатар</a:t>
            </a:r>
            <a:r>
              <a:rPr lang="en-US" altLang="en-US" sz="2800" dirty="0">
                <a:latin typeface="Cambria" panose="02040503050406030204" pitchFamily="18" charset="0"/>
              </a:rPr>
              <a:t>, </a:t>
            </a:r>
            <a:r>
              <a:rPr lang="en-US" altLang="en-US" sz="2800" i="1" dirty="0">
                <a:latin typeface="Cambria" panose="02040503050406030204" pitchFamily="18" charset="0"/>
              </a:rPr>
              <a:t>тешкоће </a:t>
            </a:r>
            <a:r>
              <a:rPr lang="sr-Cyrl-RS" altLang="en-US" sz="2800" i="1" dirty="0">
                <a:latin typeface="Cambria" panose="02040503050406030204" pitchFamily="18" charset="0"/>
              </a:rPr>
              <a:t>–</a:t>
            </a:r>
            <a:r>
              <a:rPr lang="en-US" altLang="en-US" sz="2800" dirty="0">
                <a:latin typeface="Cambria" panose="02040503050406030204" pitchFamily="18" charset="0"/>
              </a:rPr>
              <a:t> </a:t>
            </a:r>
            <a:r>
              <a:rPr lang="en-US" altLang="en-US" sz="2800" i="1" dirty="0">
                <a:latin typeface="Cambria" panose="02040503050406030204" pitchFamily="18" charset="0"/>
              </a:rPr>
              <a:t>тегобе</a:t>
            </a:r>
            <a:r>
              <a:rPr lang="en-US" altLang="en-US" sz="2800" dirty="0">
                <a:latin typeface="Cambria" panose="02040503050406030204" pitchFamily="18" charset="0"/>
              </a:rPr>
              <a:t>, </a:t>
            </a:r>
            <a:r>
              <a:rPr lang="en-US" altLang="en-US" sz="2800" i="1" dirty="0">
                <a:latin typeface="Cambria" panose="02040503050406030204" pitchFamily="18" charset="0"/>
              </a:rPr>
              <a:t>напис </a:t>
            </a:r>
            <a:r>
              <a:rPr lang="sr-Cyrl-RS" altLang="en-US" sz="2800" i="1" dirty="0">
                <a:latin typeface="Cambria" panose="02040503050406030204" pitchFamily="18" charset="0"/>
              </a:rPr>
              <a:t>–</a:t>
            </a:r>
            <a:r>
              <a:rPr lang="en-US" altLang="en-US" sz="2800" dirty="0">
                <a:latin typeface="Cambria" panose="02040503050406030204" pitchFamily="18" charset="0"/>
              </a:rPr>
              <a:t> </a:t>
            </a:r>
            <a:r>
              <a:rPr lang="en-US" altLang="en-US" sz="2800" i="1" dirty="0">
                <a:latin typeface="Cambria" panose="02040503050406030204" pitchFamily="18" charset="0"/>
              </a:rPr>
              <a:t>натпис</a:t>
            </a:r>
            <a:r>
              <a:rPr lang="en-US" altLang="en-US" sz="2800" dirty="0">
                <a:latin typeface="Cambria" panose="02040503050406030204" pitchFamily="18" charset="0"/>
              </a:rPr>
              <a:t>, </a:t>
            </a:r>
            <a:r>
              <a:rPr lang="en-US" altLang="en-US" sz="2800" i="1" dirty="0">
                <a:latin typeface="Cambria" panose="02040503050406030204" pitchFamily="18" charset="0"/>
              </a:rPr>
              <a:t>оператор </a:t>
            </a:r>
            <a:r>
              <a:rPr lang="sr-Cyrl-RS" altLang="en-US" sz="2800" i="1" dirty="0">
                <a:latin typeface="Cambria" panose="02040503050406030204" pitchFamily="18" charset="0"/>
              </a:rPr>
              <a:t>–</a:t>
            </a:r>
            <a:r>
              <a:rPr lang="en-US" altLang="en-US" sz="2800" dirty="0">
                <a:latin typeface="Cambria" panose="02040503050406030204" pitchFamily="18" charset="0"/>
              </a:rPr>
              <a:t> </a:t>
            </a:r>
            <a:r>
              <a:rPr lang="en-US" altLang="en-US" sz="2800" i="1" dirty="0">
                <a:latin typeface="Cambria" panose="02040503050406030204" pitchFamily="18" charset="0"/>
              </a:rPr>
              <a:t>оператер</a:t>
            </a:r>
            <a:r>
              <a:rPr lang="en-US" altLang="en-US" sz="2800" dirty="0">
                <a:latin typeface="Cambria" panose="02040503050406030204" pitchFamily="18" charset="0"/>
              </a:rPr>
              <a:t>, </a:t>
            </a:r>
            <a:r>
              <a:rPr lang="en-US" altLang="en-US" sz="2800" i="1" dirty="0">
                <a:latin typeface="Cambria" panose="02040503050406030204" pitchFamily="18" charset="0"/>
              </a:rPr>
              <a:t>ревизорски</a:t>
            </a:r>
            <a:r>
              <a:rPr lang="sr-Cyrl-RS" altLang="en-US" sz="2800" i="1" dirty="0">
                <a:latin typeface="Cambria" panose="02040503050406030204" pitchFamily="18" charset="0"/>
              </a:rPr>
              <a:t> –</a:t>
            </a:r>
            <a:r>
              <a:rPr lang="en-US" altLang="en-US" sz="2800" dirty="0">
                <a:latin typeface="Cambria" panose="02040503050406030204" pitchFamily="18" charset="0"/>
              </a:rPr>
              <a:t> </a:t>
            </a:r>
            <a:r>
              <a:rPr lang="en-US" altLang="en-US" sz="2800" i="1" dirty="0">
                <a:latin typeface="Cambria" panose="02040503050406030204" pitchFamily="18" charset="0"/>
              </a:rPr>
              <a:t>ревизијски</a:t>
            </a:r>
            <a:r>
              <a:rPr lang="en-US" altLang="en-US" sz="2800" dirty="0">
                <a:latin typeface="Cambria" panose="02040503050406030204" pitchFamily="18" charset="0"/>
              </a:rPr>
              <a:t> или </a:t>
            </a:r>
            <a:r>
              <a:rPr lang="en-US" altLang="en-US" sz="2800" i="1" dirty="0">
                <a:latin typeface="Cambria" panose="02040503050406030204" pitchFamily="18" charset="0"/>
              </a:rPr>
              <a:t>ревизиони</a:t>
            </a:r>
            <a:r>
              <a:rPr lang="en-US" altLang="en-US" sz="2800" dirty="0">
                <a:latin typeface="Cambria" panose="02040503050406030204" pitchFamily="18" charset="0"/>
              </a:rPr>
              <a:t>, </a:t>
            </a:r>
            <a:r>
              <a:rPr lang="en-US" altLang="en-US" sz="2800" i="1" dirty="0">
                <a:latin typeface="Cambria" panose="02040503050406030204" pitchFamily="18" charset="0"/>
              </a:rPr>
              <a:t>новински </a:t>
            </a:r>
            <a:r>
              <a:rPr lang="sr-Cyrl-RS" altLang="en-US" sz="2800" i="1" dirty="0">
                <a:latin typeface="Cambria" panose="02040503050406030204" pitchFamily="18" charset="0"/>
              </a:rPr>
              <a:t>– </a:t>
            </a:r>
            <a:r>
              <a:rPr lang="en-US" altLang="en-US" sz="2800" i="1" dirty="0">
                <a:latin typeface="Cambria" panose="02040503050406030204" pitchFamily="18" charset="0"/>
              </a:rPr>
              <a:t>новинарски</a:t>
            </a:r>
            <a:r>
              <a:rPr lang="en-US" altLang="en-US" sz="2800" dirty="0">
                <a:latin typeface="Cambria" panose="02040503050406030204" pitchFamily="18" charset="0"/>
              </a:rPr>
              <a:t>, </a:t>
            </a:r>
            <a:r>
              <a:rPr lang="en-US" altLang="en-US" sz="2800" i="1" dirty="0">
                <a:latin typeface="Cambria" panose="02040503050406030204" pitchFamily="18" charset="0"/>
              </a:rPr>
              <a:t>трговачки </a:t>
            </a:r>
            <a:r>
              <a:rPr lang="sr-Cyrl-RS" altLang="en-US" sz="2800" i="1" dirty="0">
                <a:latin typeface="Cambria" panose="02040503050406030204" pitchFamily="18" charset="0"/>
              </a:rPr>
              <a:t>–</a:t>
            </a:r>
            <a:r>
              <a:rPr lang="en-US" altLang="en-US" sz="2800" dirty="0">
                <a:latin typeface="Cambria" panose="02040503050406030204" pitchFamily="18" charset="0"/>
              </a:rPr>
              <a:t> </a:t>
            </a:r>
            <a:r>
              <a:rPr lang="en-US" altLang="en-US" sz="2800" i="1" dirty="0">
                <a:latin typeface="Cambria" panose="02040503050406030204" pitchFamily="18" charset="0"/>
              </a:rPr>
              <a:t>трговински</a:t>
            </a:r>
            <a:r>
              <a:rPr lang="en-US" altLang="en-US" sz="2800" dirty="0">
                <a:latin typeface="Cambria" panose="02040503050406030204" pitchFamily="18" charset="0"/>
              </a:rPr>
              <a:t>, </a:t>
            </a:r>
            <a:r>
              <a:rPr lang="en-US" altLang="en-US" sz="2800" i="1" dirty="0">
                <a:latin typeface="Cambria" panose="02040503050406030204" pitchFamily="18" charset="0"/>
              </a:rPr>
              <a:t>брижно </a:t>
            </a:r>
            <a:r>
              <a:rPr lang="sr-Cyrl-RS" altLang="en-US" sz="2800" i="1" dirty="0">
                <a:latin typeface="Cambria" panose="02040503050406030204" pitchFamily="18" charset="0"/>
              </a:rPr>
              <a:t>–</a:t>
            </a:r>
            <a:r>
              <a:rPr lang="en-US" altLang="en-US" sz="2800" dirty="0">
                <a:latin typeface="Cambria" panose="02040503050406030204" pitchFamily="18" charset="0"/>
              </a:rPr>
              <a:t> </a:t>
            </a:r>
            <a:r>
              <a:rPr lang="en-US" altLang="en-US" sz="2800" i="1" dirty="0">
                <a:latin typeface="Cambria" panose="02040503050406030204" pitchFamily="18" charset="0"/>
              </a:rPr>
              <a:t>брижљиво</a:t>
            </a:r>
            <a:r>
              <a:rPr lang="en-US" altLang="en-US" sz="2800" dirty="0">
                <a:latin typeface="Cambria" panose="02040503050406030204" pitchFamily="18" charset="0"/>
              </a:rPr>
              <a:t>, </a:t>
            </a:r>
            <a:r>
              <a:rPr lang="en-US" altLang="en-US" sz="2800" i="1" dirty="0">
                <a:latin typeface="Cambria" panose="02040503050406030204" pitchFamily="18" charset="0"/>
              </a:rPr>
              <a:t>заостатак </a:t>
            </a:r>
            <a:r>
              <a:rPr lang="sr-Cyrl-RS" altLang="en-US" sz="2800" i="1" dirty="0">
                <a:latin typeface="Cambria" panose="02040503050406030204" pitchFamily="18" charset="0"/>
              </a:rPr>
              <a:t>–</a:t>
            </a:r>
            <a:r>
              <a:rPr lang="en-US" altLang="en-US" sz="2800" dirty="0">
                <a:latin typeface="Cambria" panose="02040503050406030204" pitchFamily="18" charset="0"/>
              </a:rPr>
              <a:t> </a:t>
            </a:r>
            <a:r>
              <a:rPr lang="en-US" altLang="en-US" sz="2800" i="1" dirty="0">
                <a:latin typeface="Cambria" panose="02040503050406030204" pitchFamily="18" charset="0"/>
              </a:rPr>
              <a:t>заостајање</a:t>
            </a:r>
            <a:r>
              <a:rPr lang="en-US" altLang="en-US" sz="2800" dirty="0">
                <a:latin typeface="Cambria" panose="02040503050406030204" pitchFamily="18" charset="0"/>
              </a:rPr>
              <a:t>, </a:t>
            </a:r>
            <a:r>
              <a:rPr lang="en-US" altLang="en-US" sz="2800" i="1" dirty="0">
                <a:latin typeface="Cambria" panose="02040503050406030204" pitchFamily="18" charset="0"/>
              </a:rPr>
              <a:t>разоружавање</a:t>
            </a:r>
            <a:r>
              <a:rPr lang="sr-Cyrl-RS" altLang="en-US" sz="2800" i="1" dirty="0">
                <a:latin typeface="Cambria" panose="02040503050406030204" pitchFamily="18" charset="0"/>
              </a:rPr>
              <a:t> –</a:t>
            </a:r>
            <a:r>
              <a:rPr lang="en-US" altLang="en-US" sz="2800" dirty="0">
                <a:latin typeface="Cambria" panose="02040503050406030204" pitchFamily="18" charset="0"/>
              </a:rPr>
              <a:t> </a:t>
            </a:r>
            <a:r>
              <a:rPr lang="en-US" altLang="en-US" sz="2800" i="1" dirty="0">
                <a:latin typeface="Cambria" panose="02040503050406030204" pitchFamily="18" charset="0"/>
              </a:rPr>
              <a:t>разоружање</a:t>
            </a:r>
            <a:r>
              <a:rPr lang="en-US" altLang="en-US" sz="2800" dirty="0">
                <a:latin typeface="Cambria" panose="02040503050406030204" pitchFamily="18" charset="0"/>
              </a:rPr>
              <a:t>, </a:t>
            </a:r>
            <a:r>
              <a:rPr lang="en-US" altLang="en-US" sz="2800" i="1" dirty="0">
                <a:latin typeface="Cambria" panose="02040503050406030204" pitchFamily="18" charset="0"/>
              </a:rPr>
              <a:t>чистоћа</a:t>
            </a:r>
            <a:r>
              <a:rPr lang="sr-Cyrl-RS" altLang="en-US" sz="2800" i="1" dirty="0">
                <a:latin typeface="Cambria" panose="02040503050406030204" pitchFamily="18" charset="0"/>
              </a:rPr>
              <a:t> –</a:t>
            </a:r>
            <a:r>
              <a:rPr lang="en-US" altLang="en-US" sz="2800" dirty="0">
                <a:latin typeface="Cambria" panose="02040503050406030204" pitchFamily="18" charset="0"/>
              </a:rPr>
              <a:t> </a:t>
            </a:r>
            <a:r>
              <a:rPr lang="en-US" altLang="en-US" sz="2800" i="1" dirty="0">
                <a:latin typeface="Cambria" panose="02040503050406030204" pitchFamily="18" charset="0"/>
              </a:rPr>
              <a:t>чистота</a:t>
            </a:r>
            <a:r>
              <a:rPr lang="en-US" altLang="en-US" sz="2800" dirty="0">
                <a:latin typeface="Cambria" panose="02040503050406030204" pitchFamily="18" charset="0"/>
              </a:rPr>
              <a:t>, </a:t>
            </a:r>
            <a:r>
              <a:rPr lang="en-US" altLang="en-US" sz="2800" i="1" dirty="0">
                <a:latin typeface="Cambria" panose="02040503050406030204" pitchFamily="18" charset="0"/>
              </a:rPr>
              <a:t>расположење </a:t>
            </a:r>
            <a:r>
              <a:rPr lang="sr-Cyrl-RS" altLang="en-US" sz="2800" i="1" dirty="0">
                <a:latin typeface="Cambria" panose="02040503050406030204" pitchFamily="18" charset="0"/>
              </a:rPr>
              <a:t>–</a:t>
            </a:r>
            <a:r>
              <a:rPr lang="en-US" altLang="en-US" sz="2800" dirty="0">
                <a:latin typeface="Cambria" panose="02040503050406030204" pitchFamily="18" charset="0"/>
              </a:rPr>
              <a:t> </a:t>
            </a:r>
            <a:r>
              <a:rPr lang="en-US" altLang="en-US" sz="2800" i="1" dirty="0">
                <a:latin typeface="Cambria" panose="02040503050406030204" pitchFamily="18" charset="0"/>
              </a:rPr>
              <a:t>располагање</a:t>
            </a:r>
            <a:r>
              <a:rPr lang="en-US" altLang="en-US" sz="2800" dirty="0">
                <a:latin typeface="Cambria" panose="02040503050406030204" pitchFamily="18" charset="0"/>
              </a:rPr>
              <a:t>, </a:t>
            </a:r>
            <a:r>
              <a:rPr lang="en-US" altLang="en-US" sz="2800" i="1" dirty="0">
                <a:latin typeface="Cambria" panose="02040503050406030204" pitchFamily="18" charset="0"/>
              </a:rPr>
              <a:t>одлагање </a:t>
            </a:r>
            <a:r>
              <a:rPr lang="sr-Cyrl-RS" altLang="en-US" sz="2800" i="1" dirty="0">
                <a:latin typeface="Cambria" panose="02040503050406030204" pitchFamily="18" charset="0"/>
              </a:rPr>
              <a:t>–</a:t>
            </a:r>
            <a:r>
              <a:rPr lang="en-US" altLang="en-US" sz="2800" dirty="0">
                <a:latin typeface="Cambria" panose="02040503050406030204" pitchFamily="18" charset="0"/>
              </a:rPr>
              <a:t> </a:t>
            </a:r>
            <a:r>
              <a:rPr lang="en-US" altLang="en-US" sz="2800" i="1" dirty="0">
                <a:latin typeface="Cambria" panose="02040503050406030204" pitchFamily="18" charset="0"/>
              </a:rPr>
              <a:t>одгађање</a:t>
            </a:r>
            <a:r>
              <a:rPr lang="en-US" altLang="en-US" sz="2800" dirty="0">
                <a:latin typeface="Cambria" panose="02040503050406030204" pitchFamily="18" charset="0"/>
              </a:rPr>
              <a:t>, </a:t>
            </a:r>
            <a:r>
              <a:rPr lang="en-US" altLang="en-US" sz="2800" i="1" dirty="0">
                <a:latin typeface="Cambria" panose="02040503050406030204" pitchFamily="18" charset="0"/>
              </a:rPr>
              <a:t>осећај </a:t>
            </a:r>
            <a:r>
              <a:rPr lang="sr-Cyrl-RS" altLang="en-US" sz="2800" i="1" dirty="0">
                <a:latin typeface="Cambria" panose="02040503050406030204" pitchFamily="18" charset="0"/>
              </a:rPr>
              <a:t>–</a:t>
            </a:r>
            <a:r>
              <a:rPr lang="en-US" altLang="en-US" sz="2800" dirty="0">
                <a:latin typeface="Cambria" panose="02040503050406030204" pitchFamily="18" charset="0"/>
              </a:rPr>
              <a:t> </a:t>
            </a:r>
            <a:r>
              <a:rPr lang="en-US" altLang="en-US" sz="2800" i="1" dirty="0">
                <a:latin typeface="Cambria" panose="02040503050406030204" pitchFamily="18" charset="0"/>
              </a:rPr>
              <a:t>осећање</a:t>
            </a:r>
            <a:r>
              <a:rPr lang="en-US" altLang="en-US" sz="2800" dirty="0">
                <a:latin typeface="Cambria" panose="02040503050406030204" pitchFamily="18" charset="0"/>
              </a:rPr>
              <a:t>, </a:t>
            </a:r>
            <a:r>
              <a:rPr lang="en-US" altLang="en-US" sz="2800" i="1" dirty="0">
                <a:latin typeface="Cambria" panose="02040503050406030204" pitchFamily="18" charset="0"/>
              </a:rPr>
              <a:t>интерес </a:t>
            </a:r>
            <a:r>
              <a:rPr lang="sr-Cyrl-RS" altLang="en-US" sz="2800" i="1" dirty="0">
                <a:latin typeface="Cambria" panose="02040503050406030204" pitchFamily="18" charset="0"/>
              </a:rPr>
              <a:t>–</a:t>
            </a:r>
            <a:r>
              <a:rPr lang="en-US" altLang="en-US" sz="2800" dirty="0">
                <a:latin typeface="Cambria" panose="02040503050406030204" pitchFamily="18" charset="0"/>
              </a:rPr>
              <a:t> </a:t>
            </a:r>
            <a:r>
              <a:rPr lang="en-US" altLang="en-US" sz="2800" i="1" dirty="0">
                <a:latin typeface="Cambria" panose="02040503050406030204" pitchFamily="18" charset="0"/>
              </a:rPr>
              <a:t>интересовање</a:t>
            </a:r>
            <a:r>
              <a:rPr lang="en-US" altLang="en-US" sz="2800" dirty="0">
                <a:latin typeface="Cambria" panose="02040503050406030204" pitchFamily="18" charset="0"/>
              </a:rPr>
              <a:t>, </a:t>
            </a:r>
            <a:r>
              <a:rPr lang="en-US" altLang="en-US" sz="2800" i="1" dirty="0">
                <a:latin typeface="Cambria" panose="02040503050406030204" pitchFamily="18" charset="0"/>
              </a:rPr>
              <a:t>пернат </a:t>
            </a:r>
            <a:r>
              <a:rPr lang="sr-Cyrl-RS" altLang="en-US" sz="2800" i="1" dirty="0">
                <a:latin typeface="Cambria" panose="02040503050406030204" pitchFamily="18" charset="0"/>
              </a:rPr>
              <a:t>–</a:t>
            </a:r>
            <a:r>
              <a:rPr lang="en-US" altLang="en-US" sz="2800" dirty="0">
                <a:latin typeface="Cambria" panose="02040503050406030204" pitchFamily="18" charset="0"/>
              </a:rPr>
              <a:t> </a:t>
            </a:r>
            <a:r>
              <a:rPr lang="en-US" altLang="en-US" sz="2800" i="1" dirty="0">
                <a:latin typeface="Cambria" panose="02040503050406030204" pitchFamily="18" charset="0"/>
              </a:rPr>
              <a:t>перјан</a:t>
            </a:r>
            <a:r>
              <a:rPr lang="en-US" altLang="en-US" sz="2800" dirty="0">
                <a:latin typeface="Cambria" panose="02040503050406030204" pitchFamily="18" charset="0"/>
              </a:rPr>
              <a:t>, </a:t>
            </a:r>
            <a:r>
              <a:rPr lang="en-US" altLang="en-US" sz="2800" i="1" dirty="0">
                <a:latin typeface="Cambria" panose="02040503050406030204" pitchFamily="18" charset="0"/>
              </a:rPr>
              <a:t>алузија </a:t>
            </a:r>
            <a:r>
              <a:rPr lang="sr-Cyrl-RS" altLang="en-US" sz="2800" i="1" dirty="0">
                <a:latin typeface="Cambria" panose="02040503050406030204" pitchFamily="18" charset="0"/>
              </a:rPr>
              <a:t>–</a:t>
            </a:r>
            <a:r>
              <a:rPr lang="en-US" altLang="en-US" sz="2800" dirty="0">
                <a:latin typeface="Cambria" panose="02040503050406030204" pitchFamily="18" charset="0"/>
              </a:rPr>
              <a:t> </a:t>
            </a:r>
            <a:r>
              <a:rPr lang="en-US" altLang="en-US" sz="2800" i="1" dirty="0">
                <a:latin typeface="Cambria" panose="02040503050406030204" pitchFamily="18" charset="0"/>
              </a:rPr>
              <a:t>илузија</a:t>
            </a:r>
            <a:r>
              <a:rPr lang="en-US" altLang="en-US" sz="2800" dirty="0">
                <a:latin typeface="Cambria" panose="02040503050406030204" pitchFamily="18" charset="0"/>
              </a:rPr>
              <a:t>, </a:t>
            </a:r>
            <a:r>
              <a:rPr lang="en-US" altLang="en-US" sz="2800" i="1" dirty="0">
                <a:latin typeface="Cambria" panose="02040503050406030204" pitchFamily="18" charset="0"/>
              </a:rPr>
              <a:t>импутација </a:t>
            </a:r>
            <a:r>
              <a:rPr lang="sr-Cyrl-RS" altLang="en-US" sz="2800" i="1" dirty="0">
                <a:latin typeface="Cambria" panose="02040503050406030204" pitchFamily="18" charset="0"/>
              </a:rPr>
              <a:t>–</a:t>
            </a:r>
            <a:r>
              <a:rPr lang="en-US" altLang="en-US" sz="2800" dirty="0">
                <a:latin typeface="Cambria" panose="02040503050406030204" pitchFamily="18" charset="0"/>
              </a:rPr>
              <a:t> </a:t>
            </a:r>
            <a:r>
              <a:rPr lang="en-US" altLang="en-US" sz="2800" i="1" dirty="0">
                <a:latin typeface="Cambria" panose="02040503050406030204" pitchFamily="18" charset="0"/>
              </a:rPr>
              <a:t>ампутација</a:t>
            </a:r>
            <a:r>
              <a:rPr lang="en-US" altLang="en-US" sz="2800" dirty="0">
                <a:latin typeface="Cambria" panose="02040503050406030204" pitchFamily="18" charset="0"/>
              </a:rPr>
              <a:t>, </a:t>
            </a:r>
            <a:r>
              <a:rPr lang="en-US" altLang="en-US" sz="2800" i="1" dirty="0">
                <a:latin typeface="Cambria" panose="02040503050406030204" pitchFamily="18" charset="0"/>
              </a:rPr>
              <a:t>индиција </a:t>
            </a:r>
            <a:r>
              <a:rPr lang="sr-Cyrl-RS" altLang="en-US" sz="2800" i="1" dirty="0">
                <a:latin typeface="Cambria" panose="02040503050406030204" pitchFamily="18" charset="0"/>
              </a:rPr>
              <a:t>–</a:t>
            </a:r>
            <a:r>
              <a:rPr lang="en-US" altLang="en-US" sz="2800" dirty="0">
                <a:latin typeface="Cambria" panose="02040503050406030204" pitchFamily="18" charset="0"/>
              </a:rPr>
              <a:t> </a:t>
            </a:r>
            <a:r>
              <a:rPr lang="en-US" altLang="en-US" sz="2800" i="1" dirty="0">
                <a:latin typeface="Cambria" panose="02040503050406030204" pitchFamily="18" charset="0"/>
              </a:rPr>
              <a:t>индикација</a:t>
            </a:r>
            <a:r>
              <a:rPr lang="en-US" altLang="en-US" sz="2800" dirty="0">
                <a:latin typeface="Cambria" panose="02040503050406030204" pitchFamily="18" charset="0"/>
              </a:rPr>
              <a:t>, </a:t>
            </a:r>
            <a:r>
              <a:rPr lang="en-US" altLang="en-US" sz="2800" i="1" dirty="0">
                <a:latin typeface="Cambria" panose="02040503050406030204" pitchFamily="18" charset="0"/>
              </a:rPr>
              <a:t>фламе</a:t>
            </a:r>
            <a:r>
              <a:rPr lang="sr-Cyrl-RS" altLang="en-US" sz="2800" i="1" dirty="0">
                <a:latin typeface="Cambria" panose="02040503050406030204" pitchFamily="18" charset="0"/>
              </a:rPr>
              <a:t>н</a:t>
            </a:r>
            <a:r>
              <a:rPr lang="en-US" altLang="en-US" sz="2800" i="1" dirty="0">
                <a:latin typeface="Cambria" panose="02040503050406030204" pitchFamily="18" charset="0"/>
              </a:rPr>
              <a:t>ко </a:t>
            </a:r>
            <a:r>
              <a:rPr lang="sr-Cyrl-RS" altLang="en-US" sz="2800" i="1" dirty="0">
                <a:latin typeface="Cambria" panose="02040503050406030204" pitchFamily="18" charset="0"/>
              </a:rPr>
              <a:t>–</a:t>
            </a:r>
            <a:r>
              <a:rPr lang="en-US" altLang="en-US" sz="2800" dirty="0">
                <a:latin typeface="Cambria" panose="02040503050406030204" pitchFamily="18" charset="0"/>
              </a:rPr>
              <a:t> </a:t>
            </a:r>
            <a:r>
              <a:rPr lang="en-US" altLang="en-US" sz="2800" i="1" dirty="0">
                <a:latin typeface="Cambria" panose="02040503050406030204" pitchFamily="18" charset="0"/>
              </a:rPr>
              <a:t>фламинго</a:t>
            </a:r>
            <a:r>
              <a:rPr lang="en-US" altLang="en-US" sz="2800" dirty="0">
                <a:latin typeface="Cambria" panose="02040503050406030204" pitchFamily="18" charset="0"/>
              </a:rPr>
              <a:t>, </a:t>
            </a:r>
            <a:r>
              <a:rPr lang="en-US" altLang="en-US" sz="2800" i="1" dirty="0">
                <a:latin typeface="Cambria" panose="02040503050406030204" pitchFamily="18" charset="0"/>
              </a:rPr>
              <a:t>број </a:t>
            </a:r>
            <a:r>
              <a:rPr lang="sr-Cyrl-RS" altLang="en-US" sz="2800" i="1" dirty="0">
                <a:latin typeface="Cambria" panose="02040503050406030204" pitchFamily="18" charset="0"/>
              </a:rPr>
              <a:t>–</a:t>
            </a:r>
            <a:r>
              <a:rPr lang="en-US" altLang="en-US" sz="2800" dirty="0">
                <a:latin typeface="Cambria" panose="02040503050406030204" pitchFamily="18" charset="0"/>
              </a:rPr>
              <a:t> </a:t>
            </a:r>
            <a:r>
              <a:rPr lang="en-US" altLang="en-US" sz="2800" i="1" dirty="0">
                <a:latin typeface="Cambria" panose="02040503050406030204" pitchFamily="18" charset="0"/>
              </a:rPr>
              <a:t>бројка</a:t>
            </a:r>
            <a:r>
              <a:rPr lang="en-US" altLang="en-US" sz="2800" dirty="0">
                <a:latin typeface="Cambria" panose="02040503050406030204" pitchFamily="18" charset="0"/>
              </a:rPr>
              <a:t>, </a:t>
            </a:r>
            <a:r>
              <a:rPr lang="en-US" altLang="en-US" sz="2800" i="1" dirty="0">
                <a:latin typeface="Cambria" panose="02040503050406030204" pitchFamily="18" charset="0"/>
              </a:rPr>
              <a:t>знатно </a:t>
            </a:r>
            <a:r>
              <a:rPr lang="sr-Cyrl-RS" altLang="en-US" sz="2800" i="1" dirty="0">
                <a:latin typeface="Cambria" panose="02040503050406030204" pitchFamily="18" charset="0"/>
              </a:rPr>
              <a:t>–</a:t>
            </a:r>
            <a:r>
              <a:rPr lang="en-US" altLang="en-US" sz="2800" dirty="0">
                <a:latin typeface="Cambria" panose="02040503050406030204" pitchFamily="18" charset="0"/>
              </a:rPr>
              <a:t> </a:t>
            </a:r>
            <a:r>
              <a:rPr lang="en-US" altLang="en-US" sz="2800" i="1" dirty="0">
                <a:latin typeface="Cambria" panose="02040503050406030204" pitchFamily="18" charset="0"/>
              </a:rPr>
              <a:t>значајно</a:t>
            </a:r>
            <a:endParaRPr lang="en-US" altLang="en-US" sz="2800" dirty="0">
              <a:latin typeface="Cambria" panose="02040503050406030204" pitchFamily="18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CBF2E7-B467-407E-8A53-E9797DB130D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8B690A-3DCF-8845-82A9-6DA18F182860}" type="datetime1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17.11.2023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EDA82B-7D71-4F1F-A9B5-703BE68D6D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AF2EA3-CB01-FD41-857A-53193AF63843}" type="slidenum">
              <a:rPr kumimoji="0" lang="de-DE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78763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5FBA7D-070E-463B-9763-3C73FEF081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r-Cyrl-RS" b="1" dirty="0">
                <a:latin typeface="Cambria" panose="02040503050406030204" pitchFamily="18" charset="0"/>
                <a:ea typeface="Cambria" panose="02040503050406030204" pitchFamily="18" charset="0"/>
              </a:rPr>
              <a:t>Паронимија на тестовима</a:t>
            </a:r>
            <a:endParaRPr lang="en-US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878372-8205-40F8-BA31-37CFD470991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C8B690A-3DCF-8845-82A9-6DA18F182860}" type="datetime1">
              <a:rPr lang="de-DE" smtClean="0"/>
              <a:t>17.11.2023</a:t>
            </a:fld>
            <a:endParaRPr lang="de-D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F71F8C-C26C-412A-BE9C-5BBA45B981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AF2EA3-CB01-FD41-857A-53193AF63843}" type="slidenum">
              <a:rPr lang="de-DE" smtClean="0"/>
              <a:pPr/>
              <a:t>13</a:t>
            </a:fld>
            <a:endParaRPr lang="de-DE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F20DB27-C93C-4D8C-B176-A718DF056FBA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/>
          <a:srcRect l="40481" t="52925" r="25260" b="13324"/>
          <a:stretch/>
        </p:blipFill>
        <p:spPr bwMode="auto">
          <a:xfrm>
            <a:off x="1805345" y="1793289"/>
            <a:ext cx="7720395" cy="394398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602621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2740AA-B980-4FAF-85D1-13CB8C22DE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r-Cyrl-RS" b="1" dirty="0">
                <a:latin typeface="Cambria" panose="02040503050406030204" pitchFamily="18" charset="0"/>
                <a:ea typeface="Cambria" panose="02040503050406030204" pitchFamily="18" charset="0"/>
              </a:rPr>
              <a:t>Паронимија на тестовима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FBC7AF-4008-4C75-BC31-B99F7347430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C8B690A-3DCF-8845-82A9-6DA18F182860}" type="datetime1">
              <a:rPr lang="de-DE" smtClean="0"/>
              <a:t>17.11.2023</a:t>
            </a:fld>
            <a:endParaRPr lang="de-D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6C0696-359C-41E9-B474-4E14EEE769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AF2EA3-CB01-FD41-857A-53193AF63843}" type="slidenum">
              <a:rPr lang="de-DE" smtClean="0"/>
              <a:pPr/>
              <a:t>14</a:t>
            </a:fld>
            <a:endParaRPr lang="de-DE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F624D59-1A9D-41C2-850D-DBD40B8A2E76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/>
          <a:srcRect l="40370" t="31090" r="26318" b="34429"/>
          <a:stretch/>
        </p:blipFill>
        <p:spPr bwMode="auto">
          <a:xfrm>
            <a:off x="2773725" y="1740023"/>
            <a:ext cx="6876302" cy="425240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375989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r-Cyrl-RS" b="1" dirty="0">
                <a:latin typeface="Cambria" pitchFamily="18" charset="0"/>
                <a:ea typeface="Cambria" pitchFamily="18" charset="0"/>
              </a:rPr>
              <a:t>Задаци из области паронимије</a:t>
            </a:r>
            <a:endParaRPr lang="en-US" b="1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sr-Cyrl-RS" dirty="0">
                <a:latin typeface="Cambria" pitchFamily="18" charset="0"/>
                <a:ea typeface="Cambria" pitchFamily="18" charset="0"/>
              </a:rPr>
              <a:t>Н. В. Кашина (2011): 1) задаци репродукције, 2) задаци трансформације, 3) активно-спознајни задаци и 4) проблемски задаци.</a:t>
            </a:r>
            <a:endParaRPr lang="en-US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C8B690A-3DCF-8845-82A9-6DA18F182860}" type="datetime1">
              <a:rPr lang="de-DE" smtClean="0"/>
              <a:t>17.11.2023</a:t>
            </a:fld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AF2EA3-CB01-FD41-857A-53193AF63843}" type="slidenum">
              <a:rPr lang="de-DE" smtClean="0"/>
              <a:pPr/>
              <a:t>15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016192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r-Cyrl-RS" b="1" dirty="0">
                <a:latin typeface="Cambria" pitchFamily="18" charset="0"/>
                <a:ea typeface="Cambria" pitchFamily="18" charset="0"/>
              </a:rPr>
              <a:t>Задаци из области паронимије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sr-Cyrl-RS" b="1" dirty="0">
                <a:latin typeface="Cambria" pitchFamily="18" charset="0"/>
                <a:ea typeface="Cambria" pitchFamily="18" charset="0"/>
              </a:rPr>
              <a:t>1) Задаци репродукције</a:t>
            </a:r>
          </a:p>
          <a:p>
            <a:pPr marL="0" indent="0">
              <a:buNone/>
            </a:pPr>
            <a:endParaRPr lang="sr-Cyrl-RS" dirty="0">
              <a:latin typeface="Cambria" pitchFamily="18" charset="0"/>
              <a:ea typeface="Cambria" pitchFamily="18" charset="0"/>
            </a:endParaRPr>
          </a:p>
          <a:p>
            <a:pPr lvl="0" algn="just"/>
            <a:r>
              <a:rPr lang="sr-Cyrl-RS" dirty="0">
                <a:latin typeface="Cambria" pitchFamily="18" charset="0"/>
                <a:ea typeface="Cambria" pitchFamily="18" charset="0"/>
              </a:rPr>
              <a:t>Прочитајте и запамтите дефиницију: </a:t>
            </a:r>
            <a:r>
              <a:rPr lang="sr-Cyrl-RS" i="1" dirty="0">
                <a:latin typeface="Cambria" pitchFamily="18" charset="0"/>
                <a:ea typeface="Cambria" pitchFamily="18" charset="0"/>
              </a:rPr>
              <a:t>Пароними су речи сличне форме и различитог, али повезаног значења</a:t>
            </a:r>
            <a:r>
              <a:rPr lang="sr-Cyrl-RS" dirty="0">
                <a:latin typeface="Cambria" pitchFamily="18" charset="0"/>
                <a:ea typeface="Cambria" pitchFamily="18" charset="0"/>
              </a:rPr>
              <a:t>. Наведите примере паронима.</a:t>
            </a:r>
            <a:endParaRPr lang="en-US" dirty="0">
              <a:latin typeface="Cambria" pitchFamily="18" charset="0"/>
              <a:ea typeface="Cambria" pitchFamily="18" charset="0"/>
            </a:endParaRPr>
          </a:p>
          <a:p>
            <a:pPr marL="0" indent="0" algn="just">
              <a:buNone/>
            </a:pPr>
            <a:r>
              <a:rPr lang="sr-Cyrl-RS" dirty="0">
                <a:latin typeface="Cambria" pitchFamily="18" charset="0"/>
                <a:ea typeface="Cambria" pitchFamily="18" charset="0"/>
              </a:rPr>
              <a:t> </a:t>
            </a:r>
            <a:endParaRPr lang="en-US" dirty="0">
              <a:latin typeface="Cambria" pitchFamily="18" charset="0"/>
              <a:ea typeface="Cambria" pitchFamily="18" charset="0"/>
            </a:endParaRPr>
          </a:p>
          <a:p>
            <a:pPr lvl="0" algn="just"/>
            <a:r>
              <a:rPr lang="sr-Cyrl-RS" dirty="0">
                <a:latin typeface="Cambria" pitchFamily="18" charset="0"/>
                <a:ea typeface="Cambria" pitchFamily="18" charset="0"/>
              </a:rPr>
              <a:t>Препишите из </a:t>
            </a:r>
            <a:r>
              <a:rPr lang="sr-Cyrl-RS" i="1" dirty="0">
                <a:latin typeface="Cambria" pitchFamily="18" charset="0"/>
                <a:ea typeface="Cambria" pitchFamily="18" charset="0"/>
              </a:rPr>
              <a:t>Речника српскога језика</a:t>
            </a:r>
            <a:r>
              <a:rPr lang="sr-Cyrl-RS" dirty="0">
                <a:latin typeface="Cambria" pitchFamily="18" charset="0"/>
                <a:ea typeface="Cambria" pitchFamily="18" charset="0"/>
              </a:rPr>
              <a:t> значења паронима: </a:t>
            </a:r>
            <a:r>
              <a:rPr lang="sr-Cyrl-RS" i="1" dirty="0">
                <a:latin typeface="Cambria" pitchFamily="18" charset="0"/>
                <a:ea typeface="Cambria" pitchFamily="18" charset="0"/>
              </a:rPr>
              <a:t>адресант </a:t>
            </a:r>
            <a:r>
              <a:rPr lang="sr-Cyrl-RS" dirty="0">
                <a:latin typeface="Cambria" pitchFamily="18" charset="0"/>
                <a:ea typeface="Cambria" pitchFamily="18" charset="0"/>
              </a:rPr>
              <a:t>–</a:t>
            </a:r>
            <a:r>
              <a:rPr lang="sr-Cyrl-RS" i="1" dirty="0">
                <a:latin typeface="Cambria" pitchFamily="18" charset="0"/>
                <a:ea typeface="Cambria" pitchFamily="18" charset="0"/>
              </a:rPr>
              <a:t> адресат</a:t>
            </a:r>
            <a:r>
              <a:rPr lang="sr-Cyrl-RS" dirty="0">
                <a:latin typeface="Cambria" pitchFamily="18" charset="0"/>
                <a:ea typeface="Cambria" pitchFamily="18" charset="0"/>
              </a:rPr>
              <a:t>, </a:t>
            </a:r>
            <a:r>
              <a:rPr lang="sr-Cyrl-RS" i="1" dirty="0">
                <a:latin typeface="Cambria" pitchFamily="18" charset="0"/>
                <a:ea typeface="Cambria" pitchFamily="18" charset="0"/>
              </a:rPr>
              <a:t>љубимац – љубитељ</a:t>
            </a:r>
            <a:r>
              <a:rPr lang="sr-Cyrl-RS" dirty="0">
                <a:latin typeface="Cambria" pitchFamily="18" charset="0"/>
                <a:ea typeface="Cambria" pitchFamily="18" charset="0"/>
              </a:rPr>
              <a:t>, </a:t>
            </a:r>
            <a:r>
              <a:rPr lang="sr-Cyrl-RS" i="1" dirty="0">
                <a:latin typeface="Cambria" pitchFamily="18" charset="0"/>
                <a:ea typeface="Cambria" pitchFamily="18" charset="0"/>
              </a:rPr>
              <a:t>познаник – познавалац</a:t>
            </a:r>
            <a:r>
              <a:rPr lang="sr-Cyrl-RS" dirty="0">
                <a:latin typeface="Cambria" pitchFamily="18" charset="0"/>
                <a:ea typeface="Cambria" pitchFamily="18" charset="0"/>
              </a:rPr>
              <a:t>, </a:t>
            </a:r>
            <a:r>
              <a:rPr lang="sr-Cyrl-RS" i="1" dirty="0">
                <a:latin typeface="Cambria" pitchFamily="18" charset="0"/>
                <a:ea typeface="Cambria" pitchFamily="18" charset="0"/>
              </a:rPr>
              <a:t>изворан – изворски</a:t>
            </a:r>
            <a:r>
              <a:rPr lang="sr-Cyrl-RS" dirty="0">
                <a:latin typeface="Cambria" pitchFamily="18" charset="0"/>
                <a:ea typeface="Cambria" pitchFamily="18" charset="0"/>
              </a:rPr>
              <a:t>, </a:t>
            </a:r>
            <a:r>
              <a:rPr lang="sr-Cyrl-RS" i="1" dirty="0">
                <a:latin typeface="Cambria" pitchFamily="18" charset="0"/>
                <a:ea typeface="Cambria" pitchFamily="18" charset="0"/>
              </a:rPr>
              <a:t>суседски – суседни</a:t>
            </a:r>
            <a:r>
              <a:rPr lang="sr-Cyrl-RS" dirty="0">
                <a:latin typeface="Cambria" pitchFamily="18" charset="0"/>
                <a:ea typeface="Cambria" pitchFamily="18" charset="0"/>
              </a:rPr>
              <a:t>, </a:t>
            </a:r>
            <a:r>
              <a:rPr lang="sr-Cyrl-RS" i="1" dirty="0">
                <a:latin typeface="Cambria" pitchFamily="18" charset="0"/>
                <a:ea typeface="Cambria" pitchFamily="18" charset="0"/>
              </a:rPr>
              <a:t>новински – новинарски</a:t>
            </a:r>
            <a:r>
              <a:rPr lang="sr-Cyrl-RS" dirty="0">
                <a:latin typeface="Cambria" pitchFamily="18" charset="0"/>
                <a:ea typeface="Cambria" pitchFamily="18" charset="0"/>
              </a:rPr>
              <a:t>, </a:t>
            </a:r>
            <a:r>
              <a:rPr lang="sr-Cyrl-RS" i="1" dirty="0">
                <a:latin typeface="Cambria" pitchFamily="18" charset="0"/>
                <a:ea typeface="Cambria" pitchFamily="18" charset="0"/>
              </a:rPr>
              <a:t>болећив – болешљив</a:t>
            </a:r>
            <a:r>
              <a:rPr lang="sr-Cyrl-RS" dirty="0">
                <a:latin typeface="Cambria" pitchFamily="18" charset="0"/>
                <a:ea typeface="Cambria" pitchFamily="18" charset="0"/>
              </a:rPr>
              <a:t>, </a:t>
            </a:r>
            <a:r>
              <a:rPr lang="sr-Cyrl-RS" i="1" dirty="0">
                <a:latin typeface="Cambria" pitchFamily="18" charset="0"/>
                <a:ea typeface="Cambria" pitchFamily="18" charset="0"/>
              </a:rPr>
              <a:t>сумњив – сумњичав</a:t>
            </a:r>
            <a:r>
              <a:rPr lang="sr-Cyrl-RS" dirty="0">
                <a:latin typeface="Cambria" pitchFamily="18" charset="0"/>
                <a:ea typeface="Cambria" pitchFamily="18" charset="0"/>
              </a:rPr>
              <a:t>,</a:t>
            </a:r>
            <a:r>
              <a:rPr lang="sr-Cyrl-RS" i="1" dirty="0">
                <a:latin typeface="Cambria" pitchFamily="18" charset="0"/>
                <a:ea typeface="Cambria" pitchFamily="18" charset="0"/>
              </a:rPr>
              <a:t> белети – белити</a:t>
            </a:r>
            <a:r>
              <a:rPr lang="sr-Cyrl-RS" dirty="0">
                <a:latin typeface="Cambria" pitchFamily="18" charset="0"/>
                <a:ea typeface="Cambria" pitchFamily="18" charset="0"/>
              </a:rPr>
              <a:t>, </a:t>
            </a:r>
            <a:r>
              <a:rPr lang="sr-Cyrl-RS" i="1" dirty="0">
                <a:latin typeface="Cambria" pitchFamily="18" charset="0"/>
                <a:ea typeface="Cambria" pitchFamily="18" charset="0"/>
              </a:rPr>
              <a:t>црвенети – црвенити</a:t>
            </a:r>
            <a:r>
              <a:rPr lang="sr-Cyrl-RS" dirty="0">
                <a:latin typeface="Cambria" pitchFamily="18" charset="0"/>
                <a:ea typeface="Cambria" pitchFamily="18" charset="0"/>
              </a:rPr>
              <a:t>, </a:t>
            </a:r>
            <a:r>
              <a:rPr lang="sr-Cyrl-RS" i="1" dirty="0">
                <a:latin typeface="Cambria" pitchFamily="18" charset="0"/>
                <a:ea typeface="Cambria" pitchFamily="18" charset="0"/>
              </a:rPr>
              <a:t>превидети – предвидети </a:t>
            </a:r>
            <a:r>
              <a:rPr lang="sr-Cyrl-RS" dirty="0">
                <a:latin typeface="Cambria" pitchFamily="18" charset="0"/>
                <a:ea typeface="Cambria" pitchFamily="18" charset="0"/>
              </a:rPr>
              <a:t>итд. Запамтите ова значења.</a:t>
            </a:r>
            <a:endParaRPr lang="en-US" dirty="0">
              <a:latin typeface="Cambria" pitchFamily="18" charset="0"/>
              <a:ea typeface="Cambria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C8B690A-3DCF-8845-82A9-6DA18F182860}" type="datetime1">
              <a:rPr lang="de-DE" smtClean="0"/>
              <a:t>17.11.2023</a:t>
            </a:fld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AF2EA3-CB01-FD41-857A-53193AF63843}" type="slidenum">
              <a:rPr lang="de-DE" smtClean="0"/>
              <a:pPr/>
              <a:t>16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321989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r-Cyrl-RS" b="1" dirty="0">
                <a:latin typeface="Cambria" pitchFamily="18" charset="0"/>
                <a:ea typeface="Cambria" pitchFamily="18" charset="0"/>
              </a:rPr>
              <a:t>Задаци из области паронимије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lvl="0" algn="just"/>
            <a:r>
              <a:rPr lang="sr-Cyrl-RS" b="1" dirty="0">
                <a:latin typeface="Cambria" pitchFamily="18" charset="0"/>
                <a:ea typeface="Cambria" pitchFamily="18" charset="0"/>
              </a:rPr>
              <a:t>Уз наведене речи допишите једну од понуђених лексема из заграде:</a:t>
            </a:r>
            <a:endParaRPr lang="en-US" b="1" dirty="0">
              <a:latin typeface="Cambria" pitchFamily="18" charset="0"/>
              <a:ea typeface="Cambria" pitchFamily="18" charset="0"/>
            </a:endParaRPr>
          </a:p>
          <a:p>
            <a:pPr marL="0" indent="0" algn="just">
              <a:buNone/>
            </a:pPr>
            <a:r>
              <a:rPr lang="sr-Cyrl-RS" dirty="0">
                <a:latin typeface="Cambria" pitchFamily="18" charset="0"/>
                <a:ea typeface="Cambria" pitchFamily="18" charset="0"/>
              </a:rPr>
              <a:t>а) ___________ сигнала (</a:t>
            </a:r>
            <a:r>
              <a:rPr lang="sr-Cyrl-RS" i="1" dirty="0">
                <a:latin typeface="Cambria" pitchFamily="18" charset="0"/>
                <a:ea typeface="Cambria" pitchFamily="18" charset="0"/>
              </a:rPr>
              <a:t>давач//давалац</a:t>
            </a:r>
            <a:r>
              <a:rPr lang="sr-Cyrl-RS" dirty="0">
                <a:latin typeface="Cambria" pitchFamily="18" charset="0"/>
                <a:ea typeface="Cambria" pitchFamily="18" charset="0"/>
              </a:rPr>
              <a:t>)</a:t>
            </a:r>
            <a:endParaRPr lang="en-US" dirty="0">
              <a:latin typeface="Cambria" pitchFamily="18" charset="0"/>
              <a:ea typeface="Cambria" pitchFamily="18" charset="0"/>
            </a:endParaRPr>
          </a:p>
          <a:p>
            <a:pPr marL="0" indent="0" algn="just">
              <a:buNone/>
            </a:pPr>
            <a:r>
              <a:rPr lang="sr-Cyrl-RS" dirty="0">
                <a:latin typeface="Cambria" pitchFamily="18" charset="0"/>
                <a:ea typeface="Cambria" pitchFamily="18" charset="0"/>
              </a:rPr>
              <a:t>б) туристички ______________ (</a:t>
            </a:r>
            <a:r>
              <a:rPr lang="sr-Cyrl-RS" i="1" dirty="0">
                <a:latin typeface="Cambria" pitchFamily="18" charset="0"/>
                <a:ea typeface="Cambria" pitchFamily="18" charset="0"/>
              </a:rPr>
              <a:t>водич//водитељ</a:t>
            </a:r>
            <a:r>
              <a:rPr lang="sr-Cyrl-RS" dirty="0">
                <a:latin typeface="Cambria" pitchFamily="18" charset="0"/>
                <a:ea typeface="Cambria" pitchFamily="18" charset="0"/>
              </a:rPr>
              <a:t>)</a:t>
            </a:r>
            <a:endParaRPr lang="en-US" dirty="0">
              <a:latin typeface="Cambria" pitchFamily="18" charset="0"/>
              <a:ea typeface="Cambria" pitchFamily="18" charset="0"/>
            </a:endParaRPr>
          </a:p>
          <a:p>
            <a:pPr marL="0" indent="0" algn="just">
              <a:buNone/>
            </a:pPr>
            <a:r>
              <a:rPr lang="sr-Cyrl-RS" dirty="0">
                <a:latin typeface="Cambria" pitchFamily="18" charset="0"/>
                <a:ea typeface="Cambria" pitchFamily="18" charset="0"/>
              </a:rPr>
              <a:t>в) главни _____________ ФБИ (</a:t>
            </a:r>
            <a:r>
              <a:rPr lang="sr-Cyrl-RS" i="1" dirty="0">
                <a:latin typeface="Cambria" pitchFamily="18" charset="0"/>
                <a:ea typeface="Cambria" pitchFamily="18" charset="0"/>
              </a:rPr>
              <a:t>истражитељ//истраживач</a:t>
            </a:r>
            <a:r>
              <a:rPr lang="sr-Cyrl-RS" dirty="0">
                <a:latin typeface="Cambria" pitchFamily="18" charset="0"/>
                <a:ea typeface="Cambria" pitchFamily="18" charset="0"/>
              </a:rPr>
              <a:t>)</a:t>
            </a:r>
            <a:endParaRPr lang="en-US" dirty="0">
              <a:latin typeface="Cambria" pitchFamily="18" charset="0"/>
              <a:ea typeface="Cambria" pitchFamily="18" charset="0"/>
            </a:endParaRPr>
          </a:p>
          <a:p>
            <a:pPr marL="0" indent="0" algn="just">
              <a:buNone/>
            </a:pPr>
            <a:r>
              <a:rPr lang="sr-Cyrl-RS" dirty="0">
                <a:latin typeface="Cambria" pitchFamily="18" charset="0"/>
                <a:ea typeface="Cambria" pitchFamily="18" charset="0"/>
              </a:rPr>
              <a:t>г) филмски ____________ (</a:t>
            </a:r>
            <a:r>
              <a:rPr lang="sr-Cyrl-RS" i="1" dirty="0">
                <a:latin typeface="Cambria" pitchFamily="18" charset="0"/>
                <a:ea typeface="Cambria" pitchFamily="18" charset="0"/>
              </a:rPr>
              <a:t>монтажер//монтер</a:t>
            </a:r>
            <a:r>
              <a:rPr lang="sr-Cyrl-RS" dirty="0">
                <a:latin typeface="Cambria" pitchFamily="18" charset="0"/>
                <a:ea typeface="Cambria" pitchFamily="18" charset="0"/>
              </a:rPr>
              <a:t>)</a:t>
            </a:r>
            <a:endParaRPr lang="en-US" dirty="0">
              <a:latin typeface="Cambria" pitchFamily="18" charset="0"/>
              <a:ea typeface="Cambria" pitchFamily="18" charset="0"/>
            </a:endParaRPr>
          </a:p>
          <a:p>
            <a:pPr marL="0" indent="0" algn="just">
              <a:buNone/>
            </a:pPr>
            <a:r>
              <a:rPr lang="sr-Cyrl-RS" dirty="0">
                <a:latin typeface="Cambria" pitchFamily="18" charset="0"/>
                <a:ea typeface="Cambria" pitchFamily="18" charset="0"/>
              </a:rPr>
              <a:t>д) озонски ____________ (</a:t>
            </a:r>
            <a:r>
              <a:rPr lang="sr-Cyrl-RS" i="1" dirty="0">
                <a:latin typeface="Cambria" pitchFamily="18" charset="0"/>
                <a:ea typeface="Cambria" pitchFamily="18" charset="0"/>
              </a:rPr>
              <a:t>омот//омотач</a:t>
            </a:r>
            <a:r>
              <a:rPr lang="sr-Cyrl-RS" dirty="0">
                <a:latin typeface="Cambria" pitchFamily="18" charset="0"/>
                <a:ea typeface="Cambria" pitchFamily="18" charset="0"/>
              </a:rPr>
              <a:t>)</a:t>
            </a:r>
            <a:endParaRPr lang="en-US" dirty="0">
              <a:latin typeface="Cambria" pitchFamily="18" charset="0"/>
              <a:ea typeface="Cambria" pitchFamily="18" charset="0"/>
            </a:endParaRPr>
          </a:p>
          <a:p>
            <a:pPr marL="0" indent="0" algn="just">
              <a:buNone/>
            </a:pPr>
            <a:r>
              <a:rPr lang="sr-Cyrl-RS" dirty="0">
                <a:latin typeface="Cambria" pitchFamily="18" charset="0"/>
                <a:ea typeface="Cambria" pitchFamily="18" charset="0"/>
              </a:rPr>
              <a:t>ђ) тражити од некога _______________ (</a:t>
            </a:r>
            <a:r>
              <a:rPr lang="sr-Cyrl-RS" i="1" dirty="0">
                <a:latin typeface="Cambria" pitchFamily="18" charset="0"/>
                <a:ea typeface="Cambria" pitchFamily="18" charset="0"/>
              </a:rPr>
              <a:t>позајмица//позајмљеница</a:t>
            </a:r>
            <a:r>
              <a:rPr lang="sr-Cyrl-RS" dirty="0">
                <a:latin typeface="Cambria" pitchFamily="18" charset="0"/>
                <a:ea typeface="Cambria" pitchFamily="18" charset="0"/>
              </a:rPr>
              <a:t>)</a:t>
            </a:r>
            <a:endParaRPr lang="en-US" dirty="0">
              <a:latin typeface="Cambria" pitchFamily="18" charset="0"/>
              <a:ea typeface="Cambria" pitchFamily="18" charset="0"/>
            </a:endParaRPr>
          </a:p>
          <a:p>
            <a:pPr marL="0" indent="0" algn="just">
              <a:buNone/>
            </a:pPr>
            <a:r>
              <a:rPr lang="sr-Cyrl-RS" dirty="0">
                <a:latin typeface="Cambria" pitchFamily="18" charset="0"/>
                <a:ea typeface="Cambria" pitchFamily="18" charset="0"/>
              </a:rPr>
              <a:t>е) ______________ за информације од јавног значаја (</a:t>
            </a:r>
            <a:r>
              <a:rPr lang="sr-Cyrl-RS" i="1" dirty="0">
                <a:latin typeface="Cambria" pitchFamily="18" charset="0"/>
                <a:ea typeface="Cambria" pitchFamily="18" charset="0"/>
              </a:rPr>
              <a:t>повереник//поверилац</a:t>
            </a:r>
            <a:r>
              <a:rPr lang="sr-Cyrl-RS" dirty="0">
                <a:latin typeface="Cambria" pitchFamily="18" charset="0"/>
                <a:ea typeface="Cambria" pitchFamily="18" charset="0"/>
              </a:rPr>
              <a:t>) </a:t>
            </a:r>
            <a:endParaRPr lang="en-US" dirty="0">
              <a:latin typeface="Cambria" pitchFamily="18" charset="0"/>
              <a:ea typeface="Cambria" pitchFamily="18" charset="0"/>
            </a:endParaRPr>
          </a:p>
          <a:p>
            <a:pPr marL="0" indent="0" algn="just">
              <a:buNone/>
            </a:pPr>
            <a:endParaRPr lang="en-US" dirty="0">
              <a:latin typeface="Cambria" pitchFamily="18" charset="0"/>
              <a:ea typeface="Cambria" pitchFamily="18" charset="0"/>
            </a:endParaRPr>
          </a:p>
          <a:p>
            <a:pPr lvl="0" algn="just"/>
            <a:r>
              <a:rPr lang="sr-Cyrl-RS" b="1" dirty="0">
                <a:latin typeface="Cambria" pitchFamily="18" charset="0"/>
                <a:ea typeface="Cambria" pitchFamily="18" charset="0"/>
              </a:rPr>
              <a:t>Саставите синтагме од следећих паронима:</a:t>
            </a:r>
            <a:endParaRPr lang="en-US" b="1" dirty="0">
              <a:latin typeface="Cambria" pitchFamily="18" charset="0"/>
              <a:ea typeface="Cambria" pitchFamily="18" charset="0"/>
            </a:endParaRPr>
          </a:p>
          <a:p>
            <a:pPr marL="0" indent="0" algn="just">
              <a:buNone/>
            </a:pPr>
            <a:r>
              <a:rPr lang="sr-Cyrl-RS" dirty="0">
                <a:latin typeface="Cambria" pitchFamily="18" charset="0"/>
                <a:ea typeface="Cambria" pitchFamily="18" charset="0"/>
              </a:rPr>
              <a:t>1) </a:t>
            </a:r>
            <a:r>
              <a:rPr lang="sr-Cyrl-RS" i="1" dirty="0">
                <a:latin typeface="Cambria" pitchFamily="18" charset="0"/>
                <a:ea typeface="Cambria" pitchFamily="18" charset="0"/>
              </a:rPr>
              <a:t>вековни – вечан </a:t>
            </a:r>
            <a:r>
              <a:rPr lang="sr-Cyrl-RS" dirty="0">
                <a:latin typeface="Cambria" pitchFamily="18" charset="0"/>
                <a:ea typeface="Cambria" pitchFamily="18" charset="0"/>
              </a:rPr>
              <a:t>(нпр. </a:t>
            </a:r>
            <a:r>
              <a:rPr lang="sr-Cyrl-RS" i="1" dirty="0">
                <a:latin typeface="Cambria" pitchFamily="18" charset="0"/>
                <a:ea typeface="Cambria" pitchFamily="18" charset="0"/>
              </a:rPr>
              <a:t>вековни сукоб – вечни живот</a:t>
            </a:r>
            <a:r>
              <a:rPr lang="sr-Cyrl-RS" dirty="0">
                <a:latin typeface="Cambria" pitchFamily="18" charset="0"/>
                <a:ea typeface="Cambria" pitchFamily="18" charset="0"/>
              </a:rPr>
              <a:t>)</a:t>
            </a:r>
            <a:endParaRPr lang="en-US" dirty="0">
              <a:latin typeface="Cambria" pitchFamily="18" charset="0"/>
              <a:ea typeface="Cambria" pitchFamily="18" charset="0"/>
            </a:endParaRPr>
          </a:p>
          <a:p>
            <a:pPr marL="0" indent="0" algn="just">
              <a:buNone/>
            </a:pPr>
            <a:r>
              <a:rPr lang="sr-Cyrl-RS" dirty="0">
                <a:latin typeface="Cambria" pitchFamily="18" charset="0"/>
                <a:ea typeface="Cambria" pitchFamily="18" charset="0"/>
              </a:rPr>
              <a:t>2) </a:t>
            </a:r>
            <a:r>
              <a:rPr lang="sr-Cyrl-RS" i="1" dirty="0">
                <a:latin typeface="Cambria" pitchFamily="18" charset="0"/>
                <a:ea typeface="Cambria" pitchFamily="18" charset="0"/>
              </a:rPr>
              <a:t>дрвен – дрвни </a:t>
            </a:r>
            <a:r>
              <a:rPr lang="sr-Cyrl-RS" dirty="0">
                <a:latin typeface="Cambria" pitchFamily="18" charset="0"/>
                <a:ea typeface="Cambria" pitchFamily="18" charset="0"/>
              </a:rPr>
              <a:t>(нпр. </a:t>
            </a:r>
            <a:r>
              <a:rPr lang="sr-Cyrl-RS" i="1" dirty="0">
                <a:latin typeface="Cambria" pitchFamily="18" charset="0"/>
                <a:ea typeface="Cambria" pitchFamily="18" charset="0"/>
              </a:rPr>
              <a:t>дрвена столица – дрвна индустрија</a:t>
            </a:r>
            <a:r>
              <a:rPr lang="sr-Cyrl-RS" dirty="0">
                <a:latin typeface="Cambria" pitchFamily="18" charset="0"/>
                <a:ea typeface="Cambria" pitchFamily="18" charset="0"/>
              </a:rPr>
              <a:t>)</a:t>
            </a:r>
            <a:endParaRPr lang="en-US" dirty="0">
              <a:latin typeface="Cambria" pitchFamily="18" charset="0"/>
              <a:ea typeface="Cambria" pitchFamily="18" charset="0"/>
            </a:endParaRPr>
          </a:p>
          <a:p>
            <a:pPr marL="0" indent="0" algn="just">
              <a:buNone/>
            </a:pPr>
            <a:r>
              <a:rPr lang="sr-Cyrl-RS" dirty="0">
                <a:latin typeface="Cambria" pitchFamily="18" charset="0"/>
                <a:ea typeface="Cambria" pitchFamily="18" charset="0"/>
              </a:rPr>
              <a:t>3) </a:t>
            </a:r>
            <a:r>
              <a:rPr lang="sr-Cyrl-RS" i="1" dirty="0">
                <a:latin typeface="Cambria" pitchFamily="18" charset="0"/>
                <a:ea typeface="Cambria" pitchFamily="18" charset="0"/>
              </a:rPr>
              <a:t>оружан – оружни </a:t>
            </a:r>
            <a:r>
              <a:rPr lang="sr-Cyrl-RS" dirty="0">
                <a:latin typeface="Cambria" pitchFamily="18" charset="0"/>
                <a:ea typeface="Cambria" pitchFamily="18" charset="0"/>
              </a:rPr>
              <a:t>(нпр. </a:t>
            </a:r>
            <a:r>
              <a:rPr lang="sr-Cyrl-RS" i="1" dirty="0">
                <a:latin typeface="Cambria" pitchFamily="18" charset="0"/>
                <a:ea typeface="Cambria" pitchFamily="18" charset="0"/>
              </a:rPr>
              <a:t>оружани сукоб – оружни лист</a:t>
            </a:r>
            <a:r>
              <a:rPr lang="sr-Cyrl-RS" dirty="0">
                <a:latin typeface="Cambria" pitchFamily="18" charset="0"/>
                <a:ea typeface="Cambria" pitchFamily="18" charset="0"/>
              </a:rPr>
              <a:t>)</a:t>
            </a:r>
            <a:endParaRPr lang="en-US" dirty="0">
              <a:latin typeface="Cambria" pitchFamily="18" charset="0"/>
              <a:ea typeface="Cambria" pitchFamily="18" charset="0"/>
            </a:endParaRPr>
          </a:p>
          <a:p>
            <a:pPr marL="0" indent="0" algn="just">
              <a:buNone/>
            </a:pPr>
            <a:r>
              <a:rPr lang="sr-Cyrl-RS" dirty="0">
                <a:latin typeface="Cambria" pitchFamily="18" charset="0"/>
                <a:ea typeface="Cambria" pitchFamily="18" charset="0"/>
              </a:rPr>
              <a:t>4) </a:t>
            </a:r>
            <a:r>
              <a:rPr lang="sr-Cyrl-RS" i="1" dirty="0">
                <a:latin typeface="Cambria" pitchFamily="18" charset="0"/>
                <a:ea typeface="Cambria" pitchFamily="18" charset="0"/>
              </a:rPr>
              <a:t>ефектан – ефективан </a:t>
            </a:r>
            <a:r>
              <a:rPr lang="sr-Cyrl-RS" dirty="0">
                <a:latin typeface="Cambria" pitchFamily="18" charset="0"/>
                <a:ea typeface="Cambria" pitchFamily="18" charset="0"/>
              </a:rPr>
              <a:t>(нпр. </a:t>
            </a:r>
            <a:r>
              <a:rPr lang="sr-Cyrl-RS" i="1" dirty="0">
                <a:latin typeface="Cambria" pitchFamily="18" charset="0"/>
                <a:ea typeface="Cambria" pitchFamily="18" charset="0"/>
              </a:rPr>
              <a:t>ефектна хаљина – ефективни трошкови</a:t>
            </a:r>
            <a:r>
              <a:rPr lang="sr-Cyrl-RS" dirty="0">
                <a:latin typeface="Cambria" pitchFamily="18" charset="0"/>
                <a:ea typeface="Cambria" pitchFamily="18" charset="0"/>
              </a:rPr>
              <a:t>)</a:t>
            </a:r>
            <a:endParaRPr lang="en-US" dirty="0">
              <a:latin typeface="Cambria" pitchFamily="18" charset="0"/>
              <a:ea typeface="Cambria" pitchFamily="18" charset="0"/>
            </a:endParaRPr>
          </a:p>
          <a:p>
            <a:pPr marL="0" indent="0" algn="just">
              <a:buNone/>
            </a:pPr>
            <a:r>
              <a:rPr lang="sr-Cyrl-RS" dirty="0">
                <a:latin typeface="Cambria" pitchFamily="18" charset="0"/>
                <a:ea typeface="Cambria" pitchFamily="18" charset="0"/>
              </a:rPr>
              <a:t>5) </a:t>
            </a:r>
            <a:r>
              <a:rPr lang="sr-Cyrl-RS" i="1" dirty="0">
                <a:latin typeface="Cambria" pitchFamily="18" charset="0"/>
                <a:ea typeface="Cambria" pitchFamily="18" charset="0"/>
              </a:rPr>
              <a:t>драмски – драматичан </a:t>
            </a:r>
            <a:r>
              <a:rPr lang="sr-Cyrl-RS" dirty="0">
                <a:latin typeface="Cambria" pitchFamily="18" charset="0"/>
                <a:ea typeface="Cambria" pitchFamily="18" charset="0"/>
              </a:rPr>
              <a:t>(нпр. </a:t>
            </a:r>
            <a:r>
              <a:rPr lang="sr-Cyrl-RS" i="1" dirty="0">
                <a:latin typeface="Cambria" pitchFamily="18" charset="0"/>
                <a:ea typeface="Cambria" pitchFamily="18" charset="0"/>
              </a:rPr>
              <a:t>драмски писац </a:t>
            </a:r>
            <a:r>
              <a:rPr lang="sr-Cyrl-RS" dirty="0">
                <a:latin typeface="Cambria" pitchFamily="18" charset="0"/>
                <a:ea typeface="Cambria" pitchFamily="18" charset="0"/>
              </a:rPr>
              <a:t>– </a:t>
            </a:r>
            <a:r>
              <a:rPr lang="sr-Cyrl-RS" i="1" dirty="0">
                <a:latin typeface="Cambria" pitchFamily="18" charset="0"/>
                <a:ea typeface="Cambria" pitchFamily="18" charset="0"/>
              </a:rPr>
              <a:t>драматична завршница</a:t>
            </a:r>
            <a:r>
              <a:rPr lang="sr-Cyrl-RS" dirty="0">
                <a:latin typeface="Cambria" pitchFamily="18" charset="0"/>
                <a:ea typeface="Cambria" pitchFamily="18" charset="0"/>
              </a:rPr>
              <a:t>)</a:t>
            </a:r>
            <a:endParaRPr lang="en-US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C8B690A-3DCF-8845-82A9-6DA18F182860}" type="datetime1">
              <a:rPr lang="de-DE" smtClean="0"/>
              <a:t>17.11.2023</a:t>
            </a:fld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AF2EA3-CB01-FD41-857A-53193AF63843}" type="slidenum">
              <a:rPr lang="de-DE" smtClean="0"/>
              <a:pPr/>
              <a:t>17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349711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r-Cyrl-RS" b="1" dirty="0">
                <a:latin typeface="Cambria" pitchFamily="18" charset="0"/>
                <a:ea typeface="Cambria" pitchFamily="18" charset="0"/>
              </a:rPr>
              <a:t>Задаци из области паронимије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Cyrl-RS" b="1" dirty="0">
                <a:latin typeface="Cambria" pitchFamily="18" charset="0"/>
                <a:ea typeface="Cambria" pitchFamily="18" charset="0"/>
              </a:rPr>
              <a:t> Из следећег скупа речи издвојте паронимске парове:</a:t>
            </a:r>
            <a:endParaRPr lang="en-US" b="1" dirty="0">
              <a:latin typeface="Cambria" pitchFamily="18" charset="0"/>
              <a:ea typeface="Cambria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sr-Cyrl-RS" i="1" dirty="0">
                <a:latin typeface="Cambria" pitchFamily="18" charset="0"/>
                <a:ea typeface="Cambria" pitchFamily="18" charset="0"/>
              </a:rPr>
              <a:t>       удах		глинен		ослепети	          читаност	бубуљичав    	имунитет         значај    	 ослепити	       	значење	  уздах		глинаст	        читљивост                       	                              имуност	     бубуљичаст</a:t>
            </a:r>
            <a:endParaRPr lang="en-US" dirty="0">
              <a:latin typeface="Cambria" pitchFamily="18" charset="0"/>
              <a:ea typeface="Cambria" pitchFamily="18" charset="0"/>
            </a:endParaRPr>
          </a:p>
          <a:p>
            <a:endParaRPr lang="en-US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C8B690A-3DCF-8845-82A9-6DA18F182860}" type="datetime1">
              <a:rPr lang="de-DE" smtClean="0"/>
              <a:t>17.11.2023</a:t>
            </a:fld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AF2EA3-CB01-FD41-857A-53193AF63843}" type="slidenum">
              <a:rPr lang="de-DE" smtClean="0"/>
              <a:pPr/>
              <a:t>18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77238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r-Cyrl-RS" b="1" dirty="0">
                <a:latin typeface="Cambria" pitchFamily="18" charset="0"/>
                <a:ea typeface="Cambria" pitchFamily="18" charset="0"/>
              </a:rPr>
              <a:t>Задаци из области паронимије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sr-Cyrl-RS" sz="3600" b="1" dirty="0">
                <a:latin typeface="Cambria" pitchFamily="18" charset="0"/>
                <a:ea typeface="Cambria" pitchFamily="18" charset="0"/>
              </a:rPr>
              <a:t>2) Задаци трансформације</a:t>
            </a:r>
          </a:p>
          <a:p>
            <a:pPr lvl="0"/>
            <a:r>
              <a:rPr lang="sr-Cyrl-RS" b="1" dirty="0">
                <a:latin typeface="Cambria" pitchFamily="18" charset="0"/>
                <a:ea typeface="Cambria" pitchFamily="18" charset="0"/>
              </a:rPr>
              <a:t>Наведене реченице допуните одговарајућим паронимским парњацима:</a:t>
            </a:r>
            <a:endParaRPr lang="en-US" dirty="0">
              <a:latin typeface="Cambria" pitchFamily="18" charset="0"/>
              <a:ea typeface="Cambria" pitchFamily="18" charset="0"/>
            </a:endParaRPr>
          </a:p>
          <a:p>
            <a:pPr marL="0" indent="0">
              <a:buNone/>
            </a:pPr>
            <a:r>
              <a:rPr lang="sr-Cyrl-RS" dirty="0">
                <a:latin typeface="Cambria" pitchFamily="18" charset="0"/>
                <a:ea typeface="Cambria" pitchFamily="18" charset="0"/>
              </a:rPr>
              <a:t>1. Иван и Марко су отишли у _____________ да попију пиво. </a:t>
            </a:r>
            <a:endParaRPr lang="en-US" dirty="0">
              <a:latin typeface="Cambria" pitchFamily="18" charset="0"/>
              <a:ea typeface="Cambria" pitchFamily="18" charset="0"/>
            </a:endParaRPr>
          </a:p>
          <a:p>
            <a:pPr marL="0" indent="0">
              <a:buNone/>
            </a:pPr>
            <a:r>
              <a:rPr lang="sr-Cyrl-RS" b="1" dirty="0">
                <a:latin typeface="Cambria" pitchFamily="18" charset="0"/>
                <a:ea typeface="Cambria" pitchFamily="18" charset="0"/>
              </a:rPr>
              <a:t>а) пивара  б) пивница</a:t>
            </a:r>
            <a:endParaRPr lang="en-US" dirty="0">
              <a:latin typeface="Cambria" pitchFamily="18" charset="0"/>
              <a:ea typeface="Cambria" pitchFamily="18" charset="0"/>
            </a:endParaRPr>
          </a:p>
          <a:p>
            <a:pPr marL="0" indent="0">
              <a:buNone/>
            </a:pPr>
            <a:r>
              <a:rPr lang="sr-Cyrl-RS" dirty="0">
                <a:latin typeface="Cambria" pitchFamily="18" charset="0"/>
                <a:ea typeface="Cambria" pitchFamily="18" charset="0"/>
              </a:rPr>
              <a:t>2. Немања ради као _________________ на једној националној телевизији.</a:t>
            </a:r>
            <a:endParaRPr lang="en-US" dirty="0">
              <a:latin typeface="Cambria" pitchFamily="18" charset="0"/>
              <a:ea typeface="Cambria" pitchFamily="18" charset="0"/>
            </a:endParaRPr>
          </a:p>
          <a:p>
            <a:pPr marL="0" indent="0">
              <a:buNone/>
            </a:pPr>
            <a:r>
              <a:rPr lang="sr-Cyrl-RS" b="1" dirty="0">
                <a:latin typeface="Cambria" pitchFamily="18" charset="0"/>
                <a:ea typeface="Cambria" pitchFamily="18" charset="0"/>
              </a:rPr>
              <a:t>а) снимач    б) сниматељ</a:t>
            </a:r>
            <a:endParaRPr lang="en-US" dirty="0">
              <a:latin typeface="Cambria" pitchFamily="18" charset="0"/>
              <a:ea typeface="Cambria" pitchFamily="18" charset="0"/>
            </a:endParaRPr>
          </a:p>
          <a:p>
            <a:pPr marL="0" indent="0">
              <a:buNone/>
            </a:pPr>
            <a:r>
              <a:rPr lang="sr-Cyrl-RS" dirty="0">
                <a:latin typeface="Cambria" pitchFamily="18" charset="0"/>
                <a:ea typeface="Cambria" pitchFamily="18" charset="0"/>
              </a:rPr>
              <a:t>3. Ово писмо никада неће стићи до свог _______________.</a:t>
            </a:r>
            <a:endParaRPr lang="en-US" dirty="0">
              <a:latin typeface="Cambria" pitchFamily="18" charset="0"/>
              <a:ea typeface="Cambria" pitchFamily="18" charset="0"/>
            </a:endParaRPr>
          </a:p>
          <a:p>
            <a:pPr marL="0" indent="0">
              <a:buNone/>
            </a:pPr>
            <a:r>
              <a:rPr lang="sr-Cyrl-RS" b="1" dirty="0">
                <a:latin typeface="Cambria" pitchFamily="18" charset="0"/>
                <a:ea typeface="Cambria" pitchFamily="18" charset="0"/>
              </a:rPr>
              <a:t>а)</a:t>
            </a:r>
            <a:r>
              <a:rPr lang="sr-Cyrl-RS" dirty="0">
                <a:latin typeface="Cambria" pitchFamily="18" charset="0"/>
                <a:ea typeface="Cambria" pitchFamily="18" charset="0"/>
              </a:rPr>
              <a:t> </a:t>
            </a:r>
            <a:r>
              <a:rPr lang="sr-Cyrl-RS" b="1" dirty="0">
                <a:latin typeface="Cambria" pitchFamily="18" charset="0"/>
                <a:ea typeface="Cambria" pitchFamily="18" charset="0"/>
              </a:rPr>
              <a:t>адресанта</a:t>
            </a:r>
            <a:r>
              <a:rPr lang="sr-Cyrl-RS" i="1" dirty="0">
                <a:latin typeface="Cambria" pitchFamily="18" charset="0"/>
                <a:ea typeface="Cambria" pitchFamily="18" charset="0"/>
              </a:rPr>
              <a:t> </a:t>
            </a:r>
            <a:r>
              <a:rPr lang="sr-Cyrl-RS" dirty="0">
                <a:latin typeface="Cambria" pitchFamily="18" charset="0"/>
                <a:ea typeface="Cambria" pitchFamily="18" charset="0"/>
              </a:rPr>
              <a:t> </a:t>
            </a:r>
            <a:r>
              <a:rPr lang="sr-Cyrl-RS" b="1" dirty="0">
                <a:latin typeface="Cambria" pitchFamily="18" charset="0"/>
                <a:ea typeface="Cambria" pitchFamily="18" charset="0"/>
              </a:rPr>
              <a:t>б)</a:t>
            </a:r>
            <a:r>
              <a:rPr lang="sr-Cyrl-RS" i="1" dirty="0">
                <a:latin typeface="Cambria" pitchFamily="18" charset="0"/>
                <a:ea typeface="Cambria" pitchFamily="18" charset="0"/>
              </a:rPr>
              <a:t> </a:t>
            </a:r>
            <a:r>
              <a:rPr lang="sr-Cyrl-RS" b="1" dirty="0">
                <a:latin typeface="Cambria" pitchFamily="18" charset="0"/>
                <a:ea typeface="Cambria" pitchFamily="18" charset="0"/>
              </a:rPr>
              <a:t>адресата</a:t>
            </a:r>
            <a:endParaRPr lang="en-US" dirty="0">
              <a:latin typeface="Cambria" pitchFamily="18" charset="0"/>
              <a:ea typeface="Cambria" pitchFamily="18" charset="0"/>
            </a:endParaRPr>
          </a:p>
          <a:p>
            <a:pPr marL="0" indent="0">
              <a:buNone/>
            </a:pPr>
            <a:r>
              <a:rPr lang="sr-Cyrl-RS" dirty="0">
                <a:latin typeface="Cambria" pitchFamily="18" charset="0"/>
                <a:ea typeface="Cambria" pitchFamily="18" charset="0"/>
              </a:rPr>
              <a:t>4. Петар је _____________________ сајта нашег факултета.</a:t>
            </a:r>
            <a:endParaRPr lang="en-US" dirty="0">
              <a:latin typeface="Cambria" pitchFamily="18" charset="0"/>
              <a:ea typeface="Cambria" pitchFamily="18" charset="0"/>
            </a:endParaRPr>
          </a:p>
          <a:p>
            <a:pPr marL="0" indent="0">
              <a:buNone/>
            </a:pPr>
            <a:r>
              <a:rPr lang="sr-Cyrl-RS" b="1" dirty="0">
                <a:latin typeface="Cambria" pitchFamily="18" charset="0"/>
                <a:ea typeface="Cambria" pitchFamily="18" charset="0"/>
              </a:rPr>
              <a:t>а) администратор   б) административац</a:t>
            </a:r>
            <a:endParaRPr lang="en-US" dirty="0">
              <a:latin typeface="Cambria" pitchFamily="18" charset="0"/>
              <a:ea typeface="Cambria" pitchFamily="18" charset="0"/>
            </a:endParaRPr>
          </a:p>
          <a:p>
            <a:pPr marL="0" indent="0">
              <a:buNone/>
            </a:pPr>
            <a:r>
              <a:rPr lang="sr-Cyrl-RS" dirty="0">
                <a:latin typeface="Cambria" pitchFamily="18" charset="0"/>
                <a:ea typeface="Cambria" pitchFamily="18" charset="0"/>
              </a:rPr>
              <a:t>5. Предраг Пипер је био наш ___________________, који је редовни члан Српске академије наука и уметности постао 2013. године.</a:t>
            </a:r>
            <a:endParaRPr lang="en-US" dirty="0">
              <a:latin typeface="Cambria" pitchFamily="18" charset="0"/>
              <a:ea typeface="Cambria" pitchFamily="18" charset="0"/>
            </a:endParaRPr>
          </a:p>
          <a:p>
            <a:pPr marL="0" indent="0">
              <a:buNone/>
            </a:pPr>
            <a:r>
              <a:rPr lang="sr-Cyrl-RS" b="1" dirty="0">
                <a:latin typeface="Cambria" pitchFamily="18" charset="0"/>
                <a:ea typeface="Cambria" pitchFamily="18" charset="0"/>
              </a:rPr>
              <a:t>а) академац     б) академик</a:t>
            </a:r>
            <a:endParaRPr lang="en-US" dirty="0">
              <a:latin typeface="Cambria" pitchFamily="18" charset="0"/>
              <a:ea typeface="Cambria" pitchFamily="18" charset="0"/>
            </a:endParaRPr>
          </a:p>
          <a:p>
            <a:pPr marL="0" indent="0">
              <a:buNone/>
            </a:pPr>
            <a:r>
              <a:rPr lang="sr-Cyrl-RS" dirty="0">
                <a:latin typeface="Cambria" pitchFamily="18" charset="0"/>
                <a:ea typeface="Cambria" pitchFamily="18" charset="0"/>
              </a:rPr>
              <a:t>6. Радници ЕПС-а су данас очитавали ______________.</a:t>
            </a:r>
            <a:endParaRPr lang="en-US" dirty="0">
              <a:latin typeface="Cambria" pitchFamily="18" charset="0"/>
              <a:ea typeface="Cambria" pitchFamily="18" charset="0"/>
            </a:endParaRPr>
          </a:p>
          <a:p>
            <a:pPr marL="0" indent="0">
              <a:buNone/>
            </a:pPr>
            <a:r>
              <a:rPr lang="sr-Cyrl-RS" b="1" dirty="0">
                <a:latin typeface="Cambria" pitchFamily="18" charset="0"/>
                <a:ea typeface="Cambria" pitchFamily="18" charset="0"/>
              </a:rPr>
              <a:t>а) бројач     б) бројила</a:t>
            </a:r>
            <a:r>
              <a:rPr lang="sr-Cyrl-RS" dirty="0">
                <a:latin typeface="Cambria" pitchFamily="18" charset="0"/>
                <a:ea typeface="Cambria" pitchFamily="18" charset="0"/>
              </a:rPr>
              <a:t>  </a:t>
            </a:r>
            <a:endParaRPr lang="en-US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C8B690A-3DCF-8845-82A9-6DA18F182860}" type="datetime1">
              <a:rPr lang="de-DE" smtClean="0"/>
              <a:t>17.11.2023</a:t>
            </a:fld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AF2EA3-CB01-FD41-857A-53193AF63843}" type="slidenum">
              <a:rPr lang="de-DE" smtClean="0"/>
              <a:pPr/>
              <a:t>19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006365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r-Cyrl-RS" b="1" dirty="0">
                <a:latin typeface="Cambria" pitchFamily="18" charset="0"/>
                <a:ea typeface="Cambria" pitchFamily="18" charset="0"/>
              </a:rPr>
              <a:t>Увод</a:t>
            </a:r>
            <a:endParaRPr lang="en-US" b="1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sr-Cyrl-RS" dirty="0">
                <a:latin typeface="Cambria" pitchFamily="18" charset="0"/>
                <a:ea typeface="Cambria" pitchFamily="18" charset="0"/>
              </a:rPr>
              <a:t>В. Николић, </a:t>
            </a:r>
            <a:r>
              <a:rPr lang="sr-Cyrl-RS" i="1" dirty="0">
                <a:latin typeface="Cambria" pitchFamily="18" charset="0"/>
                <a:ea typeface="Cambria" pitchFamily="18" charset="0"/>
              </a:rPr>
              <a:t>Паронимија у савременом српском језику </a:t>
            </a:r>
            <a:r>
              <a:rPr lang="sr-Cyrl-RS" dirty="0">
                <a:latin typeface="Cambria" pitchFamily="18" charset="0"/>
                <a:ea typeface="Cambria" pitchFamily="18" charset="0"/>
              </a:rPr>
              <a:t>(докторска дисертација одбрањена 8. јуна 2022. године на Филолошком факултету Универзитета у Београду)</a:t>
            </a:r>
          </a:p>
          <a:p>
            <a:pPr algn="just"/>
            <a:r>
              <a:rPr lang="sr-Cyrl-RS" dirty="0">
                <a:latin typeface="Cambria" pitchFamily="18" charset="0"/>
                <a:ea typeface="Cambria" pitchFamily="18" charset="0"/>
              </a:rPr>
              <a:t>Весна Николић, „Паронимија у настави српског језика”,</a:t>
            </a:r>
            <a:r>
              <a:rPr lang="sr-Latn-RS" dirty="0">
                <a:latin typeface="Cambria" pitchFamily="18" charset="0"/>
                <a:ea typeface="Cambria" pitchFamily="18" charset="0"/>
              </a:rPr>
              <a:t> </a:t>
            </a:r>
            <a:r>
              <a:rPr lang="sr-Cyrl-RS" i="1" dirty="0">
                <a:latin typeface="Cambria" pitchFamily="18" charset="0"/>
                <a:ea typeface="Cambria" pitchFamily="18" charset="0"/>
              </a:rPr>
              <a:t>Књижевност и језик</a:t>
            </a:r>
            <a:r>
              <a:rPr lang="sr-Cyrl-RS" dirty="0">
                <a:latin typeface="Cambria" pitchFamily="18" charset="0"/>
                <a:ea typeface="Cambria" pitchFamily="18" charset="0"/>
              </a:rPr>
              <a:t> </a:t>
            </a:r>
            <a:r>
              <a:rPr lang="sr-Latn-RS" dirty="0">
                <a:latin typeface="Cambria" pitchFamily="18" charset="0"/>
                <a:ea typeface="Cambria" pitchFamily="18" charset="0"/>
              </a:rPr>
              <a:t>LXVIII/1, 159–174.</a:t>
            </a:r>
            <a:endParaRPr lang="sr-Cyrl-RS" dirty="0">
              <a:latin typeface="Cambria" pitchFamily="18" charset="0"/>
              <a:ea typeface="Cambria" pitchFamily="18" charset="0"/>
            </a:endParaRPr>
          </a:p>
          <a:p>
            <a:pPr algn="just"/>
            <a:r>
              <a:rPr lang="sr-Cyrl-RS" dirty="0">
                <a:latin typeface="Cambria" pitchFamily="18" charset="0"/>
                <a:ea typeface="Cambria" pitchFamily="18" charset="0"/>
              </a:rPr>
              <a:t>Весна Николић, „</a:t>
            </a:r>
            <a:r>
              <a:rPr lang="en-US" dirty="0">
                <a:latin typeface="Cambria" pitchFamily="18" charset="0"/>
                <a:ea typeface="Cambria" pitchFamily="18" charset="0"/>
              </a:rPr>
              <a:t>Улога и значај електронског корпуса у истраживању паронимије у савременом српском језику”, </a:t>
            </a:r>
            <a:r>
              <a:rPr lang="sr-Cyrl-RS" dirty="0">
                <a:latin typeface="Cambria" pitchFamily="18" charset="0"/>
                <a:ea typeface="Cambria" pitchFamily="18" charset="0"/>
              </a:rPr>
              <a:t>зборник радова </a:t>
            </a:r>
            <a:r>
              <a:rPr lang="en-US" i="1" dirty="0">
                <a:latin typeface="Cambria" pitchFamily="18" charset="0"/>
                <a:ea typeface="Cambria" pitchFamily="18" charset="0"/>
              </a:rPr>
              <a:t>Актуелна питања лексикологије и лексикографије српскога језика</a:t>
            </a:r>
            <a:r>
              <a:rPr lang="en-US" dirty="0">
                <a:latin typeface="Cambria" pitchFamily="18" charset="0"/>
                <a:ea typeface="Cambria" pitchFamily="18" charset="0"/>
              </a:rPr>
              <a:t>, </a:t>
            </a:r>
            <a:r>
              <a:rPr lang="sr-Cyrl-RS" dirty="0">
                <a:latin typeface="Cambria" pitchFamily="18" charset="0"/>
                <a:ea typeface="Cambria" pitchFamily="18" charset="0"/>
              </a:rPr>
              <a:t>Андрићград: Андрићев институт, 251–277.</a:t>
            </a:r>
          </a:p>
          <a:p>
            <a:pPr algn="just"/>
            <a:r>
              <a:rPr lang="sr-Cyrl-RS" dirty="0">
                <a:latin typeface="Cambria" pitchFamily="18" charset="0"/>
                <a:ea typeface="Cambria" pitchFamily="18" charset="0"/>
              </a:rPr>
              <a:t>Весна Николић, </a:t>
            </a:r>
            <a:r>
              <a:rPr lang="sr-Cyrl-RS" i="1" dirty="0">
                <a:latin typeface="Cambria" pitchFamily="18" charset="0"/>
                <a:ea typeface="Cambria" pitchFamily="18" charset="0"/>
              </a:rPr>
              <a:t>Паронимијске везе придева са суфиксом -аст </a:t>
            </a:r>
            <a:r>
              <a:rPr lang="sr-Cyrl-RS" dirty="0">
                <a:latin typeface="Cambria" pitchFamily="18" charset="0"/>
                <a:ea typeface="Cambria" pitchFamily="18" charset="0"/>
              </a:rPr>
              <a:t>(у штампи).</a:t>
            </a:r>
            <a:r>
              <a:rPr lang="sr-Cyrl-RS" dirty="0"/>
              <a:t> </a:t>
            </a:r>
            <a:endParaRPr lang="en-US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C8B690A-3DCF-8845-82A9-6DA18F182860}" type="datetime1">
              <a:rPr lang="de-DE" smtClean="0"/>
              <a:t>17.11.2023</a:t>
            </a:fld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AF2EA3-CB01-FD41-857A-53193AF63843}" type="slidenum">
              <a:rPr lang="de-DE" smtClean="0"/>
              <a:pPr/>
              <a:t>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292712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r-Cyrl-RS" b="1" dirty="0">
                <a:latin typeface="Cambria" pitchFamily="18" charset="0"/>
                <a:ea typeface="Cambria" pitchFamily="18" charset="0"/>
              </a:rPr>
              <a:t>Задаци из области паронимије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lvl="0" algn="just"/>
            <a:r>
              <a:rPr lang="sr-Cyrl-RS" dirty="0">
                <a:latin typeface="Cambria" pitchFamily="18" charset="0"/>
                <a:ea typeface="Cambria" pitchFamily="18" charset="0"/>
              </a:rPr>
              <a:t>Од именице </a:t>
            </a:r>
            <a:r>
              <a:rPr lang="sr-Cyrl-RS" i="1" dirty="0">
                <a:latin typeface="Cambria" pitchFamily="18" charset="0"/>
                <a:ea typeface="Cambria" pitchFamily="18" charset="0"/>
              </a:rPr>
              <a:t>земља </a:t>
            </a:r>
            <a:r>
              <a:rPr lang="sr-Cyrl-RS" dirty="0">
                <a:latin typeface="Cambria" pitchFamily="18" charset="0"/>
                <a:ea typeface="Cambria" pitchFamily="18" charset="0"/>
              </a:rPr>
              <a:t>помоћу суфикса -</a:t>
            </a:r>
            <a:r>
              <a:rPr lang="sr-Cyrl-RS" i="1" dirty="0">
                <a:latin typeface="Cambria" pitchFamily="18" charset="0"/>
                <a:ea typeface="Cambria" pitchFamily="18" charset="0"/>
              </a:rPr>
              <a:t>ан</a:t>
            </a:r>
            <a:r>
              <a:rPr lang="sr-Cyrl-RS" dirty="0">
                <a:latin typeface="Cambria" pitchFamily="18" charset="0"/>
                <a:ea typeface="Cambria" pitchFamily="18" charset="0"/>
              </a:rPr>
              <a:t>, -</a:t>
            </a:r>
            <a:r>
              <a:rPr lang="sr-Cyrl-RS" i="1" dirty="0">
                <a:latin typeface="Cambria" pitchFamily="18" charset="0"/>
                <a:ea typeface="Cambria" pitchFamily="18" charset="0"/>
              </a:rPr>
              <a:t>ав </a:t>
            </a:r>
            <a:r>
              <a:rPr lang="sr-Cyrl-RS" dirty="0">
                <a:latin typeface="Cambria" pitchFamily="18" charset="0"/>
                <a:ea typeface="Cambria" pitchFamily="18" charset="0"/>
              </a:rPr>
              <a:t>и </a:t>
            </a:r>
            <a:r>
              <a:rPr lang="sr-Cyrl-RS" i="1" dirty="0">
                <a:latin typeface="Cambria" pitchFamily="18" charset="0"/>
                <a:ea typeface="Cambria" pitchFamily="18" charset="0"/>
              </a:rPr>
              <a:t>-аст </a:t>
            </a:r>
            <a:r>
              <a:rPr lang="sr-Cyrl-RS" dirty="0">
                <a:latin typeface="Cambria" pitchFamily="18" charset="0"/>
                <a:ea typeface="Cambria" pitchFamily="18" charset="0"/>
              </a:rPr>
              <a:t>направите три придева, од којих ће А) један имати зачење</a:t>
            </a:r>
            <a:r>
              <a:rPr lang="sr-Cyrl-RS" i="1" dirty="0">
                <a:latin typeface="Cambria" pitchFamily="18" charset="0"/>
                <a:ea typeface="Cambria" pitchFamily="18" charset="0"/>
              </a:rPr>
              <a:t> који је по физичким особинама сличан земљи, трошан, ситан</a:t>
            </a:r>
            <a:r>
              <a:rPr lang="sr-Cyrl-RS" dirty="0">
                <a:latin typeface="Cambria" pitchFamily="18" charset="0"/>
                <a:ea typeface="Cambria" pitchFamily="18" charset="0"/>
              </a:rPr>
              <a:t>, Б) други </a:t>
            </a:r>
            <a:r>
              <a:rPr lang="sr-Cyrl-RS" i="1" dirty="0">
                <a:latin typeface="Cambria" pitchFamily="18" charset="0"/>
                <a:ea typeface="Cambria" pitchFamily="18" charset="0"/>
              </a:rPr>
              <a:t>који је од земље</a:t>
            </a:r>
            <a:r>
              <a:rPr lang="sr-Cyrl-RS" dirty="0">
                <a:latin typeface="Cambria" pitchFamily="18" charset="0"/>
                <a:ea typeface="Cambria" pitchFamily="18" charset="0"/>
              </a:rPr>
              <a:t>, а В) трећи </a:t>
            </a:r>
            <a:r>
              <a:rPr lang="sr-Cyrl-RS" i="1" dirty="0">
                <a:latin typeface="Cambria" pitchFamily="18" charset="0"/>
                <a:ea typeface="Cambria" pitchFamily="18" charset="0"/>
              </a:rPr>
              <a:t>који је умазан земљом, посут земљом</a:t>
            </a:r>
            <a:r>
              <a:rPr lang="sr-Cyrl-RS" dirty="0">
                <a:latin typeface="Cambria" pitchFamily="18" charset="0"/>
                <a:ea typeface="Cambria" pitchFamily="18" charset="0"/>
              </a:rPr>
              <a:t>. Сваки од три добијена придева употреби у по једној реченици. </a:t>
            </a:r>
            <a:endParaRPr lang="en-US" dirty="0">
              <a:latin typeface="Cambria" pitchFamily="18" charset="0"/>
              <a:ea typeface="Cambria" pitchFamily="18" charset="0"/>
            </a:endParaRPr>
          </a:p>
          <a:p>
            <a:pPr marL="0" indent="0">
              <a:buNone/>
            </a:pPr>
            <a:r>
              <a:rPr lang="sr-Cyrl-RS" dirty="0">
                <a:latin typeface="Cambria" pitchFamily="18" charset="0"/>
                <a:ea typeface="Cambria" pitchFamily="18" charset="0"/>
              </a:rPr>
              <a:t> </a:t>
            </a:r>
            <a:endParaRPr lang="en-US" dirty="0">
              <a:latin typeface="Cambria" pitchFamily="18" charset="0"/>
              <a:ea typeface="Cambria" pitchFamily="18" charset="0"/>
            </a:endParaRPr>
          </a:p>
          <a:p>
            <a:pPr lvl="0" algn="just"/>
            <a:r>
              <a:rPr lang="sr-Cyrl-RS" b="1" dirty="0">
                <a:latin typeface="Cambria" pitchFamily="18" charset="0"/>
                <a:ea typeface="Cambria" pitchFamily="18" charset="0"/>
              </a:rPr>
              <a:t>У следећим реченицама подвуците речи које су погрешно употребљене и замените их одговарајућим паронимским парњацима.</a:t>
            </a:r>
            <a:endParaRPr lang="en-US" b="1" dirty="0">
              <a:latin typeface="Cambria" pitchFamily="18" charset="0"/>
              <a:ea typeface="Cambria" pitchFamily="18" charset="0"/>
            </a:endParaRPr>
          </a:p>
          <a:p>
            <a:pPr marL="0" indent="0">
              <a:buNone/>
            </a:pPr>
            <a:r>
              <a:rPr lang="sr-Cyrl-RS" dirty="0">
                <a:latin typeface="Cambria" pitchFamily="18" charset="0"/>
                <a:ea typeface="Cambria" pitchFamily="18" charset="0"/>
              </a:rPr>
              <a:t> </a:t>
            </a:r>
            <a:endParaRPr lang="en-US" dirty="0">
              <a:latin typeface="Cambria" pitchFamily="18" charset="0"/>
              <a:ea typeface="Cambria" pitchFamily="18" charset="0"/>
            </a:endParaRPr>
          </a:p>
          <a:p>
            <a:pPr marL="0" indent="0">
              <a:buNone/>
            </a:pPr>
            <a:r>
              <a:rPr lang="sr-Cyrl-RS" dirty="0">
                <a:latin typeface="Cambria" pitchFamily="18" charset="0"/>
                <a:ea typeface="Cambria" pitchFamily="18" charset="0"/>
              </a:rPr>
              <a:t>а) Иво Андрић је наш чувени писар.</a:t>
            </a:r>
            <a:endParaRPr lang="en-US" dirty="0">
              <a:latin typeface="Cambria" pitchFamily="18" charset="0"/>
              <a:ea typeface="Cambria" pitchFamily="18" charset="0"/>
            </a:endParaRPr>
          </a:p>
          <a:p>
            <a:pPr marL="0" indent="0">
              <a:buNone/>
            </a:pPr>
            <a:r>
              <a:rPr lang="sr-Cyrl-RS" dirty="0">
                <a:latin typeface="Cambria" pitchFamily="18" charset="0"/>
                <a:ea typeface="Cambria" pitchFamily="18" charset="0"/>
              </a:rPr>
              <a:t>б) У основној школи сам био носач Вукове дипломе.</a:t>
            </a:r>
            <a:endParaRPr lang="en-US" dirty="0">
              <a:latin typeface="Cambria" pitchFamily="18" charset="0"/>
              <a:ea typeface="Cambria" pitchFamily="18" charset="0"/>
            </a:endParaRPr>
          </a:p>
          <a:p>
            <a:pPr marL="0" indent="0">
              <a:buNone/>
            </a:pPr>
            <a:r>
              <a:rPr lang="sr-Cyrl-RS" dirty="0">
                <a:latin typeface="Cambria" pitchFamily="18" charset="0"/>
                <a:ea typeface="Cambria" pitchFamily="18" charset="0"/>
              </a:rPr>
              <a:t>в) Станари Србије следеће недеље излазе на изборе.</a:t>
            </a:r>
            <a:endParaRPr lang="en-US" dirty="0">
              <a:latin typeface="Cambria" pitchFamily="18" charset="0"/>
              <a:ea typeface="Cambria" pitchFamily="18" charset="0"/>
            </a:endParaRPr>
          </a:p>
          <a:p>
            <a:pPr marL="0" indent="0">
              <a:buNone/>
            </a:pPr>
            <a:r>
              <a:rPr lang="sr-Cyrl-RS" dirty="0">
                <a:latin typeface="Cambria" pitchFamily="18" charset="0"/>
                <a:ea typeface="Cambria" pitchFamily="18" charset="0"/>
              </a:rPr>
              <a:t>г) У музеју је било пуно експонената.</a:t>
            </a:r>
            <a:endParaRPr lang="en-US" dirty="0">
              <a:latin typeface="Cambria" pitchFamily="18" charset="0"/>
              <a:ea typeface="Cambria" pitchFamily="18" charset="0"/>
            </a:endParaRPr>
          </a:p>
          <a:p>
            <a:pPr marL="0" indent="0">
              <a:buNone/>
            </a:pPr>
            <a:r>
              <a:rPr lang="sr-Cyrl-RS" dirty="0">
                <a:latin typeface="Cambria" pitchFamily="18" charset="0"/>
                <a:ea typeface="Cambria" pitchFamily="18" charset="0"/>
              </a:rPr>
              <a:t>д) Он је велики љубимац доброг вина и укусне хране.</a:t>
            </a:r>
            <a:endParaRPr lang="en-US" dirty="0">
              <a:latin typeface="Cambria" pitchFamily="18" charset="0"/>
              <a:ea typeface="Cambria" pitchFamily="18" charset="0"/>
            </a:endParaRPr>
          </a:p>
          <a:p>
            <a:pPr marL="0" indent="0">
              <a:buNone/>
            </a:pPr>
            <a:r>
              <a:rPr lang="sr-Cyrl-RS" dirty="0">
                <a:latin typeface="Cambria" pitchFamily="18" charset="0"/>
                <a:ea typeface="Cambria" pitchFamily="18" charset="0"/>
              </a:rPr>
              <a:t>ђ) Банка се преселила на нове локалитете.</a:t>
            </a:r>
          </a:p>
          <a:p>
            <a:pPr marL="0" indent="0">
              <a:buNone/>
            </a:pPr>
            <a:r>
              <a:rPr lang="sr-Cyrl-RS" dirty="0">
                <a:latin typeface="Cambria" pitchFamily="18" charset="0"/>
                <a:ea typeface="Cambria" pitchFamily="18" charset="0"/>
              </a:rPr>
              <a:t>► Објасните због чега речи које сте подвукли нису адекватно употребљене у датим реченицама.</a:t>
            </a:r>
            <a:endParaRPr lang="en-US" dirty="0">
              <a:latin typeface="Cambria" pitchFamily="18" charset="0"/>
              <a:ea typeface="Cambria" pitchFamily="18" charset="0"/>
            </a:endParaRPr>
          </a:p>
          <a:p>
            <a:pPr marL="0" indent="0">
              <a:buNone/>
            </a:pPr>
            <a:endParaRPr lang="en-US" dirty="0">
              <a:latin typeface="Cambria" pitchFamily="18" charset="0"/>
              <a:ea typeface="Cambria" pitchFamily="18" charset="0"/>
            </a:endParaRPr>
          </a:p>
          <a:p>
            <a:endParaRPr lang="en-US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C8B690A-3DCF-8845-82A9-6DA18F182860}" type="datetime1">
              <a:rPr lang="de-DE" smtClean="0"/>
              <a:t>17.11.2023</a:t>
            </a:fld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AF2EA3-CB01-FD41-857A-53193AF63843}" type="slidenum">
              <a:rPr lang="de-DE" smtClean="0"/>
              <a:pPr/>
              <a:t>20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447779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r-Cyrl-RS" b="1" dirty="0">
                <a:latin typeface="Cambria" pitchFamily="18" charset="0"/>
                <a:ea typeface="Cambria" pitchFamily="18" charset="0"/>
              </a:rPr>
              <a:t>Задаци из области паронимије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just"/>
            <a:r>
              <a:rPr lang="sr-Cyrl-RS" b="1" dirty="0">
                <a:latin typeface="Cambria" pitchFamily="18" charset="0"/>
                <a:ea typeface="Cambria" pitchFamily="18" charset="0"/>
              </a:rPr>
              <a:t>Допуните следеће реченице одговарајућим паронимским парњацима.</a:t>
            </a:r>
            <a:endParaRPr lang="en-US" b="1" dirty="0">
              <a:latin typeface="Cambria" pitchFamily="18" charset="0"/>
              <a:ea typeface="Cambria" pitchFamily="18" charset="0"/>
            </a:endParaRPr>
          </a:p>
          <a:p>
            <a:pPr marL="0" indent="0" algn="just">
              <a:buNone/>
            </a:pPr>
            <a:r>
              <a:rPr lang="sr-Cyrl-RS" b="1" dirty="0">
                <a:latin typeface="Cambria" pitchFamily="18" charset="0"/>
                <a:ea typeface="Cambria" pitchFamily="18" charset="0"/>
              </a:rPr>
              <a:t> </a:t>
            </a:r>
            <a:endParaRPr lang="en-US" b="1" dirty="0">
              <a:latin typeface="Cambria" pitchFamily="18" charset="0"/>
              <a:ea typeface="Cambria" pitchFamily="18" charset="0"/>
            </a:endParaRPr>
          </a:p>
          <a:p>
            <a:pPr marL="0" indent="0" algn="just">
              <a:buNone/>
            </a:pPr>
            <a:r>
              <a:rPr lang="sr-Cyrl-RS" dirty="0">
                <a:latin typeface="Cambria" pitchFamily="18" charset="0"/>
                <a:ea typeface="Cambria" pitchFamily="18" charset="0"/>
              </a:rPr>
              <a:t>а) Човека који потиче са Оријента називамо ____________________, а онога који проучава оријенталне језике ____________________________.</a:t>
            </a:r>
            <a:endParaRPr lang="en-US" dirty="0">
              <a:latin typeface="Cambria" pitchFamily="18" charset="0"/>
              <a:ea typeface="Cambria" pitchFamily="18" charset="0"/>
            </a:endParaRPr>
          </a:p>
          <a:p>
            <a:pPr marL="0" indent="0" algn="just">
              <a:buNone/>
            </a:pPr>
            <a:r>
              <a:rPr lang="sr-Cyrl-RS" dirty="0">
                <a:latin typeface="Cambria" pitchFamily="18" charset="0"/>
                <a:ea typeface="Cambria" pitchFamily="18" charset="0"/>
              </a:rPr>
              <a:t>б) Човека који је присталица хуманизма називамо _____________, а онога ко учествује у хуманитарним мисијама ______________________.</a:t>
            </a:r>
            <a:endParaRPr lang="en-US" dirty="0">
              <a:latin typeface="Cambria" pitchFamily="18" charset="0"/>
              <a:ea typeface="Cambria" pitchFamily="18" charset="0"/>
            </a:endParaRPr>
          </a:p>
          <a:p>
            <a:pPr marL="0" indent="0" algn="just">
              <a:buNone/>
            </a:pPr>
            <a:r>
              <a:rPr lang="sr-Cyrl-RS" dirty="0">
                <a:latin typeface="Cambria" pitchFamily="18" charset="0"/>
                <a:ea typeface="Cambria" pitchFamily="18" charset="0"/>
              </a:rPr>
              <a:t>в) Особа која даје мандат назива се ____________________, а особа која прима мандат _____________________.</a:t>
            </a:r>
            <a:endParaRPr lang="en-US" dirty="0">
              <a:latin typeface="Cambria" pitchFamily="18" charset="0"/>
              <a:ea typeface="Cambria" pitchFamily="18" charset="0"/>
            </a:endParaRPr>
          </a:p>
          <a:p>
            <a:pPr marL="0" indent="0" algn="just">
              <a:buNone/>
            </a:pPr>
            <a:r>
              <a:rPr lang="sr-Cyrl-RS" dirty="0">
                <a:latin typeface="Cambria" pitchFamily="18" charset="0"/>
                <a:ea typeface="Cambria" pitchFamily="18" charset="0"/>
              </a:rPr>
              <a:t>г) Рањеници и болесници се носе на ___________________, а бебе и мала деца у _______________________.</a:t>
            </a:r>
            <a:endParaRPr lang="en-US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C8B690A-3DCF-8845-82A9-6DA18F182860}" type="datetime1">
              <a:rPr lang="de-DE" smtClean="0"/>
              <a:t>17.11.2023</a:t>
            </a:fld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AF2EA3-CB01-FD41-857A-53193AF63843}" type="slidenum">
              <a:rPr lang="de-DE" smtClean="0"/>
              <a:pPr/>
              <a:t>21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325075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r-Cyrl-RS" b="1" dirty="0">
                <a:latin typeface="Cambria" pitchFamily="18" charset="0"/>
                <a:ea typeface="Cambria" pitchFamily="18" charset="0"/>
              </a:rPr>
              <a:t>Задаци из области паронимије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indent="0" algn="just">
              <a:buNone/>
            </a:pPr>
            <a:r>
              <a:rPr lang="sr-Cyrl-RS" sz="3800" b="1" dirty="0">
                <a:latin typeface="Cambria" pitchFamily="18" charset="0"/>
                <a:ea typeface="Cambria" pitchFamily="18" charset="0"/>
              </a:rPr>
              <a:t>3) Активно-спознајни задаци</a:t>
            </a:r>
          </a:p>
          <a:p>
            <a:pPr lvl="0" algn="just"/>
            <a:r>
              <a:rPr lang="sr-Cyrl-RS" dirty="0">
                <a:latin typeface="Cambria" pitchFamily="18" charset="0"/>
                <a:ea typeface="Cambria" pitchFamily="18" charset="0"/>
              </a:rPr>
              <a:t>Објасните разлику између следећих паронимских парњака: </a:t>
            </a:r>
            <a:r>
              <a:rPr lang="sr-Cyrl-RS" i="1" dirty="0">
                <a:latin typeface="Cambria" pitchFamily="18" charset="0"/>
                <a:ea typeface="Cambria" pitchFamily="18" charset="0"/>
              </a:rPr>
              <a:t>секретарица – секретарка</a:t>
            </a:r>
            <a:r>
              <a:rPr lang="sr-Cyrl-RS" dirty="0">
                <a:latin typeface="Cambria" pitchFamily="18" charset="0"/>
                <a:ea typeface="Cambria" pitchFamily="18" charset="0"/>
              </a:rPr>
              <a:t>, </a:t>
            </a:r>
            <a:r>
              <a:rPr lang="sr-Cyrl-RS" i="1" dirty="0">
                <a:latin typeface="Cambria" pitchFamily="18" charset="0"/>
                <a:ea typeface="Cambria" pitchFamily="18" charset="0"/>
              </a:rPr>
              <a:t>гледиште – гледалиште</a:t>
            </a:r>
            <a:r>
              <a:rPr lang="sr-Cyrl-RS" dirty="0">
                <a:latin typeface="Cambria" pitchFamily="18" charset="0"/>
                <a:ea typeface="Cambria" pitchFamily="18" charset="0"/>
              </a:rPr>
              <a:t> и </a:t>
            </a:r>
            <a:r>
              <a:rPr lang="sr-Cyrl-RS" i="1" dirty="0">
                <a:latin typeface="Cambria" pitchFamily="18" charset="0"/>
                <a:ea typeface="Cambria" pitchFamily="18" charset="0"/>
              </a:rPr>
              <a:t>станиште – становиште</a:t>
            </a:r>
            <a:r>
              <a:rPr lang="sr-Cyrl-RS" dirty="0">
                <a:latin typeface="Cambria" pitchFamily="18" charset="0"/>
                <a:ea typeface="Cambria" pitchFamily="18" charset="0"/>
              </a:rPr>
              <a:t>. За сваку од наведених речи саставите по једну реченицу. Уколико имате потешкоћа у решавању задатка, користите </a:t>
            </a:r>
            <a:r>
              <a:rPr lang="sr-Cyrl-RS" i="1" dirty="0">
                <a:latin typeface="Cambria" pitchFamily="18" charset="0"/>
                <a:ea typeface="Cambria" pitchFamily="18" charset="0"/>
              </a:rPr>
              <a:t>Речник српскога језика </a:t>
            </a:r>
            <a:r>
              <a:rPr lang="sr-Cyrl-RS" dirty="0">
                <a:latin typeface="Cambria" pitchFamily="18" charset="0"/>
                <a:ea typeface="Cambria" pitchFamily="18" charset="0"/>
              </a:rPr>
              <a:t>Матице српске.</a:t>
            </a:r>
            <a:endParaRPr lang="en-US" dirty="0">
              <a:latin typeface="Cambria" pitchFamily="18" charset="0"/>
              <a:ea typeface="Cambria" pitchFamily="18" charset="0"/>
            </a:endParaRPr>
          </a:p>
          <a:p>
            <a:pPr marL="0" indent="0" algn="just">
              <a:buNone/>
            </a:pPr>
            <a:endParaRPr lang="en-US" dirty="0">
              <a:latin typeface="Cambria" pitchFamily="18" charset="0"/>
              <a:ea typeface="Cambria" pitchFamily="18" charset="0"/>
            </a:endParaRPr>
          </a:p>
          <a:p>
            <a:pPr lvl="0" algn="just"/>
            <a:r>
              <a:rPr lang="sr-Cyrl-RS" dirty="0">
                <a:latin typeface="Cambria" pitchFamily="18" charset="0"/>
                <a:ea typeface="Cambria" pitchFamily="18" charset="0"/>
              </a:rPr>
              <a:t>Објасните разлику између паронимских парњака </a:t>
            </a:r>
            <a:r>
              <a:rPr lang="sr-Cyrl-RS" i="1" dirty="0">
                <a:latin typeface="Cambria" pitchFamily="18" charset="0"/>
                <a:ea typeface="Cambria" pitchFamily="18" charset="0"/>
              </a:rPr>
              <a:t>музикант – музичар</a:t>
            </a:r>
            <a:r>
              <a:rPr lang="sr-Cyrl-RS" dirty="0">
                <a:latin typeface="Cambria" pitchFamily="18" charset="0"/>
                <a:ea typeface="Cambria" pitchFamily="18" charset="0"/>
              </a:rPr>
              <a:t> и </a:t>
            </a:r>
            <a:r>
              <a:rPr lang="sr-Cyrl-RS" i="1" dirty="0">
                <a:latin typeface="Cambria" pitchFamily="18" charset="0"/>
                <a:ea typeface="Cambria" pitchFamily="18" charset="0"/>
              </a:rPr>
              <a:t>политикант – политичар</a:t>
            </a:r>
            <a:r>
              <a:rPr lang="sr-Cyrl-RS" dirty="0">
                <a:latin typeface="Cambria" pitchFamily="18" charset="0"/>
                <a:ea typeface="Cambria" pitchFamily="18" charset="0"/>
              </a:rPr>
              <a:t>. Коју тенденцију уочавате код лексема на -</a:t>
            </a:r>
            <a:r>
              <a:rPr lang="sr-Cyrl-RS" i="1" dirty="0">
                <a:latin typeface="Cambria" pitchFamily="18" charset="0"/>
                <a:ea typeface="Cambria" pitchFamily="18" charset="0"/>
              </a:rPr>
              <a:t>ант</a:t>
            </a:r>
            <a:r>
              <a:rPr lang="sr-Cyrl-RS" dirty="0">
                <a:latin typeface="Cambria" pitchFamily="18" charset="0"/>
                <a:ea typeface="Cambria" pitchFamily="18" charset="0"/>
              </a:rPr>
              <a:t>?</a:t>
            </a:r>
            <a:endParaRPr lang="en-US" dirty="0">
              <a:latin typeface="Cambria" pitchFamily="18" charset="0"/>
              <a:ea typeface="Cambria" pitchFamily="18" charset="0"/>
            </a:endParaRPr>
          </a:p>
          <a:p>
            <a:pPr marL="0" indent="0" algn="just">
              <a:buNone/>
            </a:pPr>
            <a:r>
              <a:rPr lang="en-US" i="1" dirty="0">
                <a:latin typeface="Cambria" pitchFamily="18" charset="0"/>
                <a:ea typeface="Cambria" pitchFamily="18" charset="0"/>
              </a:rPr>
              <a:t> </a:t>
            </a:r>
            <a:endParaRPr lang="en-US" dirty="0">
              <a:latin typeface="Cambria" pitchFamily="18" charset="0"/>
              <a:ea typeface="Cambria" pitchFamily="18" charset="0"/>
            </a:endParaRPr>
          </a:p>
          <a:p>
            <a:pPr lvl="0" algn="just"/>
            <a:r>
              <a:rPr lang="sr-Cyrl-RS" dirty="0">
                <a:latin typeface="Cambria" pitchFamily="18" charset="0"/>
                <a:ea typeface="Cambria" pitchFamily="18" charset="0"/>
              </a:rPr>
              <a:t>Из </a:t>
            </a:r>
            <a:r>
              <a:rPr lang="sr-Cyrl-RS" i="1" dirty="0">
                <a:latin typeface="Cambria" pitchFamily="18" charset="0"/>
                <a:ea typeface="Cambria" pitchFamily="18" charset="0"/>
              </a:rPr>
              <a:t>Речника српског језика </a:t>
            </a:r>
            <a:r>
              <a:rPr lang="sr-Cyrl-RS" dirty="0">
                <a:latin typeface="Cambria" pitchFamily="18" charset="0"/>
                <a:ea typeface="Cambria" pitchFamily="18" charset="0"/>
              </a:rPr>
              <a:t>препишите значења следећих паронима: </a:t>
            </a:r>
            <a:endParaRPr lang="en-US" dirty="0">
              <a:latin typeface="Cambria" pitchFamily="18" charset="0"/>
              <a:ea typeface="Cambria" pitchFamily="18" charset="0"/>
            </a:endParaRPr>
          </a:p>
          <a:p>
            <a:pPr marL="0" indent="0" algn="just">
              <a:buNone/>
            </a:pPr>
            <a:r>
              <a:rPr lang="sr-Cyrl-RS" b="1" i="1" dirty="0">
                <a:latin typeface="Cambria" pitchFamily="18" charset="0"/>
                <a:ea typeface="Cambria" pitchFamily="18" charset="0"/>
              </a:rPr>
              <a:t> </a:t>
            </a:r>
            <a:endParaRPr lang="en-US" dirty="0">
              <a:latin typeface="Cambria" pitchFamily="18" charset="0"/>
              <a:ea typeface="Cambria" pitchFamily="18" charset="0"/>
            </a:endParaRPr>
          </a:p>
          <a:p>
            <a:pPr marL="0" indent="0" algn="just">
              <a:buNone/>
            </a:pPr>
            <a:r>
              <a:rPr lang="sr-Cyrl-RS" dirty="0">
                <a:latin typeface="Cambria" pitchFamily="18" charset="0"/>
                <a:ea typeface="Cambria" pitchFamily="18" charset="0"/>
              </a:rPr>
              <a:t>а) </a:t>
            </a:r>
            <a:r>
              <a:rPr lang="sr-Cyrl-RS" i="1" dirty="0">
                <a:latin typeface="Cambria" pitchFamily="18" charset="0"/>
                <a:ea typeface="Cambria" pitchFamily="18" charset="0"/>
              </a:rPr>
              <a:t>модернизатор – модернист(а) </a:t>
            </a:r>
            <a:r>
              <a:rPr lang="sr-Cyrl-RS" dirty="0">
                <a:latin typeface="Cambria" pitchFamily="18" charset="0"/>
                <a:ea typeface="Cambria" pitchFamily="18" charset="0"/>
              </a:rPr>
              <a:t>_______________________________________________</a:t>
            </a:r>
            <a:endParaRPr lang="en-US" dirty="0">
              <a:latin typeface="Cambria" pitchFamily="18" charset="0"/>
              <a:ea typeface="Cambria" pitchFamily="18" charset="0"/>
            </a:endParaRPr>
          </a:p>
          <a:p>
            <a:pPr marL="0" indent="0" algn="just">
              <a:buNone/>
            </a:pPr>
            <a:r>
              <a:rPr lang="sr-Cyrl-RS" dirty="0">
                <a:latin typeface="Cambria" pitchFamily="18" charset="0"/>
                <a:ea typeface="Cambria" pitchFamily="18" charset="0"/>
              </a:rPr>
              <a:t>б) </a:t>
            </a:r>
            <a:r>
              <a:rPr lang="sr-Cyrl-RS" i="1" dirty="0">
                <a:latin typeface="Cambria" pitchFamily="18" charset="0"/>
                <a:ea typeface="Cambria" pitchFamily="18" charset="0"/>
              </a:rPr>
              <a:t>реформатор – реформист(а)</a:t>
            </a:r>
            <a:r>
              <a:rPr lang="sr-Cyrl-RS" dirty="0">
                <a:latin typeface="Cambria" pitchFamily="18" charset="0"/>
                <a:ea typeface="Cambria" pitchFamily="18" charset="0"/>
              </a:rPr>
              <a:t> ________________________________________________</a:t>
            </a:r>
            <a:endParaRPr lang="en-US" dirty="0">
              <a:latin typeface="Cambria" pitchFamily="18" charset="0"/>
              <a:ea typeface="Cambria" pitchFamily="18" charset="0"/>
            </a:endParaRPr>
          </a:p>
          <a:p>
            <a:pPr marL="0" indent="0" algn="just">
              <a:buNone/>
            </a:pPr>
            <a:r>
              <a:rPr lang="sr-Cyrl-RS" b="1" dirty="0">
                <a:latin typeface="Cambria" pitchFamily="18" charset="0"/>
                <a:ea typeface="Cambria" pitchFamily="18" charset="0"/>
              </a:rPr>
              <a:t> </a:t>
            </a:r>
            <a:endParaRPr lang="en-US" dirty="0">
              <a:latin typeface="Cambria" pitchFamily="18" charset="0"/>
              <a:ea typeface="Cambria" pitchFamily="18" charset="0"/>
            </a:endParaRPr>
          </a:p>
          <a:p>
            <a:pPr marL="0" indent="0" algn="just">
              <a:buNone/>
            </a:pPr>
            <a:r>
              <a:rPr lang="sr-Cyrl-RS" dirty="0">
                <a:latin typeface="Cambria" pitchFamily="18" charset="0"/>
                <a:ea typeface="Cambria" pitchFamily="18" charset="0"/>
              </a:rPr>
              <a:t>► Одредите у чему је суштинска разлика између лексема које се завршавају на -</a:t>
            </a:r>
            <a:r>
              <a:rPr lang="sr-Cyrl-RS" i="1" dirty="0">
                <a:latin typeface="Cambria" pitchFamily="18" charset="0"/>
                <a:ea typeface="Cambria" pitchFamily="18" charset="0"/>
              </a:rPr>
              <a:t>атор</a:t>
            </a:r>
            <a:r>
              <a:rPr lang="sr-Cyrl-RS" dirty="0">
                <a:latin typeface="Cambria" pitchFamily="18" charset="0"/>
                <a:ea typeface="Cambria" pitchFamily="18" charset="0"/>
              </a:rPr>
              <a:t>, са једне, и оних на -</a:t>
            </a:r>
            <a:r>
              <a:rPr lang="sr-Cyrl-RS" i="1" dirty="0">
                <a:latin typeface="Cambria" pitchFamily="18" charset="0"/>
                <a:ea typeface="Cambria" pitchFamily="18" charset="0"/>
              </a:rPr>
              <a:t>ист(а)</a:t>
            </a:r>
            <a:r>
              <a:rPr lang="sr-Cyrl-RS" dirty="0">
                <a:latin typeface="Cambria" pitchFamily="18" charset="0"/>
                <a:ea typeface="Cambria" pitchFamily="18" charset="0"/>
              </a:rPr>
              <a:t>, са друге стране. Какво значење уноси -</a:t>
            </a:r>
            <a:r>
              <a:rPr lang="sr-Cyrl-RS" i="1" dirty="0">
                <a:latin typeface="Cambria" pitchFamily="18" charset="0"/>
                <a:ea typeface="Cambria" pitchFamily="18" charset="0"/>
              </a:rPr>
              <a:t>атор</a:t>
            </a:r>
            <a:r>
              <a:rPr lang="sr-Cyrl-RS" dirty="0">
                <a:latin typeface="Cambria" pitchFamily="18" charset="0"/>
                <a:ea typeface="Cambria" pitchFamily="18" charset="0"/>
              </a:rPr>
              <a:t>, а какво -</a:t>
            </a:r>
            <a:r>
              <a:rPr lang="sr-Cyrl-RS" i="1" dirty="0">
                <a:latin typeface="Cambria" pitchFamily="18" charset="0"/>
                <a:ea typeface="Cambria" pitchFamily="18" charset="0"/>
              </a:rPr>
              <a:t>ист(а)</a:t>
            </a:r>
            <a:r>
              <a:rPr lang="sr-Cyrl-RS" dirty="0">
                <a:latin typeface="Cambria" pitchFamily="18" charset="0"/>
                <a:ea typeface="Cambria" pitchFamily="18" charset="0"/>
              </a:rPr>
              <a:t>?</a:t>
            </a:r>
            <a:endParaRPr lang="en-US" dirty="0">
              <a:latin typeface="Cambria" pitchFamily="18" charset="0"/>
              <a:ea typeface="Cambria" pitchFamily="18" charset="0"/>
            </a:endParaRPr>
          </a:p>
          <a:p>
            <a:pPr algn="just"/>
            <a:endParaRPr lang="en-US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C8B690A-3DCF-8845-82A9-6DA18F182860}" type="datetime1">
              <a:rPr lang="de-DE" smtClean="0"/>
              <a:t>17.11.2023</a:t>
            </a:fld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AF2EA3-CB01-FD41-857A-53193AF63843}" type="slidenum">
              <a:rPr lang="de-DE" smtClean="0"/>
              <a:pPr/>
              <a:t>22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832419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r-Cyrl-RS" b="1" dirty="0">
                <a:latin typeface="Cambria" pitchFamily="18" charset="0"/>
                <a:ea typeface="Cambria" pitchFamily="18" charset="0"/>
              </a:rPr>
              <a:t>Задаци из области паронимије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algn="just"/>
            <a:r>
              <a:rPr lang="sr-Cyrl-RS" dirty="0">
                <a:latin typeface="Cambria" pitchFamily="18" charset="0"/>
                <a:ea typeface="Cambria" pitchFamily="18" charset="0"/>
              </a:rPr>
              <a:t>У </a:t>
            </a:r>
            <a:r>
              <a:rPr lang="sr-Cyrl-RS" i="1" dirty="0">
                <a:latin typeface="Cambria" pitchFamily="18" charset="0"/>
                <a:ea typeface="Cambria" pitchFamily="18" charset="0"/>
              </a:rPr>
              <a:t>Речнику српскога језика </a:t>
            </a:r>
            <a:r>
              <a:rPr lang="sr-Cyrl-RS" dirty="0">
                <a:latin typeface="Cambria" pitchFamily="18" charset="0"/>
                <a:ea typeface="Cambria" pitchFamily="18" charset="0"/>
              </a:rPr>
              <a:t>пронађите лексеме </a:t>
            </a:r>
            <a:r>
              <a:rPr lang="sr-Cyrl-RS" i="1" dirty="0">
                <a:latin typeface="Cambria" pitchFamily="18" charset="0"/>
                <a:ea typeface="Cambria" pitchFamily="18" charset="0"/>
              </a:rPr>
              <a:t>класик </a:t>
            </a:r>
            <a:r>
              <a:rPr lang="sr-Cyrl-RS" dirty="0">
                <a:latin typeface="Cambria" pitchFamily="18" charset="0"/>
                <a:ea typeface="Cambria" pitchFamily="18" charset="0"/>
              </a:rPr>
              <a:t>и </a:t>
            </a:r>
            <a:r>
              <a:rPr lang="sr-Cyrl-RS" i="1" dirty="0">
                <a:latin typeface="Cambria" pitchFamily="18" charset="0"/>
                <a:ea typeface="Cambria" pitchFamily="18" charset="0"/>
              </a:rPr>
              <a:t>класичар</a:t>
            </a:r>
            <a:r>
              <a:rPr lang="sr-Cyrl-RS" dirty="0">
                <a:latin typeface="Cambria" pitchFamily="18" charset="0"/>
                <a:ea typeface="Cambria" pitchFamily="18" charset="0"/>
              </a:rPr>
              <a:t> и на основу дефиниција које се у њему дају одредите у којим значењима су ове две речи синоними, а у којим пароними. </a:t>
            </a:r>
            <a:endParaRPr lang="en-US" dirty="0">
              <a:latin typeface="Cambria" pitchFamily="18" charset="0"/>
              <a:ea typeface="Cambria" pitchFamily="18" charset="0"/>
            </a:endParaRPr>
          </a:p>
          <a:p>
            <a:pPr algn="just"/>
            <a:endParaRPr lang="en-US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C8B690A-3DCF-8845-82A9-6DA18F182860}" type="datetime1">
              <a:rPr lang="de-DE" smtClean="0"/>
              <a:t>17.11.2023</a:t>
            </a:fld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AF2EA3-CB01-FD41-857A-53193AF63843}" type="slidenum">
              <a:rPr lang="de-DE" smtClean="0"/>
              <a:pPr/>
              <a:t>23</a:t>
            </a:fld>
            <a:endParaRPr lang="de-DE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5071168"/>
              </p:ext>
            </p:extLst>
          </p:nvPr>
        </p:nvGraphicFramePr>
        <p:xfrm>
          <a:off x="786384" y="3182112"/>
          <a:ext cx="9720072" cy="1746504"/>
        </p:xfrm>
        <a:graphic>
          <a:graphicData uri="http://schemas.openxmlformats.org/drawingml/2006/table">
            <a:tbl>
              <a:tblPr firstRow="1" firstCol="1" bandRow="1">
                <a:tableStyleId>{69CF1AB2-1976-4502-BF36-3FF5EA218861}</a:tableStyleId>
              </a:tblPr>
              <a:tblGrid>
                <a:gridCol w="45264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936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74650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r-Cyrl-RS" sz="1400" dirty="0">
                          <a:effectLst/>
                          <a:latin typeface="Cambria" pitchFamily="18" charset="0"/>
                          <a:ea typeface="Cambria" pitchFamily="18" charset="0"/>
                        </a:rPr>
                        <a:t>класик </a:t>
                      </a:r>
                      <a:r>
                        <a:rPr lang="sr-Cyrl-RS" sz="1400" b="0" dirty="0">
                          <a:effectLst/>
                          <a:latin typeface="Cambria" pitchFamily="18" charset="0"/>
                          <a:ea typeface="Cambria" pitchFamily="18" charset="0"/>
                        </a:rPr>
                        <a:t>м лат. </a:t>
                      </a:r>
                      <a:r>
                        <a:rPr lang="sr-Cyrl-RS" sz="1400" dirty="0">
                          <a:effectLst/>
                          <a:latin typeface="Cambria" pitchFamily="18" charset="0"/>
                          <a:ea typeface="Cambria" pitchFamily="18" charset="0"/>
                        </a:rPr>
                        <a:t>1. а. </a:t>
                      </a:r>
                      <a:r>
                        <a:rPr lang="sr-Cyrl-RS" sz="1400" b="0" i="1" dirty="0">
                          <a:effectLst/>
                          <a:latin typeface="Cambria" pitchFamily="18" charset="0"/>
                          <a:ea typeface="Cambria" pitchFamily="18" charset="0"/>
                        </a:rPr>
                        <a:t>врхунски стваралац у каквој области уметности или науке, чије дело представља трајни допринос уметности или науци.</a:t>
                      </a:r>
                      <a:r>
                        <a:rPr lang="sr-Cyrl-RS" sz="1400" dirty="0">
                          <a:effectLst/>
                          <a:latin typeface="Cambria" pitchFamily="18" charset="0"/>
                          <a:ea typeface="Cambria" pitchFamily="18" charset="0"/>
                        </a:rPr>
                        <a:t> б. </a:t>
                      </a:r>
                      <a:r>
                        <a:rPr lang="sr-Cyrl-RS" sz="1400" b="0" i="1" dirty="0">
                          <a:effectLst/>
                          <a:latin typeface="Cambria" pitchFamily="18" charset="0"/>
                          <a:ea typeface="Cambria" pitchFamily="18" charset="0"/>
                        </a:rPr>
                        <a:t>писац старе грчке или римске књижевности.</a:t>
                      </a:r>
                      <a:r>
                        <a:rPr lang="sr-Cyrl-RS" sz="1400" dirty="0">
                          <a:effectLst/>
                          <a:latin typeface="Cambria" pitchFamily="18" charset="0"/>
                          <a:ea typeface="Cambria" pitchFamily="18" charset="0"/>
                        </a:rPr>
                        <a:t> 2. </a:t>
                      </a:r>
                      <a:r>
                        <a:rPr lang="sr-Cyrl-RS" sz="1400" b="0" dirty="0">
                          <a:effectLst/>
                          <a:latin typeface="Cambria" pitchFamily="18" charset="0"/>
                          <a:ea typeface="Cambria" pitchFamily="18" charset="0"/>
                        </a:rPr>
                        <a:t>ист.</a:t>
                      </a:r>
                      <a:r>
                        <a:rPr lang="sr-Cyrl-RS" sz="1400" dirty="0">
                          <a:effectLst/>
                          <a:latin typeface="Cambria" pitchFamily="18" charset="0"/>
                          <a:ea typeface="Cambria" pitchFamily="18" charset="0"/>
                        </a:rPr>
                        <a:t> </a:t>
                      </a:r>
                      <a:r>
                        <a:rPr lang="sr-Cyrl-RS" sz="1400" b="0" i="1" dirty="0">
                          <a:effectLst/>
                          <a:latin typeface="Cambria" pitchFamily="18" charset="0"/>
                          <a:ea typeface="Cambria" pitchFamily="18" charset="0"/>
                        </a:rPr>
                        <a:t>припадник највише класе у старом Риму</a:t>
                      </a:r>
                      <a:r>
                        <a:rPr lang="sr-Cyrl-RS" sz="1400" dirty="0">
                          <a:effectLst/>
                          <a:latin typeface="Cambria" pitchFamily="18" charset="0"/>
                          <a:ea typeface="Cambria" pitchFamily="18" charset="0"/>
                        </a:rPr>
                        <a:t>.</a:t>
                      </a:r>
                      <a:endParaRPr lang="en-US" sz="1400" dirty="0">
                        <a:effectLst/>
                        <a:latin typeface="Cambria" pitchFamily="18" charset="0"/>
                        <a:ea typeface="Cambria" pitchFamily="18" charset="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r-Cyrl-RS" sz="1400" dirty="0">
                          <a:effectLst/>
                          <a:latin typeface="Cambria" pitchFamily="18" charset="0"/>
                          <a:ea typeface="Cambria" pitchFamily="18" charset="0"/>
                        </a:rPr>
                        <a:t>класичар </a:t>
                      </a:r>
                      <a:r>
                        <a:rPr lang="sr-Cyrl-RS" sz="1400" b="0" dirty="0">
                          <a:effectLst/>
                          <a:latin typeface="Cambria" pitchFamily="18" charset="0"/>
                          <a:ea typeface="Cambria" pitchFamily="18" charset="0"/>
                        </a:rPr>
                        <a:t>м</a:t>
                      </a:r>
                      <a:r>
                        <a:rPr lang="sr-Cyrl-RS" sz="1400" dirty="0">
                          <a:effectLst/>
                          <a:latin typeface="Cambria" pitchFamily="18" charset="0"/>
                          <a:ea typeface="Cambria" pitchFamily="18" charset="0"/>
                        </a:rPr>
                        <a:t> 1. </a:t>
                      </a:r>
                      <a:r>
                        <a:rPr lang="sr-Cyrl-RS" sz="1400" b="0" i="1" dirty="0">
                          <a:effectLst/>
                          <a:latin typeface="Cambria" pitchFamily="18" charset="0"/>
                          <a:ea typeface="Cambria" pitchFamily="18" charset="0"/>
                        </a:rPr>
                        <a:t>проучавалац класичних језика, класичне уметности.</a:t>
                      </a:r>
                      <a:r>
                        <a:rPr lang="sr-Cyrl-RS" sz="1400" dirty="0">
                          <a:effectLst/>
                          <a:latin typeface="Cambria" pitchFamily="18" charset="0"/>
                          <a:ea typeface="Cambria" pitchFamily="18" charset="0"/>
                        </a:rPr>
                        <a:t> </a:t>
                      </a:r>
                      <a:r>
                        <a:rPr lang="sr-Cyrl-RS" sz="1400" u="sng" dirty="0">
                          <a:effectLst/>
                          <a:latin typeface="Cambria" pitchFamily="18" charset="0"/>
                          <a:ea typeface="Cambria" pitchFamily="18" charset="0"/>
                        </a:rPr>
                        <a:t>2. </a:t>
                      </a:r>
                      <a:r>
                        <a:rPr lang="sr-Cyrl-RS" sz="1400" b="0" i="1" u="sng" dirty="0">
                          <a:effectLst/>
                          <a:latin typeface="Cambria" pitchFamily="18" charset="0"/>
                          <a:ea typeface="Cambria" pitchFamily="18" charset="0"/>
                        </a:rPr>
                        <a:t>в. класик (1)</a:t>
                      </a:r>
                      <a:r>
                        <a:rPr lang="sr-Cyrl-RS" sz="1400" b="0" dirty="0">
                          <a:effectLst/>
                          <a:latin typeface="Cambria" pitchFamily="18" charset="0"/>
                          <a:ea typeface="Cambria" pitchFamily="18" charset="0"/>
                        </a:rPr>
                        <a:t>: ~ по духу, ~ по култури.</a:t>
                      </a:r>
                      <a:endParaRPr lang="en-US" sz="1400" b="0" dirty="0">
                        <a:effectLst/>
                        <a:latin typeface="Cambria" pitchFamily="18" charset="0"/>
                        <a:ea typeface="Cambria" pitchFamily="18" charset="0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527761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r-Cyrl-RS" b="1" dirty="0">
                <a:latin typeface="Cambria" pitchFamily="18" charset="0"/>
                <a:ea typeface="Cambria" pitchFamily="18" charset="0"/>
              </a:rPr>
              <a:t>Задаци из области паронимије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algn="just"/>
            <a:r>
              <a:rPr lang="sr-Cyrl-RS" dirty="0">
                <a:latin typeface="Cambria" pitchFamily="18" charset="0"/>
                <a:ea typeface="Cambria" pitchFamily="18" charset="0"/>
              </a:rPr>
              <a:t>Размислите о томе која значења префикси </a:t>
            </a:r>
            <a:r>
              <a:rPr lang="sr-Cyrl-RS" i="1" dirty="0">
                <a:latin typeface="Cambria" pitchFamily="18" charset="0"/>
                <a:ea typeface="Cambria" pitchFamily="18" charset="0"/>
              </a:rPr>
              <a:t>пре- </a:t>
            </a:r>
            <a:r>
              <a:rPr lang="sr-Cyrl-RS" dirty="0">
                <a:latin typeface="Cambria" pitchFamily="18" charset="0"/>
                <a:ea typeface="Cambria" pitchFamily="18" charset="0"/>
              </a:rPr>
              <a:t>и </a:t>
            </a:r>
            <a:r>
              <a:rPr lang="sr-Cyrl-RS" i="1" dirty="0">
                <a:latin typeface="Cambria" pitchFamily="18" charset="0"/>
                <a:ea typeface="Cambria" pitchFamily="18" charset="0"/>
              </a:rPr>
              <a:t>про- </a:t>
            </a:r>
            <a:r>
              <a:rPr lang="sr-Cyrl-RS" dirty="0">
                <a:latin typeface="Cambria" pitchFamily="18" charset="0"/>
                <a:ea typeface="Cambria" pitchFamily="18" charset="0"/>
              </a:rPr>
              <a:t>уносе у значења паронимских парњака </a:t>
            </a:r>
            <a:r>
              <a:rPr lang="sr-Cyrl-RS" i="1" dirty="0">
                <a:latin typeface="Cambria" pitchFamily="18" charset="0"/>
                <a:ea typeface="Cambria" pitchFamily="18" charset="0"/>
              </a:rPr>
              <a:t>премашити </a:t>
            </a:r>
            <a:r>
              <a:rPr lang="sr-Cyrl-RS" dirty="0">
                <a:latin typeface="Cambria" pitchFamily="18" charset="0"/>
                <a:ea typeface="Cambria" pitchFamily="18" charset="0"/>
              </a:rPr>
              <a:t>и </a:t>
            </a:r>
            <a:r>
              <a:rPr lang="sr-Cyrl-RS" i="1" dirty="0">
                <a:latin typeface="Cambria" pitchFamily="18" charset="0"/>
                <a:ea typeface="Cambria" pitchFamily="18" charset="0"/>
              </a:rPr>
              <a:t>промашити</a:t>
            </a:r>
            <a:r>
              <a:rPr lang="sr-Cyrl-RS" dirty="0">
                <a:latin typeface="Cambria" pitchFamily="18" charset="0"/>
                <a:ea typeface="Cambria" pitchFamily="18" charset="0"/>
              </a:rPr>
              <a:t>. Објасните својим речима њихова значења.</a:t>
            </a:r>
            <a:endParaRPr lang="en-US" dirty="0">
              <a:latin typeface="Cambria" pitchFamily="18" charset="0"/>
              <a:ea typeface="Cambria" pitchFamily="18" charset="0"/>
            </a:endParaRPr>
          </a:p>
          <a:p>
            <a:pPr marL="0" indent="0" algn="just">
              <a:buNone/>
            </a:pPr>
            <a:endParaRPr lang="en-US" dirty="0">
              <a:latin typeface="Cambria" pitchFamily="18" charset="0"/>
              <a:ea typeface="Cambria" pitchFamily="18" charset="0"/>
            </a:endParaRPr>
          </a:p>
          <a:p>
            <a:pPr marL="0" indent="0" algn="just">
              <a:buNone/>
            </a:pPr>
            <a:r>
              <a:rPr lang="sr-Cyrl-RS" dirty="0">
                <a:latin typeface="Cambria" pitchFamily="18" charset="0"/>
                <a:ea typeface="Cambria" pitchFamily="18" charset="0"/>
              </a:rPr>
              <a:t>__________________________________________________________________________________ </a:t>
            </a:r>
            <a:endParaRPr lang="en-US" dirty="0">
              <a:latin typeface="Cambria" pitchFamily="18" charset="0"/>
              <a:ea typeface="Cambria" pitchFamily="18" charset="0"/>
            </a:endParaRPr>
          </a:p>
          <a:p>
            <a:pPr marL="0" indent="0" algn="just">
              <a:buNone/>
            </a:pPr>
            <a:r>
              <a:rPr lang="sr-Cyrl-RS" dirty="0">
                <a:latin typeface="Cambria" pitchFamily="18" charset="0"/>
                <a:ea typeface="Cambria" pitchFamily="18" charset="0"/>
              </a:rPr>
              <a:t>__________________________________________________________________________________</a:t>
            </a:r>
            <a:endParaRPr lang="en-US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C8B690A-3DCF-8845-82A9-6DA18F182860}" type="datetime1">
              <a:rPr lang="de-DE" smtClean="0"/>
              <a:t>17.11.2023</a:t>
            </a:fld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AF2EA3-CB01-FD41-857A-53193AF63843}" type="slidenum">
              <a:rPr lang="de-DE" smtClean="0"/>
              <a:pPr/>
              <a:t>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705467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r-Cyrl-RS" b="1" dirty="0">
                <a:latin typeface="Cambria" pitchFamily="18" charset="0"/>
                <a:ea typeface="Cambria" pitchFamily="18" charset="0"/>
              </a:rPr>
              <a:t>Задаци из области паронимије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 algn="just">
              <a:buNone/>
            </a:pPr>
            <a:r>
              <a:rPr lang="sr-Cyrl-RS" sz="2000" b="1" dirty="0">
                <a:latin typeface="Cambria" pitchFamily="18" charset="0"/>
                <a:ea typeface="Cambria" pitchFamily="18" charset="0"/>
              </a:rPr>
              <a:t>4) Проблемски задаци</a:t>
            </a:r>
          </a:p>
          <a:p>
            <a:pPr lvl="0" algn="just"/>
            <a:r>
              <a:rPr lang="sr-Cyrl-RS" sz="1600" dirty="0">
                <a:latin typeface="Cambria" pitchFamily="18" charset="0"/>
                <a:ea typeface="Cambria" pitchFamily="18" charset="0"/>
              </a:rPr>
              <a:t>У различитим коментарима на интернету могу се наћи синтагме попут </a:t>
            </a:r>
            <a:r>
              <a:rPr lang="sr-Cyrl-RS" sz="1600" i="1" dirty="0">
                <a:latin typeface="Cambria" pitchFamily="18" charset="0"/>
                <a:ea typeface="Cambria" pitchFamily="18" charset="0"/>
              </a:rPr>
              <a:t>давачи изјава</a:t>
            </a:r>
            <a:r>
              <a:rPr lang="sr-Cyrl-RS" sz="1600" dirty="0">
                <a:latin typeface="Cambria" pitchFamily="18" charset="0"/>
                <a:ea typeface="Cambria" pitchFamily="18" charset="0"/>
              </a:rPr>
              <a:t>, </a:t>
            </a:r>
            <a:r>
              <a:rPr lang="sr-Cyrl-RS" sz="1600" i="1" dirty="0">
                <a:latin typeface="Cambria" pitchFamily="18" charset="0"/>
                <a:ea typeface="Cambria" pitchFamily="18" charset="0"/>
              </a:rPr>
              <a:t>примачи плата </a:t>
            </a:r>
            <a:r>
              <a:rPr lang="sr-Cyrl-RS" sz="1600" dirty="0">
                <a:latin typeface="Cambria" pitchFamily="18" charset="0"/>
                <a:ea typeface="Cambria" pitchFamily="18" charset="0"/>
              </a:rPr>
              <a:t>или </a:t>
            </a:r>
            <a:r>
              <a:rPr lang="sr-Cyrl-RS" sz="1600" i="1" dirty="0">
                <a:latin typeface="Cambria" pitchFamily="18" charset="0"/>
                <a:ea typeface="Cambria" pitchFamily="18" charset="0"/>
              </a:rPr>
              <a:t>политички анализатори</a:t>
            </a:r>
            <a:r>
              <a:rPr lang="sr-Cyrl-RS" sz="1600" dirty="0">
                <a:latin typeface="Cambria" pitchFamily="18" charset="0"/>
                <a:ea typeface="Cambria" pitchFamily="18" charset="0"/>
              </a:rPr>
              <a:t>, </a:t>
            </a:r>
            <a:r>
              <a:rPr lang="sr-Cyrl-RS" sz="1600" i="1" dirty="0">
                <a:latin typeface="Cambria" pitchFamily="18" charset="0"/>
                <a:ea typeface="Cambria" pitchFamily="18" charset="0"/>
              </a:rPr>
              <a:t>филмски критизери</a:t>
            </a:r>
            <a:r>
              <a:rPr lang="sr-Cyrl-RS" sz="1600" dirty="0">
                <a:latin typeface="Cambria" pitchFamily="18" charset="0"/>
                <a:ea typeface="Cambria" pitchFamily="18" charset="0"/>
              </a:rPr>
              <a:t>. Због чега су коментатори употребили баш именице </a:t>
            </a:r>
            <a:r>
              <a:rPr lang="sr-Cyrl-RS" sz="1600" i="1" dirty="0">
                <a:latin typeface="Cambria" pitchFamily="18" charset="0"/>
                <a:ea typeface="Cambria" pitchFamily="18" charset="0"/>
              </a:rPr>
              <a:t>давач</a:t>
            </a:r>
            <a:r>
              <a:rPr lang="sr-Cyrl-RS" sz="1600" dirty="0">
                <a:latin typeface="Cambria" pitchFamily="18" charset="0"/>
                <a:ea typeface="Cambria" pitchFamily="18" charset="0"/>
              </a:rPr>
              <a:t>, </a:t>
            </a:r>
            <a:r>
              <a:rPr lang="sr-Cyrl-RS" sz="1600" i="1" dirty="0">
                <a:latin typeface="Cambria" pitchFamily="18" charset="0"/>
                <a:ea typeface="Cambria" pitchFamily="18" charset="0"/>
              </a:rPr>
              <a:t>примач</a:t>
            </a:r>
            <a:r>
              <a:rPr lang="sr-Cyrl-RS" sz="1600" dirty="0">
                <a:latin typeface="Cambria" pitchFamily="18" charset="0"/>
                <a:ea typeface="Cambria" pitchFamily="18" charset="0"/>
              </a:rPr>
              <a:t>, </a:t>
            </a:r>
            <a:r>
              <a:rPr lang="sr-Cyrl-RS" sz="1600" i="1" dirty="0">
                <a:latin typeface="Cambria" pitchFamily="18" charset="0"/>
                <a:ea typeface="Cambria" pitchFamily="18" charset="0"/>
              </a:rPr>
              <a:t>анализатор</a:t>
            </a:r>
            <a:r>
              <a:rPr lang="sr-Cyrl-RS" sz="1600" dirty="0">
                <a:latin typeface="Cambria" pitchFamily="18" charset="0"/>
                <a:ea typeface="Cambria" pitchFamily="18" charset="0"/>
              </a:rPr>
              <a:t>, </a:t>
            </a:r>
            <a:r>
              <a:rPr lang="sr-Cyrl-RS" sz="1600" i="1" dirty="0">
                <a:latin typeface="Cambria" pitchFamily="18" charset="0"/>
                <a:ea typeface="Cambria" pitchFamily="18" charset="0"/>
              </a:rPr>
              <a:t>критизер</a:t>
            </a:r>
            <a:r>
              <a:rPr lang="sr-Cyrl-RS" sz="1600" dirty="0">
                <a:latin typeface="Cambria" pitchFamily="18" charset="0"/>
                <a:ea typeface="Cambria" pitchFamily="18" charset="0"/>
              </a:rPr>
              <a:t>, а не </a:t>
            </a:r>
            <a:r>
              <a:rPr lang="sr-Cyrl-RS" sz="1600" i="1" dirty="0">
                <a:latin typeface="Cambria" pitchFamily="18" charset="0"/>
                <a:ea typeface="Cambria" pitchFamily="18" charset="0"/>
              </a:rPr>
              <a:t>давалац</a:t>
            </a:r>
            <a:r>
              <a:rPr lang="sr-Cyrl-RS" sz="1600" dirty="0">
                <a:latin typeface="Cambria" pitchFamily="18" charset="0"/>
                <a:ea typeface="Cambria" pitchFamily="18" charset="0"/>
              </a:rPr>
              <a:t>, </a:t>
            </a:r>
            <a:r>
              <a:rPr lang="sr-Cyrl-RS" sz="1600" i="1" dirty="0">
                <a:latin typeface="Cambria" pitchFamily="18" charset="0"/>
                <a:ea typeface="Cambria" pitchFamily="18" charset="0"/>
              </a:rPr>
              <a:t>прималац</a:t>
            </a:r>
            <a:r>
              <a:rPr lang="sr-Cyrl-RS" sz="1600" dirty="0">
                <a:latin typeface="Cambria" pitchFamily="18" charset="0"/>
                <a:ea typeface="Cambria" pitchFamily="18" charset="0"/>
              </a:rPr>
              <a:t>, </a:t>
            </a:r>
            <a:r>
              <a:rPr lang="sr-Cyrl-RS" sz="1600" i="1" dirty="0">
                <a:latin typeface="Cambria" pitchFamily="18" charset="0"/>
                <a:ea typeface="Cambria" pitchFamily="18" charset="0"/>
              </a:rPr>
              <a:t>аналитичар </a:t>
            </a:r>
            <a:r>
              <a:rPr lang="sr-Cyrl-RS" sz="1600" dirty="0">
                <a:latin typeface="Cambria" pitchFamily="18" charset="0"/>
                <a:ea typeface="Cambria" pitchFamily="18" charset="0"/>
              </a:rPr>
              <a:t>и </a:t>
            </a:r>
            <a:r>
              <a:rPr lang="sr-Cyrl-RS" sz="1600" i="1" dirty="0">
                <a:latin typeface="Cambria" pitchFamily="18" charset="0"/>
                <a:ea typeface="Cambria" pitchFamily="18" charset="0"/>
              </a:rPr>
              <a:t>критичар</a:t>
            </a:r>
            <a:r>
              <a:rPr lang="sr-Cyrl-RS" sz="1600" dirty="0">
                <a:latin typeface="Cambria" pitchFamily="18" charset="0"/>
                <a:ea typeface="Cambria" pitchFamily="18" charset="0"/>
              </a:rPr>
              <a:t>? Шта су оваквим избором лексема желели да постигну? Објасните својим речима значењске разлике између наведених паронимских парњака.</a:t>
            </a:r>
            <a:endParaRPr lang="en-US" sz="1600" dirty="0">
              <a:latin typeface="Cambria" pitchFamily="18" charset="0"/>
              <a:ea typeface="Cambria" pitchFamily="18" charset="0"/>
            </a:endParaRPr>
          </a:p>
          <a:p>
            <a:pPr marL="0" lvl="0" indent="0" algn="just">
              <a:buNone/>
            </a:pPr>
            <a:endParaRPr lang="sr-Cyrl-RS" sz="1600" dirty="0">
              <a:latin typeface="Cambria" pitchFamily="18" charset="0"/>
              <a:ea typeface="Cambria" pitchFamily="18" charset="0"/>
            </a:endParaRPr>
          </a:p>
          <a:p>
            <a:pPr lvl="0" algn="just"/>
            <a:r>
              <a:rPr lang="sr-Cyrl-RS" sz="1600" b="1" dirty="0">
                <a:latin typeface="Cambria" pitchFamily="18" charset="0"/>
                <a:ea typeface="Cambria" pitchFamily="18" charset="0"/>
              </a:rPr>
              <a:t>Прочитајте паживо следећи чланак из новина: </a:t>
            </a:r>
            <a:endParaRPr lang="en-US" sz="1600" b="1" dirty="0">
              <a:latin typeface="Cambria" pitchFamily="18" charset="0"/>
              <a:ea typeface="Cambria" pitchFamily="18" charset="0"/>
            </a:endParaRPr>
          </a:p>
          <a:p>
            <a:pPr marL="0" indent="0" algn="just">
              <a:buNone/>
            </a:pPr>
            <a:r>
              <a:rPr lang="sr-Cyrl-RS" sz="1600" i="1" dirty="0">
                <a:latin typeface="Cambria" pitchFamily="18" charset="0"/>
                <a:ea typeface="Cambria" pitchFamily="18" charset="0"/>
              </a:rPr>
              <a:t>Због погоршане епидемиолошке ситуације на територији Републике Србије, од данас су на снази нове мере за спречавање ширења вируса корона. Према речима нашег истакнутог епидемиолога, у току је нови епидемијски талас и морамо учинити све како бисмо смањили број оболелих. Најновије епидемиолошке студије показују да вирус корона у овом таласу даје блаже симптоме, али да ипак морамо предузети све мере опреза.</a:t>
            </a:r>
            <a:endParaRPr lang="en-US" sz="1600" dirty="0">
              <a:latin typeface="Cambria" pitchFamily="18" charset="0"/>
              <a:ea typeface="Cambria" pitchFamily="18" charset="0"/>
            </a:endParaRPr>
          </a:p>
          <a:p>
            <a:pPr marL="0" indent="0" algn="just">
              <a:buNone/>
            </a:pPr>
            <a:r>
              <a:rPr lang="sr-Cyrl-RS" sz="1600" dirty="0">
                <a:latin typeface="Cambria" pitchFamily="18" charset="0"/>
                <a:ea typeface="Cambria" pitchFamily="18" charset="0"/>
              </a:rPr>
              <a:t> </a:t>
            </a:r>
            <a:endParaRPr lang="en-US" sz="1600" dirty="0">
              <a:latin typeface="Cambria" pitchFamily="18" charset="0"/>
              <a:ea typeface="Cambria" pitchFamily="18" charset="0"/>
            </a:endParaRPr>
          </a:p>
          <a:p>
            <a:pPr marL="0" indent="0" algn="just">
              <a:buNone/>
            </a:pPr>
            <a:r>
              <a:rPr lang="sr-Cyrl-RS" sz="1600" dirty="0">
                <a:latin typeface="Cambria" pitchFamily="18" charset="0"/>
                <a:ea typeface="Cambria" pitchFamily="18" charset="0"/>
              </a:rPr>
              <a:t>► </a:t>
            </a:r>
            <a:r>
              <a:rPr lang="sr-Cyrl-RS" sz="1600" i="1" dirty="0">
                <a:latin typeface="Cambria" pitchFamily="18" charset="0"/>
                <a:ea typeface="Cambria" pitchFamily="18" charset="0"/>
              </a:rPr>
              <a:t> </a:t>
            </a:r>
            <a:r>
              <a:rPr lang="sr-Cyrl-RS" sz="1600" dirty="0">
                <a:latin typeface="Cambria" pitchFamily="18" charset="0"/>
                <a:ea typeface="Cambria" pitchFamily="18" charset="0"/>
              </a:rPr>
              <a:t>Који паронимски пар препознајете у тексту? Препишите значења издвојених парњака из </a:t>
            </a:r>
            <a:r>
              <a:rPr lang="sr-Cyrl-RS" sz="1600" i="1" dirty="0">
                <a:latin typeface="Cambria" pitchFamily="18" charset="0"/>
                <a:ea typeface="Cambria" pitchFamily="18" charset="0"/>
              </a:rPr>
              <a:t>Речника српскога језика </a:t>
            </a:r>
            <a:r>
              <a:rPr lang="sr-Cyrl-RS" sz="1600" dirty="0">
                <a:latin typeface="Cambria" pitchFamily="18" charset="0"/>
                <a:ea typeface="Cambria" pitchFamily="18" charset="0"/>
              </a:rPr>
              <a:t>Матице српске. Погледајте поново у тексту да ли су свуда ови пароними употребљени у складу са својим значењима? Где примећујете грешку? Које значење добија синтагма у којој је употребљен погрешан члан паронимског пара?</a:t>
            </a:r>
            <a:endParaRPr lang="en-US" sz="1600" dirty="0">
              <a:latin typeface="Cambria" pitchFamily="18" charset="0"/>
              <a:ea typeface="Cambria" pitchFamily="18" charset="0"/>
            </a:endParaRPr>
          </a:p>
          <a:p>
            <a:pPr marL="0" indent="0" algn="just">
              <a:buNone/>
            </a:pPr>
            <a:endParaRPr lang="en-US" sz="1600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C8B690A-3DCF-8845-82A9-6DA18F182860}" type="datetime1">
              <a:rPr lang="de-DE" smtClean="0"/>
              <a:t>17.11.2023</a:t>
            </a:fld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AF2EA3-CB01-FD41-857A-53193AF63843}" type="slidenum">
              <a:rPr lang="de-DE" smtClean="0"/>
              <a:pPr/>
              <a:t>25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575290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r-Cyrl-RS" b="1" dirty="0">
                <a:latin typeface="Cambria" pitchFamily="18" charset="0"/>
                <a:ea typeface="Cambria" pitchFamily="18" charset="0"/>
              </a:rPr>
              <a:t>Задаци из области паронимије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lvl="0" algn="just"/>
            <a:r>
              <a:rPr lang="sr-Cyrl-RS" dirty="0">
                <a:latin typeface="Cambria" pitchFamily="18" charset="0"/>
                <a:ea typeface="Cambria" pitchFamily="18" charset="0"/>
              </a:rPr>
              <a:t>Придевске парониме </a:t>
            </a:r>
            <a:r>
              <a:rPr lang="sr-Cyrl-RS" i="1" dirty="0">
                <a:latin typeface="Cambria" pitchFamily="18" charset="0"/>
                <a:ea typeface="Cambria" pitchFamily="18" charset="0"/>
              </a:rPr>
              <a:t>психички </a:t>
            </a:r>
            <a:r>
              <a:rPr lang="sr-Cyrl-RS" dirty="0">
                <a:latin typeface="Cambria" pitchFamily="18" charset="0"/>
                <a:ea typeface="Cambria" pitchFamily="18" charset="0"/>
              </a:rPr>
              <a:t>и </a:t>
            </a:r>
            <a:r>
              <a:rPr lang="sr-Cyrl-RS" i="1" dirty="0">
                <a:latin typeface="Cambria" pitchFamily="18" charset="0"/>
                <a:ea typeface="Cambria" pitchFamily="18" charset="0"/>
              </a:rPr>
              <a:t>психолошки </a:t>
            </a:r>
            <a:r>
              <a:rPr lang="sr-Cyrl-RS" dirty="0">
                <a:latin typeface="Cambria" pitchFamily="18" charset="0"/>
                <a:ea typeface="Cambria" pitchFamily="18" charset="0"/>
              </a:rPr>
              <a:t>распоредите на одговарајућа места у следећем тексту:</a:t>
            </a:r>
            <a:endParaRPr lang="en-US" dirty="0">
              <a:latin typeface="Cambria" pitchFamily="18" charset="0"/>
              <a:ea typeface="Cambria" pitchFamily="18" charset="0"/>
            </a:endParaRPr>
          </a:p>
          <a:p>
            <a:pPr marL="0" indent="0" algn="just">
              <a:buNone/>
            </a:pPr>
            <a:endParaRPr lang="en-US" dirty="0">
              <a:latin typeface="Cambria" pitchFamily="18" charset="0"/>
              <a:ea typeface="Cambria" pitchFamily="18" charset="0"/>
            </a:endParaRPr>
          </a:p>
          <a:p>
            <a:pPr algn="just"/>
            <a:r>
              <a:rPr lang="sr-Cyrl-RS" i="1" dirty="0">
                <a:latin typeface="Cambria" pitchFamily="18" charset="0"/>
                <a:ea typeface="Cambria" pitchFamily="18" charset="0"/>
              </a:rPr>
              <a:t>Проблеми вршњачког насиља и насиља у породици данас су међу највећим проблемима у нашем друштву и сви се против њега заједно морамо борити. Жртве насиља суочавају се са бројним ______________ проблемима и врло често морају потражити стручну ___________________ помоћ која се бесплатно пружа у бројним ___________________ саветовалиштима широм земље. Жртве у ова саветовалишта врло често долазе у тешким _________________ стањима и бројне _________________ студије показују да рад са њима захтева континуитет и подршку породице и околине.</a:t>
            </a:r>
            <a:endParaRPr lang="en-US" dirty="0">
              <a:latin typeface="Cambria" pitchFamily="18" charset="0"/>
              <a:ea typeface="Cambria" pitchFamily="18" charset="0"/>
            </a:endParaRPr>
          </a:p>
          <a:p>
            <a:pPr marL="0" indent="0" algn="just">
              <a:buNone/>
            </a:pPr>
            <a:r>
              <a:rPr lang="sr-Cyrl-RS" i="1" dirty="0">
                <a:latin typeface="Cambria" pitchFamily="18" charset="0"/>
                <a:ea typeface="Cambria" pitchFamily="18" charset="0"/>
              </a:rPr>
              <a:t> </a:t>
            </a:r>
            <a:endParaRPr lang="en-US" dirty="0">
              <a:latin typeface="Cambria" pitchFamily="18" charset="0"/>
              <a:ea typeface="Cambria" pitchFamily="18" charset="0"/>
            </a:endParaRPr>
          </a:p>
          <a:p>
            <a:pPr marL="0" indent="0" algn="just">
              <a:buNone/>
            </a:pPr>
            <a:r>
              <a:rPr lang="sr-Cyrl-RS" dirty="0">
                <a:latin typeface="Cambria" pitchFamily="18" charset="0"/>
                <a:ea typeface="Cambria" pitchFamily="18" charset="0"/>
              </a:rPr>
              <a:t>► Објасните чиме сте се водили приликом распоређивања датих паронимских парњака: шта значи један, а шта други? Уз које још именице може ићи придев </a:t>
            </a:r>
            <a:r>
              <a:rPr lang="sr-Cyrl-RS" i="1" dirty="0">
                <a:latin typeface="Cambria" pitchFamily="18" charset="0"/>
                <a:ea typeface="Cambria" pitchFamily="18" charset="0"/>
              </a:rPr>
              <a:t>психички</a:t>
            </a:r>
            <a:r>
              <a:rPr lang="sr-Cyrl-RS" dirty="0">
                <a:latin typeface="Cambria" pitchFamily="18" charset="0"/>
                <a:ea typeface="Cambria" pitchFamily="18" charset="0"/>
              </a:rPr>
              <a:t>, а уз које </a:t>
            </a:r>
            <a:r>
              <a:rPr lang="sr-Cyrl-RS" i="1" dirty="0">
                <a:latin typeface="Cambria" pitchFamily="18" charset="0"/>
                <a:ea typeface="Cambria" pitchFamily="18" charset="0"/>
              </a:rPr>
              <a:t>психолошки</a:t>
            </a:r>
            <a:r>
              <a:rPr lang="sr-Cyrl-RS" dirty="0">
                <a:latin typeface="Cambria" pitchFamily="18" charset="0"/>
                <a:ea typeface="Cambria" pitchFamily="18" charset="0"/>
              </a:rPr>
              <a:t>? Наведите по неколико за сваки придев. Размислите и о разлици између значења придева </a:t>
            </a:r>
            <a:r>
              <a:rPr lang="sr-Cyrl-RS" i="1" dirty="0">
                <a:latin typeface="Cambria" pitchFamily="18" charset="0"/>
                <a:ea typeface="Cambria" pitchFamily="18" charset="0"/>
              </a:rPr>
              <a:t>информациони </a:t>
            </a:r>
            <a:r>
              <a:rPr lang="sr-Cyrl-RS" dirty="0">
                <a:latin typeface="Cambria" pitchFamily="18" charset="0"/>
                <a:ea typeface="Cambria" pitchFamily="18" charset="0"/>
              </a:rPr>
              <a:t>и </a:t>
            </a:r>
            <a:r>
              <a:rPr lang="sr-Cyrl-RS" i="1" dirty="0">
                <a:latin typeface="Cambria" pitchFamily="18" charset="0"/>
                <a:ea typeface="Cambria" pitchFamily="18" charset="0"/>
              </a:rPr>
              <a:t>информатички</a:t>
            </a:r>
            <a:r>
              <a:rPr lang="sr-Cyrl-RS" dirty="0">
                <a:latin typeface="Cambria" pitchFamily="18" charset="0"/>
                <a:ea typeface="Cambria" pitchFamily="18" charset="0"/>
              </a:rPr>
              <a:t>. Уз које бисте именице употребили ова придева?</a:t>
            </a:r>
            <a:endParaRPr lang="en-US" dirty="0">
              <a:latin typeface="Cambria" pitchFamily="18" charset="0"/>
              <a:ea typeface="Cambria" pitchFamily="18" charset="0"/>
            </a:endParaRPr>
          </a:p>
          <a:p>
            <a:pPr algn="just"/>
            <a:endParaRPr lang="en-US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C8B690A-3DCF-8845-82A9-6DA18F182860}" type="datetime1">
              <a:rPr lang="de-DE" smtClean="0"/>
              <a:t>17.11.2023</a:t>
            </a:fld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AF2EA3-CB01-FD41-857A-53193AF63843}" type="slidenum">
              <a:rPr lang="de-DE" smtClean="0"/>
              <a:pPr/>
              <a:t>26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719066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sr-Cyrl-RS" sz="3600" dirty="0">
                <a:latin typeface="Cambria" pitchFamily="18" charset="0"/>
                <a:ea typeface="Cambria" pitchFamily="18" charset="0"/>
              </a:rPr>
              <a:t>Хвала на пажњи!</a:t>
            </a:r>
            <a:br>
              <a:rPr lang="sr-Cyrl-RS" sz="3600" dirty="0">
                <a:latin typeface="Cambria" pitchFamily="18" charset="0"/>
                <a:ea typeface="Cambria" pitchFamily="18" charset="0"/>
              </a:rPr>
            </a:br>
            <a:br>
              <a:rPr lang="en-US" sz="3600" dirty="0">
                <a:latin typeface="Cambria" pitchFamily="18" charset="0"/>
                <a:ea typeface="Cambria" pitchFamily="18" charset="0"/>
              </a:rPr>
            </a:br>
            <a:r>
              <a:rPr lang="en-US" sz="3600" dirty="0">
                <a:latin typeface="Cambria" pitchFamily="18" charset="0"/>
                <a:ea typeface="Cambria" pitchFamily="18" charset="0"/>
              </a:rPr>
              <a:t>vesna.nikolic@fil.bg.ac.rs</a:t>
            </a:r>
          </a:p>
        </p:txBody>
      </p:sp>
    </p:spTree>
    <p:extLst>
      <p:ext uri="{BB962C8B-B14F-4D97-AF65-F5344CB8AC3E}">
        <p14:creationId xmlns:p14="http://schemas.microsoft.com/office/powerpoint/2010/main" val="6180788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r-Cyrl-RS" b="1" dirty="0">
                <a:latin typeface="Cambria" pitchFamily="18" charset="0"/>
                <a:ea typeface="Cambria" pitchFamily="18" charset="0"/>
              </a:rPr>
              <a:t>Паронимија у наставним програмима</a:t>
            </a:r>
            <a:endParaRPr lang="en-US" b="1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sr-Cyrl-RS" dirty="0">
                <a:latin typeface="Cambria" pitchFamily="18" charset="0"/>
                <a:ea typeface="Cambria" pitchFamily="18" charset="0"/>
              </a:rPr>
              <a:t>Паронимија: 2021. </a:t>
            </a:r>
            <a:r>
              <a:rPr lang="sr-Cyrl-RS" dirty="0">
                <a:latin typeface="Cambria"/>
                <a:ea typeface="Cambria"/>
              </a:rPr>
              <a:t>⎼</a:t>
            </a:r>
            <a:r>
              <a:rPr lang="sr-Cyrl-RS" dirty="0">
                <a:latin typeface="Cambria" pitchFamily="18" charset="0"/>
                <a:ea typeface="Cambria" pitchFamily="18" charset="0"/>
              </a:rPr>
              <a:t> трећа година гимназија друштвено-језичког и општег смера.</a:t>
            </a:r>
          </a:p>
          <a:p>
            <a:pPr algn="just"/>
            <a:r>
              <a:rPr lang="sr-Cyrl-RS" dirty="0">
                <a:latin typeface="Cambria" pitchFamily="18" charset="0"/>
                <a:ea typeface="Cambria" pitchFamily="18" charset="0"/>
              </a:rPr>
              <a:t>Синонимија </a:t>
            </a:r>
            <a:r>
              <a:rPr lang="sr-Cyrl-RS" dirty="0">
                <a:latin typeface="Cambria"/>
                <a:ea typeface="Cambria"/>
              </a:rPr>
              <a:t>⎼</a:t>
            </a:r>
            <a:r>
              <a:rPr lang="sr-Cyrl-RS" dirty="0">
                <a:latin typeface="Cambria" pitchFamily="18" charset="0"/>
                <a:ea typeface="Cambria" pitchFamily="18" charset="0"/>
              </a:rPr>
              <a:t> 1884. године у програму за пети разред.</a:t>
            </a:r>
          </a:p>
          <a:p>
            <a:pPr algn="just"/>
            <a:r>
              <a:rPr lang="sr-Cyrl-RS" dirty="0">
                <a:latin typeface="Cambria" pitchFamily="18" charset="0"/>
                <a:ea typeface="Cambria" pitchFamily="18" charset="0"/>
              </a:rPr>
              <a:t>Антонимија </a:t>
            </a:r>
            <a:r>
              <a:rPr lang="sr-Cyrl-RS" dirty="0">
                <a:latin typeface="Cambria"/>
                <a:ea typeface="Cambria"/>
              </a:rPr>
              <a:t>⎼</a:t>
            </a:r>
            <a:r>
              <a:rPr lang="sr-Cyrl-RS" dirty="0">
                <a:latin typeface="Cambria" pitchFamily="18" charset="0"/>
                <a:ea typeface="Cambria" pitchFamily="18" charset="0"/>
              </a:rPr>
              <a:t> 1952. године (описно у програму за пети, а треминолошки у програму за осми разред). </a:t>
            </a:r>
          </a:p>
          <a:p>
            <a:pPr algn="just"/>
            <a:r>
              <a:rPr lang="sr-Cyrl-RS" dirty="0">
                <a:latin typeface="Cambria" pitchFamily="18" charset="0"/>
                <a:ea typeface="Cambria" pitchFamily="18" charset="0"/>
              </a:rPr>
              <a:t>Хомонимија </a:t>
            </a:r>
            <a:r>
              <a:rPr lang="sr-Cyrl-RS" dirty="0">
                <a:latin typeface="Cambria"/>
                <a:ea typeface="Cambria"/>
              </a:rPr>
              <a:t>⎼</a:t>
            </a:r>
            <a:r>
              <a:rPr lang="sr-Cyrl-RS" dirty="0">
                <a:latin typeface="Cambria" pitchFamily="18" charset="0"/>
                <a:ea typeface="Cambria" pitchFamily="18" charset="0"/>
              </a:rPr>
              <a:t> 1930. године у програму за осми разред. </a:t>
            </a:r>
            <a:endParaRPr lang="en-US" dirty="0">
              <a:latin typeface="Cambria" pitchFamily="18" charset="0"/>
              <a:ea typeface="Cambria" pitchFamily="18" charset="0"/>
            </a:endParaRPr>
          </a:p>
          <a:p>
            <a:pPr algn="just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C8B690A-3DCF-8845-82A9-6DA18F182860}" type="datetime1">
              <a:rPr lang="de-DE" smtClean="0"/>
              <a:t>17.11.2023</a:t>
            </a:fld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AF2EA3-CB01-FD41-857A-53193AF63843}" type="slidenum">
              <a:rPr lang="de-DE" smtClean="0"/>
              <a:pPr/>
              <a:t>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903389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r-Cyrl-RS" b="1" dirty="0">
                <a:latin typeface="Cambria" pitchFamily="18" charset="0"/>
                <a:ea typeface="Cambria" pitchFamily="18" charset="0"/>
              </a:rPr>
              <a:t>Паронимија у наставним програмима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r-Cyrl-RS" sz="3600" dirty="0">
                <a:latin typeface="Cambria" pitchFamily="18" charset="0"/>
                <a:ea typeface="Cambria" pitchFamily="18" charset="0"/>
              </a:rPr>
              <a:t>Русија </a:t>
            </a:r>
            <a:r>
              <a:rPr lang="sr-Cyrl-RS" sz="3600" dirty="0">
                <a:latin typeface="Cambria"/>
                <a:ea typeface="Cambria"/>
              </a:rPr>
              <a:t>⎼ </a:t>
            </a:r>
            <a:r>
              <a:rPr lang="sr-Cyrl-RS" sz="3600" dirty="0">
                <a:latin typeface="Cambria" pitchFamily="18" charset="0"/>
                <a:ea typeface="Cambria" pitchFamily="18" charset="0"/>
              </a:rPr>
              <a:t>5. и 10. разред</a:t>
            </a:r>
          </a:p>
          <a:p>
            <a:pPr marL="0" indent="0">
              <a:buNone/>
            </a:pPr>
            <a:endParaRPr lang="sr-Cyrl-RS" sz="3600" dirty="0">
              <a:latin typeface="Cambria" pitchFamily="18" charset="0"/>
              <a:ea typeface="Cambria" pitchFamily="18" charset="0"/>
            </a:endParaRPr>
          </a:p>
          <a:p>
            <a:r>
              <a:rPr lang="sr-Cyrl-RS" sz="3600" dirty="0">
                <a:latin typeface="Cambria" pitchFamily="18" charset="0"/>
                <a:ea typeface="Cambria" pitchFamily="18" charset="0"/>
              </a:rPr>
              <a:t>Украјина </a:t>
            </a:r>
            <a:r>
              <a:rPr lang="sr-Cyrl-RS" sz="3600" dirty="0">
                <a:latin typeface="Cambria"/>
                <a:ea typeface="Cambria"/>
              </a:rPr>
              <a:t>⎼</a:t>
            </a:r>
            <a:r>
              <a:rPr lang="sr-Cyrl-RS" sz="3600" dirty="0">
                <a:latin typeface="Cambria" pitchFamily="18" charset="0"/>
                <a:ea typeface="Cambria" pitchFamily="18" charset="0"/>
              </a:rPr>
              <a:t> 5. и 6. разред </a:t>
            </a:r>
          </a:p>
          <a:p>
            <a:pPr marL="0" indent="0">
              <a:buNone/>
            </a:pPr>
            <a:endParaRPr lang="sr-Cyrl-RS" sz="3600" dirty="0">
              <a:latin typeface="Cambria" pitchFamily="18" charset="0"/>
              <a:ea typeface="Cambria" pitchFamily="18" charset="0"/>
            </a:endParaRPr>
          </a:p>
          <a:p>
            <a:r>
              <a:rPr lang="sr-Cyrl-RS" sz="3600" dirty="0">
                <a:latin typeface="Cambria" pitchFamily="18" charset="0"/>
                <a:ea typeface="Cambria" pitchFamily="18" charset="0"/>
              </a:rPr>
              <a:t>Северна Македонија </a:t>
            </a:r>
            <a:r>
              <a:rPr lang="sr-Cyrl-RS" sz="3600" dirty="0">
                <a:latin typeface="Cambria"/>
                <a:ea typeface="Cambria"/>
              </a:rPr>
              <a:t>⎼</a:t>
            </a:r>
            <a:r>
              <a:rPr lang="sr-Cyrl-RS" sz="3600" dirty="0">
                <a:latin typeface="Cambria" pitchFamily="18" charset="0"/>
                <a:ea typeface="Cambria" pitchFamily="18" charset="0"/>
              </a:rPr>
              <a:t> 6. и 7. разред</a:t>
            </a:r>
            <a:endParaRPr lang="en-US" sz="3600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C8B690A-3DCF-8845-82A9-6DA18F182860}" type="datetime1">
              <a:rPr lang="de-DE" smtClean="0"/>
              <a:t>17.11.2023</a:t>
            </a:fld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AF2EA3-CB01-FD41-857A-53193AF63843}" type="slidenum">
              <a:rPr lang="de-DE" smtClean="0"/>
              <a:pPr/>
              <a:t>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568507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2789-33DF-496D-B1A6-35C5FD0741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r-Cyrl-RS" b="1" dirty="0">
                <a:latin typeface="Cambria" panose="02040503050406030204" pitchFamily="18" charset="0"/>
                <a:ea typeface="Cambria" panose="02040503050406030204" pitchFamily="18" charset="0"/>
              </a:rPr>
              <a:t>Паронимија у уџбеницима</a:t>
            </a:r>
            <a:endParaRPr lang="en-US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A43C74-48B4-45C3-8F53-3F4D62AB31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sr-Cyrl-R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Основна школа: с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едам уџбеника</a:t>
            </a:r>
            <a:r>
              <a:rPr lang="sr-Cyrl-RS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‒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четири уџбеника за </a:t>
            </a:r>
            <a:r>
              <a:rPr lang="en-US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шести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разред 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</a:t>
            </a:r>
            <a:r>
              <a:rPr lang="en-US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Вулкан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Бигз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Едука 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и два уџбеника </a:t>
            </a:r>
            <a:r>
              <a:rPr lang="en-US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Новог Логоса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 и два уџбеника за </a:t>
            </a:r>
            <a:r>
              <a:rPr lang="en-US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осми разред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</a:t>
            </a:r>
            <a:r>
              <a:rPr lang="en-US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Едука 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и </a:t>
            </a:r>
            <a:r>
              <a:rPr lang="en-US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Креативни центар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).</a:t>
            </a:r>
            <a:endParaRPr lang="sr-Cyrl-RS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/>
            <a:endParaRPr lang="sr-Cyrl-RS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sr-Cyrl-RS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Средња школа: два уџбеника ‒ </a:t>
            </a:r>
            <a:r>
              <a:rPr lang="sr-Cyrl-RS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Клет </a:t>
            </a:r>
            <a:r>
              <a:rPr lang="sr-Cyrl-RS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и </a:t>
            </a:r>
            <a:r>
              <a:rPr lang="sr-Cyrl-RS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Едука</a:t>
            </a:r>
          </a:p>
          <a:p>
            <a:pPr marL="0" indent="0" algn="just">
              <a:buNone/>
            </a:pPr>
            <a:endParaRPr lang="en-US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B1E47D-C3B6-4144-BF64-A8C2E5CD499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C8B690A-3DCF-8845-82A9-6DA18F182860}" type="datetime1">
              <a:rPr lang="de-DE" smtClean="0"/>
              <a:t>17.11.2023</a:t>
            </a:fld>
            <a:endParaRPr lang="de-D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72B855-99EC-4CD0-A962-8B080D8035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AF2EA3-CB01-FD41-857A-53193AF63843}" type="slidenum">
              <a:rPr lang="de-DE" smtClean="0"/>
              <a:pPr/>
              <a:t>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875282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6C91D7-7874-4FE8-907B-40A7664D9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r-Cyrl-RS" b="1" dirty="0">
                <a:latin typeface="Cambria" panose="02040503050406030204" pitchFamily="18" charset="0"/>
                <a:ea typeface="Cambria" panose="02040503050406030204" pitchFamily="18" charset="0"/>
              </a:rPr>
              <a:t>Паронимија у уџбеницима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591BB0-0AC2-4CE7-A201-3C1D1D1087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sr-Cyrl-RS" sz="2400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љубимац – љубитељ</a:t>
            </a:r>
            <a:r>
              <a:rPr lang="sr-Cyrl-R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sr-Cyrl-RS" sz="2400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новински – новинарски </a:t>
            </a:r>
            <a:r>
              <a:rPr lang="sr-Cyrl-R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и </a:t>
            </a:r>
            <a:r>
              <a:rPr lang="sr-Cyrl-RS" sz="2400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земљан – земљаст</a:t>
            </a:r>
            <a:r>
              <a:rPr lang="sr-Cyrl-R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(Вулкан 2020).</a:t>
            </a:r>
          </a:p>
          <a:p>
            <a:pPr algn="just"/>
            <a:r>
              <a:rPr lang="sr-Cyrl-RS" sz="2400" i="1" dirty="0">
                <a:latin typeface="Cambria" panose="02040503050406030204" pitchFamily="18" charset="0"/>
                <a:ea typeface="Cambria" panose="02040503050406030204" pitchFamily="18" charset="0"/>
              </a:rPr>
              <a:t>новински ‒ новинарски</a:t>
            </a:r>
            <a:r>
              <a:rPr lang="sr-Cyrl-RS" sz="24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sr-Cyrl-RS" sz="2400" i="1" dirty="0">
                <a:latin typeface="Cambria" panose="02040503050406030204" pitchFamily="18" charset="0"/>
                <a:ea typeface="Cambria" panose="02040503050406030204" pitchFamily="18" charset="0"/>
              </a:rPr>
              <a:t>љубимац ‒ љубитељ</a:t>
            </a:r>
            <a:r>
              <a:rPr lang="sr-Cyrl-RS" sz="24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sr-Cyrl-RS" sz="2400" i="1" dirty="0">
                <a:latin typeface="Cambria" panose="02040503050406030204" pitchFamily="18" charset="0"/>
                <a:ea typeface="Cambria" panose="02040503050406030204" pitchFamily="18" charset="0"/>
              </a:rPr>
              <a:t>читак ‒ читљив</a:t>
            </a:r>
            <a:r>
              <a:rPr lang="sr-Cyrl-RS" sz="24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sr-Cyrl-RS" sz="2400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зубаст – зубат</a:t>
            </a:r>
            <a:r>
              <a:rPr lang="sr-Cyrl-R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sr-Cyrl-RS" sz="2400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кожаст</a:t>
            </a:r>
            <a:r>
              <a:rPr lang="sr-Cyrl-R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sr-Cyrl-RS" sz="2400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– кожни</a:t>
            </a:r>
            <a:r>
              <a:rPr lang="sr-Cyrl-R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sr-Cyrl-RS" sz="2400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побелети – побелити</a:t>
            </a:r>
            <a:r>
              <a:rPr lang="sr-Cyrl-R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sr-Cyrl-RS" sz="2400" dirty="0">
                <a:latin typeface="Cambria" panose="02040503050406030204" pitchFamily="18" charset="0"/>
                <a:ea typeface="Cambria" panose="02040503050406030204" pitchFamily="18" charset="0"/>
              </a:rPr>
              <a:t>али и </a:t>
            </a:r>
            <a:r>
              <a:rPr lang="sr-Cyrl-RS" sz="2400" i="1" dirty="0">
                <a:latin typeface="Cambria" panose="02040503050406030204" pitchFamily="18" charset="0"/>
                <a:ea typeface="Cambria" panose="02040503050406030204" pitchFamily="18" charset="0"/>
              </a:rPr>
              <a:t>ремизирати ‒ резимирати </a:t>
            </a:r>
            <a:r>
              <a:rPr lang="sr-Cyrl-RS" sz="2400" dirty="0">
                <a:latin typeface="Cambria" panose="02040503050406030204" pitchFamily="18" charset="0"/>
                <a:ea typeface="Cambria" panose="02040503050406030204" pitchFamily="18" charset="0"/>
              </a:rPr>
              <a:t>(Нови Логос 2019).</a:t>
            </a:r>
          </a:p>
          <a:p>
            <a:pPr algn="just"/>
            <a:r>
              <a:rPr lang="sr-Cyrl-RS" sz="2400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Рекли су ми да је он лажљив ____________</a:t>
            </a:r>
            <a:r>
              <a:rPr lang="sr-Cyrl-R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sr-Cyrl-RS" sz="2400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Прочитао сам занимљив новински</a:t>
            </a:r>
            <a:r>
              <a:rPr lang="sr-Cyrl-R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sr-Cyrl-RS" sz="2400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_________________</a:t>
            </a:r>
            <a:r>
              <a:rPr lang="sr-Cyrl-R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sr-Cyrl-RS" sz="2400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Вест је новинарски ________________</a:t>
            </a:r>
            <a:r>
              <a:rPr lang="sr-Cyrl-R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sr-Cyrl-RS" sz="2400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Он је љубимац</a:t>
            </a:r>
            <a:r>
              <a:rPr lang="sr-Cyrl-R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sr-Cyrl-RS" sz="2400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_______________ </a:t>
            </a:r>
            <a:r>
              <a:rPr lang="sr-Cyrl-R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и </a:t>
            </a:r>
            <a:r>
              <a:rPr lang="sr-Cyrl-RS" sz="2400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Он је љубитељ </a:t>
            </a:r>
            <a:r>
              <a:rPr lang="sr-Cyrl-R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_____________. (Нови Логос 2021).</a:t>
            </a:r>
          </a:p>
          <a:p>
            <a:pPr algn="just"/>
            <a:r>
              <a:rPr lang="sr-Cyrl-RS" sz="2400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белети – белити</a:t>
            </a:r>
            <a:r>
              <a:rPr lang="sr-Cyrl-R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sr-Cyrl-RS" sz="2400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сумњив – сумњичав</a:t>
            </a:r>
            <a:r>
              <a:rPr lang="sr-Cyrl-R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sr-Cyrl-RS" sz="2400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љубимац – љубитељ</a:t>
            </a:r>
            <a:r>
              <a:rPr lang="sr-Cyrl-R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sr-Cyrl-RS" sz="2400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срчан – срдачан</a:t>
            </a:r>
            <a:r>
              <a:rPr lang="sr-Cyrl-R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sr-Cyrl-RS" sz="2400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заштитник – штићеник</a:t>
            </a:r>
            <a:r>
              <a:rPr lang="sr-Cyrl-R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sr-Cyrl-RS" sz="2400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превидети – предвитети</a:t>
            </a:r>
            <a:r>
              <a:rPr lang="sr-Cyrl-R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sr-Cyrl-RS" sz="2400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познаник – познавалац</a:t>
            </a:r>
            <a:r>
              <a:rPr lang="sr-Cyrl-R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али и </a:t>
            </a:r>
            <a:r>
              <a:rPr lang="sr-Cyrl-RS" sz="2400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извинити се – извинути се </a:t>
            </a:r>
            <a:r>
              <a:rPr lang="sr-Cyrl-R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и </a:t>
            </a:r>
            <a:r>
              <a:rPr lang="sr-Cyrl-RS" sz="2400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заспим – заспем </a:t>
            </a:r>
            <a:r>
              <a:rPr lang="sr-Cyrl-R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(Бигз 2019).</a:t>
            </a:r>
            <a:endParaRPr lang="sr-Cyrl-R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2E6900-D0A1-4DD7-B0BF-633C38D4F60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C8B690A-3DCF-8845-82A9-6DA18F182860}" type="datetime1">
              <a:rPr lang="de-DE" smtClean="0"/>
              <a:t>17.11.2023</a:t>
            </a:fld>
            <a:endParaRPr lang="de-D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2DAFF9-033A-432F-B15A-10C92D58F3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AF2EA3-CB01-FD41-857A-53193AF63843}" type="slidenum">
              <a:rPr lang="de-DE" smtClean="0"/>
              <a:pPr/>
              <a:t>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71544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851170-D4A5-4A1E-BDD7-C70396532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r-Cyrl-RS" b="1" dirty="0">
                <a:latin typeface="Cambria" panose="02040503050406030204" pitchFamily="18" charset="0"/>
                <a:ea typeface="Cambria" panose="02040503050406030204" pitchFamily="18" charset="0"/>
              </a:rPr>
              <a:t>Паронимија у уџбеницима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6191CA-6893-47A3-AE57-8D98A7131E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sr-Cyrl-RS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чистота –</a:t>
            </a:r>
            <a:r>
              <a:rPr lang="sr-Cyrl-RS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sr-Cyrl-RS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чистоћа</a:t>
            </a:r>
            <a:r>
              <a:rPr lang="sr-Cyrl-RS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sr-Cyrl-RS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интерес – интересовање</a:t>
            </a:r>
            <a:r>
              <a:rPr lang="sr-Cyrl-RS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sr-Cyrl-RS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страшан – страшљив</a:t>
            </a:r>
            <a:r>
              <a:rPr lang="sr-Cyrl-RS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sr-Cyrl-RS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болећив – болешљив </a:t>
            </a:r>
            <a:r>
              <a:rPr lang="sr-Cyrl-RS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и </a:t>
            </a:r>
            <a:r>
              <a:rPr lang="sr-Cyrl-RS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црвенети</a:t>
            </a:r>
            <a:r>
              <a:rPr lang="sr-Cyrl-RS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sr-Cyrl-RS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– црвенити </a:t>
            </a:r>
            <a:r>
              <a:rPr lang="sr-Cyrl-RS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(Едука 2019).</a:t>
            </a:r>
          </a:p>
          <a:p>
            <a:pPr algn="just"/>
            <a:r>
              <a:rPr lang="sr-Cyrl-RS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чистота – чистоћа</a:t>
            </a:r>
            <a:r>
              <a:rPr lang="sr-Cyrl-RS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sr-Cyrl-RS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располагање – расположење</a:t>
            </a:r>
            <a:r>
              <a:rPr lang="sr-Cyrl-RS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sr-Cyrl-RS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превидети – предвидети</a:t>
            </a:r>
            <a:r>
              <a:rPr lang="sr-Cyrl-RS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sr-Cyrl-RS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новински – новинарски</a:t>
            </a:r>
            <a:r>
              <a:rPr lang="sr-Cyrl-RS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sr-Cyrl-RS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осећај –</a:t>
            </a:r>
            <a:r>
              <a:rPr lang="sr-Cyrl-RS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sr-Cyrl-RS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осећање </a:t>
            </a:r>
            <a:r>
              <a:rPr lang="sr-Cyrl-RS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и </a:t>
            </a:r>
            <a:r>
              <a:rPr lang="sr-Cyrl-RS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назирати – надзирати</a:t>
            </a:r>
            <a:r>
              <a:rPr lang="sr-Cyrl-RS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sr-Cyrl-RS" dirty="0">
                <a:latin typeface="Cambria" panose="02040503050406030204" pitchFamily="18" charset="0"/>
                <a:ea typeface="Cambria" panose="02040503050406030204" pitchFamily="18" charset="0"/>
              </a:rPr>
              <a:t>(Едука 2021).</a:t>
            </a:r>
          </a:p>
          <a:p>
            <a:pPr algn="just"/>
            <a:r>
              <a:rPr lang="sr-Cyrl-RS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прелаз – прелажење</a:t>
            </a:r>
            <a:r>
              <a:rPr lang="sr-Cyrl-RS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sr-Cyrl-RS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значење – значај</a:t>
            </a:r>
            <a:r>
              <a:rPr lang="sr-Cyrl-RS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sr-Cyrl-RS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сумњив – сумња</a:t>
            </a:r>
            <a:r>
              <a:rPr lang="sr-Cyrl-RS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sr-Cyrl-RS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љубитељ – љубимац</a:t>
            </a:r>
            <a:r>
              <a:rPr lang="sr-Cyrl-RS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sr-Cyrl-RS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чистота – чистоћа</a:t>
            </a:r>
            <a:r>
              <a:rPr lang="sr-Cyrl-RS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sr-Cyrl-RS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топлота –</a:t>
            </a:r>
            <a:r>
              <a:rPr lang="sr-Cyrl-RS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sr-Cyrl-RS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топлина</a:t>
            </a:r>
            <a:r>
              <a:rPr lang="sr-Cyrl-RS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sr-Cyrl-RS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излаз – излазак </a:t>
            </a:r>
            <a:r>
              <a:rPr lang="sr-Cyrl-RS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и </a:t>
            </a:r>
            <a:r>
              <a:rPr lang="sr-Cyrl-RS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расположење – располагање</a:t>
            </a:r>
            <a:r>
              <a:rPr lang="sr-Cyrl-RS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sr-Cyrl-RS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носилац – носач </a:t>
            </a:r>
            <a:r>
              <a:rPr lang="sr-Cyrl-RS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и </a:t>
            </a:r>
            <a:r>
              <a:rPr lang="sr-Cyrl-RS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писмен – писан </a:t>
            </a:r>
            <a:r>
              <a:rPr lang="sr-Cyrl-RS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(Креативни центар 2020).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A7FAF5-0550-4926-A7EE-DA16C226695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C8B690A-3DCF-8845-82A9-6DA18F182860}" type="datetime1">
              <a:rPr lang="de-DE" smtClean="0"/>
              <a:t>17.11.2023</a:t>
            </a:fld>
            <a:endParaRPr lang="de-D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773D10-46D2-4C47-9220-1F4DF310A8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AF2EA3-CB01-FD41-857A-53193AF63843}" type="slidenum">
              <a:rPr lang="de-DE" smtClean="0"/>
              <a:pPr/>
              <a:t>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733943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11174-D309-4406-B168-C3CA3DE541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r-Cyrl-RS" b="1" dirty="0">
                <a:latin typeface="Cambria" panose="02040503050406030204" pitchFamily="18" charset="0"/>
                <a:ea typeface="Cambria" panose="02040503050406030204" pitchFamily="18" charset="0"/>
              </a:rPr>
              <a:t>Паронимија у уџбеницима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1A582E-19A3-4098-B7D7-8EFF02694F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sr-Cyrl-RS" i="1" dirty="0">
                <a:latin typeface="Cambria" panose="02040503050406030204" pitchFamily="18" charset="0"/>
                <a:ea typeface="Cambria" panose="02040503050406030204" pitchFamily="18" charset="0"/>
              </a:rPr>
              <a:t>љубимац ‒ љубитељ</a:t>
            </a:r>
            <a:r>
              <a:rPr lang="sr-Cyrl-RS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sr-Cyrl-RS" i="1" dirty="0">
                <a:latin typeface="Cambria" panose="02040503050406030204" pitchFamily="18" charset="0"/>
                <a:ea typeface="Cambria" panose="02040503050406030204" pitchFamily="18" charset="0"/>
              </a:rPr>
              <a:t>наставни ‒ наставнички</a:t>
            </a:r>
            <a:r>
              <a:rPr lang="sr-Cyrl-RS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sr-Cyrl-RS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знанац – зналац</a:t>
            </a:r>
            <a:r>
              <a:rPr lang="sr-Cyrl-RS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sr-Cyrl-RS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новински – новинарски</a:t>
            </a:r>
            <a:r>
              <a:rPr lang="sr-Cyrl-RS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sr-Cyrl-RS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народни </a:t>
            </a:r>
            <a:r>
              <a:rPr lang="sr-Cyrl-RS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‒ </a:t>
            </a:r>
            <a:r>
              <a:rPr lang="sr-Cyrl-RS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народски</a:t>
            </a:r>
            <a:r>
              <a:rPr lang="sr-Cyrl-RS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и </a:t>
            </a:r>
            <a:r>
              <a:rPr lang="sr-Cyrl-RS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значајно – знатно</a:t>
            </a:r>
            <a:r>
              <a:rPr lang="sr-Cyrl-RS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sr-Cyrl-RS" dirty="0">
                <a:latin typeface="Cambria" panose="02040503050406030204" pitchFamily="18" charset="0"/>
                <a:ea typeface="Cambria" panose="02040503050406030204" pitchFamily="18" charset="0"/>
              </a:rPr>
              <a:t>(Клет 2021).</a:t>
            </a:r>
          </a:p>
          <a:p>
            <a:pPr algn="just"/>
            <a:r>
              <a:rPr lang="sr-Cyrl-RS" i="1" dirty="0">
                <a:latin typeface="Cambria" panose="02040503050406030204" pitchFamily="18" charset="0"/>
                <a:ea typeface="Cambria" panose="02040503050406030204" pitchFamily="18" charset="0"/>
              </a:rPr>
              <a:t>љубимац ‒ љубитељ</a:t>
            </a:r>
            <a:r>
              <a:rPr lang="sr-Cyrl-RS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sr-Cyrl-RS" i="1" dirty="0">
                <a:latin typeface="Cambria" panose="02040503050406030204" pitchFamily="18" charset="0"/>
                <a:ea typeface="Cambria" panose="02040503050406030204" pitchFamily="18" charset="0"/>
              </a:rPr>
              <a:t>штедљив ‒ штедар</a:t>
            </a:r>
            <a:r>
              <a:rPr lang="sr-Cyrl-RS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sr-Cyrl-RS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претплата – преплата</a:t>
            </a:r>
            <a:r>
              <a:rPr lang="sr-Cyrl-RS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sr-Cyrl-RS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суседски – суседни</a:t>
            </a:r>
            <a:r>
              <a:rPr lang="sr-Cyrl-RS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sr-Cyrl-RS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акцијаш – акционар</a:t>
            </a:r>
            <a:r>
              <a:rPr lang="sr-Cyrl-RS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sr-Cyrl-RS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асистентура –</a:t>
            </a:r>
            <a:r>
              <a:rPr lang="sr-Cyrl-RS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sr-Cyrl-RS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асистенција</a:t>
            </a:r>
            <a:r>
              <a:rPr lang="sr-Cyrl-RS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sr-Cyrl-RS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провинција – провинијенција</a:t>
            </a:r>
            <a:r>
              <a:rPr lang="sr-Cyrl-RS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sr-Cyrl-RS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програмер – програматор</a:t>
            </a:r>
            <a:r>
              <a:rPr lang="sr-Cyrl-RS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sr-Cyrl-RS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ревизор –</a:t>
            </a:r>
            <a:r>
              <a:rPr lang="sr-Cyrl-RS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sr-Cyrl-RS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ревизиониста</a:t>
            </a:r>
            <a:r>
              <a:rPr lang="sr-Cyrl-RS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sr-Cyrl-RS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специјалитет – специјалност</a:t>
            </a:r>
            <a:r>
              <a:rPr lang="sr-Cyrl-RS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sr-Cyrl-RS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ретроактивно – ретроградно </a:t>
            </a:r>
            <a:r>
              <a:rPr lang="sr-Cyrl-RS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(Едука 2021).</a:t>
            </a:r>
            <a:endParaRPr lang="en-US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5C81F4-BCC6-4F5C-8DBF-386C37673DC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C8B690A-3DCF-8845-82A9-6DA18F182860}" type="datetime1">
              <a:rPr lang="de-DE" smtClean="0"/>
              <a:t>17.11.2023</a:t>
            </a:fld>
            <a:endParaRPr lang="de-D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E00325-4CB5-478F-B568-167D830FF0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AF2EA3-CB01-FD41-857A-53193AF63843}" type="slidenum">
              <a:rPr lang="de-DE" smtClean="0"/>
              <a:pPr/>
              <a:t>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688867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648F33-4EDB-42BF-9362-B745169A3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r-Cyrl-RS" b="1" dirty="0">
                <a:latin typeface="Cambria" panose="02040503050406030204" pitchFamily="18" charset="0"/>
                <a:ea typeface="Cambria" panose="02040503050406030204" pitchFamily="18" charset="0"/>
              </a:rPr>
              <a:t>Паронимија у језичким приручницима</a:t>
            </a:r>
            <a:endParaRPr lang="en-US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0FD411-9CDC-493B-ABBE-07442B595E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 eaLnBrk="1" hangingPunct="1"/>
            <a:r>
              <a:rPr lang="sr-Cyrl-RS" altLang="en-US" b="1" i="1" dirty="0">
                <a:latin typeface="Cambria" panose="02040503050406030204" pitchFamily="18" charset="0"/>
              </a:rPr>
              <a:t>Нормативна граматика</a:t>
            </a:r>
            <a:r>
              <a:rPr lang="sr-Cyrl-RS" altLang="en-US" i="1" dirty="0">
                <a:latin typeface="Cambria" panose="02040503050406030204" pitchFamily="18" charset="0"/>
              </a:rPr>
              <a:t> </a:t>
            </a:r>
            <a:r>
              <a:rPr lang="sr-Cyrl-RS" altLang="en-US" dirty="0">
                <a:latin typeface="Cambria" panose="02040503050406030204" pitchFamily="18" charset="0"/>
              </a:rPr>
              <a:t>(2022)</a:t>
            </a:r>
          </a:p>
          <a:p>
            <a:pPr algn="just" eaLnBrk="1" hangingPunct="1"/>
            <a:r>
              <a:rPr lang="sr-Cyrl-RS" altLang="en-US" i="1" dirty="0">
                <a:latin typeface="Cambria" panose="02040503050406030204" pitchFamily="18" charset="0"/>
              </a:rPr>
              <a:t>чистота – чистоћа</a:t>
            </a:r>
            <a:r>
              <a:rPr lang="sr-Cyrl-RS" altLang="en-US" dirty="0">
                <a:latin typeface="Cambria" panose="02040503050406030204" pitchFamily="18" charset="0"/>
              </a:rPr>
              <a:t>, </a:t>
            </a:r>
            <a:r>
              <a:rPr lang="sr-Cyrl-RS" altLang="en-US" i="1" dirty="0">
                <a:latin typeface="Cambria" panose="02040503050406030204" pitchFamily="18" charset="0"/>
              </a:rPr>
              <a:t>топлота –</a:t>
            </a:r>
            <a:r>
              <a:rPr lang="sr-Cyrl-RS" altLang="en-US" dirty="0">
                <a:latin typeface="Cambria" panose="02040503050406030204" pitchFamily="18" charset="0"/>
              </a:rPr>
              <a:t> </a:t>
            </a:r>
            <a:r>
              <a:rPr lang="sr-Cyrl-RS" altLang="en-US" i="1" dirty="0">
                <a:latin typeface="Cambria" panose="02040503050406030204" pitchFamily="18" charset="0"/>
              </a:rPr>
              <a:t>топлина</a:t>
            </a:r>
            <a:r>
              <a:rPr lang="sr-Cyrl-RS" altLang="en-US" dirty="0">
                <a:latin typeface="Cambria" panose="02040503050406030204" pitchFamily="18" charset="0"/>
              </a:rPr>
              <a:t>, </a:t>
            </a:r>
            <a:r>
              <a:rPr lang="sr-Cyrl-RS" altLang="en-US" i="1" dirty="0">
                <a:latin typeface="Cambria" panose="02040503050406030204" pitchFamily="18" charset="0"/>
              </a:rPr>
              <a:t>интерес –</a:t>
            </a:r>
            <a:r>
              <a:rPr lang="sr-Cyrl-RS" altLang="en-US" dirty="0">
                <a:latin typeface="Cambria" panose="02040503050406030204" pitchFamily="18" charset="0"/>
              </a:rPr>
              <a:t> </a:t>
            </a:r>
            <a:r>
              <a:rPr lang="sr-Cyrl-RS" altLang="en-US" i="1" dirty="0">
                <a:latin typeface="Cambria" panose="02040503050406030204" pitchFamily="18" charset="0"/>
              </a:rPr>
              <a:t>интересовање</a:t>
            </a:r>
            <a:r>
              <a:rPr lang="sr-Cyrl-RS" altLang="en-US" dirty="0">
                <a:latin typeface="Cambria" panose="02040503050406030204" pitchFamily="18" charset="0"/>
              </a:rPr>
              <a:t>, </a:t>
            </a:r>
            <a:r>
              <a:rPr lang="sr-Cyrl-RS" altLang="en-US" i="1" dirty="0">
                <a:latin typeface="Cambria" panose="02040503050406030204" pitchFamily="18" charset="0"/>
              </a:rPr>
              <a:t>лажан –</a:t>
            </a:r>
            <a:r>
              <a:rPr lang="sr-Cyrl-RS" altLang="en-US" dirty="0">
                <a:latin typeface="Cambria" panose="02040503050406030204" pitchFamily="18" charset="0"/>
              </a:rPr>
              <a:t> </a:t>
            </a:r>
            <a:r>
              <a:rPr lang="sr-Cyrl-RS" altLang="en-US" i="1" dirty="0">
                <a:latin typeface="Cambria" panose="02040503050406030204" pitchFamily="18" charset="0"/>
              </a:rPr>
              <a:t>лажљив</a:t>
            </a:r>
            <a:r>
              <a:rPr lang="sr-Cyrl-RS" altLang="en-US" dirty="0">
                <a:latin typeface="Cambria" panose="02040503050406030204" pitchFamily="18" charset="0"/>
              </a:rPr>
              <a:t>, </a:t>
            </a:r>
            <a:r>
              <a:rPr lang="sr-Cyrl-RS" altLang="en-US" i="1" dirty="0">
                <a:latin typeface="Cambria" panose="02040503050406030204" pitchFamily="18" charset="0"/>
              </a:rPr>
              <a:t>робовски –</a:t>
            </a:r>
            <a:r>
              <a:rPr lang="sr-Cyrl-RS" altLang="en-US" dirty="0">
                <a:latin typeface="Cambria" panose="02040503050406030204" pitchFamily="18" charset="0"/>
              </a:rPr>
              <a:t> </a:t>
            </a:r>
            <a:r>
              <a:rPr lang="sr-Cyrl-RS" altLang="en-US" i="1" dirty="0">
                <a:latin typeface="Cambria" panose="02040503050406030204" pitchFamily="18" charset="0"/>
              </a:rPr>
              <a:t>ропски</a:t>
            </a:r>
            <a:r>
              <a:rPr lang="sr-Cyrl-RS" altLang="en-US" dirty="0">
                <a:latin typeface="Cambria" panose="02040503050406030204" pitchFamily="18" charset="0"/>
              </a:rPr>
              <a:t>, </a:t>
            </a:r>
            <a:r>
              <a:rPr lang="sr-Cyrl-RS" altLang="en-US" i="1" dirty="0">
                <a:latin typeface="Cambria" panose="02040503050406030204" pitchFamily="18" charset="0"/>
              </a:rPr>
              <a:t>пасји –</a:t>
            </a:r>
            <a:r>
              <a:rPr lang="sr-Cyrl-RS" altLang="en-US" dirty="0">
                <a:latin typeface="Cambria" panose="02040503050406030204" pitchFamily="18" charset="0"/>
              </a:rPr>
              <a:t> </a:t>
            </a:r>
            <a:r>
              <a:rPr lang="sr-Cyrl-RS" altLang="en-US" i="1" dirty="0">
                <a:latin typeface="Cambria" panose="02040503050406030204" pitchFamily="18" charset="0"/>
              </a:rPr>
              <a:t>псећи</a:t>
            </a:r>
            <a:r>
              <a:rPr lang="sr-Cyrl-RS" altLang="en-US" dirty="0">
                <a:latin typeface="Cambria" panose="02040503050406030204" pitchFamily="18" charset="0"/>
              </a:rPr>
              <a:t>, </a:t>
            </a:r>
            <a:r>
              <a:rPr lang="sr-Cyrl-RS" altLang="en-US" i="1" dirty="0">
                <a:latin typeface="Cambria" panose="02040503050406030204" pitchFamily="18" charset="0"/>
              </a:rPr>
              <a:t>загризен –</a:t>
            </a:r>
            <a:r>
              <a:rPr lang="sr-Cyrl-RS" altLang="en-US" dirty="0">
                <a:latin typeface="Cambria" panose="02040503050406030204" pitchFamily="18" charset="0"/>
              </a:rPr>
              <a:t> </a:t>
            </a:r>
            <a:r>
              <a:rPr lang="sr-Cyrl-RS" altLang="en-US" i="1" dirty="0">
                <a:latin typeface="Cambria" panose="02040503050406030204" pitchFamily="18" charset="0"/>
              </a:rPr>
              <a:t>загрижен</a:t>
            </a:r>
            <a:r>
              <a:rPr lang="sr-Cyrl-RS" altLang="en-US" dirty="0">
                <a:latin typeface="Cambria" panose="02040503050406030204" pitchFamily="18" charset="0"/>
              </a:rPr>
              <a:t>, </a:t>
            </a:r>
            <a:r>
              <a:rPr lang="sr-Cyrl-RS" altLang="en-US" i="1" dirty="0">
                <a:latin typeface="Cambria" panose="02040503050406030204" pitchFamily="18" charset="0"/>
              </a:rPr>
              <a:t>болећив –</a:t>
            </a:r>
            <a:r>
              <a:rPr lang="sr-Cyrl-RS" altLang="en-US" dirty="0">
                <a:latin typeface="Cambria" panose="02040503050406030204" pitchFamily="18" charset="0"/>
              </a:rPr>
              <a:t> </a:t>
            </a:r>
            <a:r>
              <a:rPr lang="sr-Cyrl-RS" altLang="en-US" i="1" dirty="0">
                <a:latin typeface="Cambria" panose="02040503050406030204" pitchFamily="18" charset="0"/>
              </a:rPr>
              <a:t>болешљив</a:t>
            </a:r>
            <a:r>
              <a:rPr lang="sr-Cyrl-RS" altLang="en-US" dirty="0">
                <a:latin typeface="Cambria" panose="02040503050406030204" pitchFamily="18" charset="0"/>
              </a:rPr>
              <a:t>, </a:t>
            </a:r>
            <a:r>
              <a:rPr lang="sr-Cyrl-RS" altLang="en-US" i="1" dirty="0">
                <a:latin typeface="Cambria" panose="02040503050406030204" pitchFamily="18" charset="0"/>
              </a:rPr>
              <a:t>искрвавити –</a:t>
            </a:r>
            <a:r>
              <a:rPr lang="sr-Cyrl-RS" altLang="en-US" dirty="0">
                <a:latin typeface="Cambria" panose="02040503050406030204" pitchFamily="18" charset="0"/>
              </a:rPr>
              <a:t> </a:t>
            </a:r>
            <a:r>
              <a:rPr lang="sr-Cyrl-RS" altLang="en-US" i="1" dirty="0">
                <a:latin typeface="Cambria" panose="02040503050406030204" pitchFamily="18" charset="0"/>
              </a:rPr>
              <a:t>искрварити</a:t>
            </a:r>
            <a:r>
              <a:rPr lang="sr-Cyrl-RS" altLang="en-US" dirty="0">
                <a:latin typeface="Cambria" panose="02040503050406030204" pitchFamily="18" charset="0"/>
              </a:rPr>
              <a:t>.</a:t>
            </a:r>
          </a:p>
          <a:p>
            <a:pPr algn="just" eaLnBrk="1" hangingPunct="1"/>
            <a:r>
              <a:rPr lang="sr-Cyrl-RS" altLang="en-US" i="1" dirty="0">
                <a:latin typeface="Cambria" panose="02040503050406030204" pitchFamily="18" charset="0"/>
              </a:rPr>
              <a:t>белети – белити</a:t>
            </a:r>
            <a:r>
              <a:rPr lang="sr-Cyrl-RS" altLang="en-US" dirty="0">
                <a:latin typeface="Cambria" panose="02040503050406030204" pitchFamily="18" charset="0"/>
              </a:rPr>
              <a:t>, </a:t>
            </a:r>
            <a:r>
              <a:rPr lang="sr-Cyrl-RS" altLang="en-US" i="1" dirty="0">
                <a:latin typeface="Cambria" panose="02040503050406030204" pitchFamily="18" charset="0"/>
              </a:rPr>
              <a:t>значај – значење</a:t>
            </a:r>
            <a:r>
              <a:rPr lang="sr-Cyrl-RS" altLang="en-US" dirty="0">
                <a:latin typeface="Cambria" panose="02040503050406030204" pitchFamily="18" charset="0"/>
              </a:rPr>
              <a:t>, </a:t>
            </a:r>
            <a:r>
              <a:rPr lang="sr-Cyrl-RS" altLang="en-US" i="1" dirty="0">
                <a:latin typeface="Cambria" panose="02040503050406030204" pitchFamily="18" charset="0"/>
              </a:rPr>
              <a:t>клизиште – клизалиште</a:t>
            </a:r>
            <a:r>
              <a:rPr lang="sr-Cyrl-RS" altLang="en-US" dirty="0">
                <a:latin typeface="Cambria" panose="02040503050406030204" pitchFamily="18" charset="0"/>
              </a:rPr>
              <a:t>, </a:t>
            </a:r>
            <a:r>
              <a:rPr lang="sr-Cyrl-RS" altLang="en-US" i="1" dirty="0">
                <a:latin typeface="Cambria" panose="02040503050406030204" pitchFamily="18" charset="0"/>
              </a:rPr>
              <a:t>остварљивост – оствареност</a:t>
            </a:r>
            <a:r>
              <a:rPr lang="sr-Cyrl-RS" altLang="en-US" dirty="0">
                <a:latin typeface="Cambria" panose="02040503050406030204" pitchFamily="18" charset="0"/>
              </a:rPr>
              <a:t>, </a:t>
            </a:r>
            <a:r>
              <a:rPr lang="sr-Cyrl-RS" altLang="en-US" i="1" dirty="0">
                <a:latin typeface="Cambria" panose="02040503050406030204" pitchFamily="18" charset="0"/>
              </a:rPr>
              <a:t>расположење – располагање</a:t>
            </a:r>
            <a:r>
              <a:rPr lang="sr-Cyrl-RS" altLang="en-US" dirty="0">
                <a:latin typeface="Cambria" panose="02040503050406030204" pitchFamily="18" charset="0"/>
              </a:rPr>
              <a:t>, </a:t>
            </a:r>
            <a:r>
              <a:rPr lang="sr-Cyrl-RS" altLang="en-US" i="1" dirty="0">
                <a:latin typeface="Cambria" panose="02040503050406030204" pitchFamily="18" charset="0"/>
              </a:rPr>
              <a:t>суседни – суседски</a:t>
            </a:r>
            <a:r>
              <a:rPr lang="sr-Cyrl-RS" altLang="en-US" dirty="0">
                <a:latin typeface="Cambria" panose="02040503050406030204" pitchFamily="18" charset="0"/>
              </a:rPr>
              <a:t>, </a:t>
            </a:r>
            <a:r>
              <a:rPr lang="sr-Cyrl-RS" altLang="en-US" i="1" dirty="0">
                <a:latin typeface="Cambria" panose="02040503050406030204" pitchFamily="18" charset="0"/>
              </a:rPr>
              <a:t>чудан – чудесан</a:t>
            </a:r>
            <a:r>
              <a:rPr lang="sr-Cyrl-RS" altLang="en-US" dirty="0">
                <a:latin typeface="Cambria" panose="02040503050406030204" pitchFamily="18" charset="0"/>
              </a:rPr>
              <a:t>, </a:t>
            </a:r>
            <a:r>
              <a:rPr lang="sr-Cyrl-RS" altLang="en-US" i="1" dirty="0">
                <a:latin typeface="Cambria" panose="02040503050406030204" pitchFamily="18" charset="0"/>
              </a:rPr>
              <a:t>ослепети – ослепити</a:t>
            </a:r>
            <a:r>
              <a:rPr lang="sr-Cyrl-RS" altLang="en-US" dirty="0">
                <a:latin typeface="Cambria" panose="02040503050406030204" pitchFamily="18" charset="0"/>
              </a:rPr>
              <a:t>, </a:t>
            </a:r>
            <a:r>
              <a:rPr lang="sr-Cyrl-RS" altLang="en-US" i="1" dirty="0">
                <a:latin typeface="Cambria" panose="02040503050406030204" pitchFamily="18" charset="0"/>
              </a:rPr>
              <a:t>прелетети – пролетети</a:t>
            </a:r>
            <a:r>
              <a:rPr lang="sr-Cyrl-RS" altLang="en-US" dirty="0">
                <a:latin typeface="Cambria" panose="02040503050406030204" pitchFamily="18" charset="0"/>
              </a:rPr>
              <a:t>, </a:t>
            </a:r>
            <a:r>
              <a:rPr lang="sr-Cyrl-RS" altLang="en-US" i="1" dirty="0">
                <a:latin typeface="Cambria" panose="02040503050406030204" pitchFamily="18" charset="0"/>
              </a:rPr>
              <a:t>водич – водитељ.</a:t>
            </a:r>
            <a:r>
              <a:rPr lang="sr-Cyrl-RS" altLang="en-US" dirty="0">
                <a:latin typeface="Cambria" panose="02040503050406030204" pitchFamily="18" charset="0"/>
              </a:rPr>
              <a:t> </a:t>
            </a:r>
            <a:r>
              <a:rPr lang="sr-Cyrl-RS" altLang="en-US" i="1" dirty="0">
                <a:latin typeface="Cambria" panose="02040503050406030204" pitchFamily="18" charset="0"/>
              </a:rPr>
              <a:t> </a:t>
            </a:r>
            <a:endParaRPr lang="en-US" altLang="en-US" i="1" dirty="0">
              <a:latin typeface="Cambria" panose="02040503050406030204" pitchFamily="18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841AC8-FB6A-4ACE-AED0-668FEABD8BD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C8B690A-3DCF-8845-82A9-6DA18F182860}" type="datetime1">
              <a:rPr lang="de-DE" smtClean="0"/>
              <a:t>17.11.2023</a:t>
            </a:fld>
            <a:endParaRPr lang="de-D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BF2E9B-DD0D-4871-BBE9-7C35487157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AF2EA3-CB01-FD41-857A-53193AF63843}" type="slidenum">
              <a:rPr lang="de-DE" smtClean="0"/>
              <a:pPr/>
              <a:t>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02561849"/>
      </p:ext>
    </p:extLst>
  </p:cSld>
  <p:clrMapOvr>
    <a:masterClrMapping/>
  </p:clrMapOvr>
</p:sld>
</file>

<file path=ppt/theme/theme1.xml><?xml version="1.0" encoding="utf-8"?>
<a:theme xmlns:a="http://schemas.openxmlformats.org/drawingml/2006/main" name="PPT-Templejt-Cirilic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-Templejt-Cirilica" id="{1F0E99CD-0752-1247-B9E4-0AD89F05F8C9}" vid="{15D8DE93-E97E-E54A-BB68-430387C1952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PPT-Templejt-Cirilica.thmx</Template>
  <TotalTime>894</TotalTime>
  <Words>2339</Words>
  <Application>Microsoft Office PowerPoint</Application>
  <PresentationFormat>Widescreen</PresentationFormat>
  <Paragraphs>201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Calibri</vt:lpstr>
      <vt:lpstr>Cambria</vt:lpstr>
      <vt:lpstr>PPT-Templejt-Cirilica</vt:lpstr>
      <vt:lpstr>Паронимија у уџбеницима, приручницима и на тестовима</vt:lpstr>
      <vt:lpstr>Увод</vt:lpstr>
      <vt:lpstr>Паронимија у наставним програмима</vt:lpstr>
      <vt:lpstr>Паронимија у наставним програмима</vt:lpstr>
      <vt:lpstr>Паронимија у уџбеницима</vt:lpstr>
      <vt:lpstr>Паронимија у уџбеницима</vt:lpstr>
      <vt:lpstr>Паронимија у уџбеницима</vt:lpstr>
      <vt:lpstr>Паронимија у уџбеницима</vt:lpstr>
      <vt:lpstr>Паронимија у језичким приручницима</vt:lpstr>
      <vt:lpstr>Паронимија у језичким приручницима</vt:lpstr>
      <vt:lpstr>Паронимија у језичким приручницима</vt:lpstr>
      <vt:lpstr>Паронимија у језичким приручницима</vt:lpstr>
      <vt:lpstr>Паронимија на тестовима</vt:lpstr>
      <vt:lpstr>Паронимија на тестовима</vt:lpstr>
      <vt:lpstr>Задаци из области паронимије</vt:lpstr>
      <vt:lpstr>Задаци из области паронимије</vt:lpstr>
      <vt:lpstr>Задаци из области паронимије</vt:lpstr>
      <vt:lpstr>Задаци из области паронимије</vt:lpstr>
      <vt:lpstr>Задаци из области паронимије</vt:lpstr>
      <vt:lpstr>Задаци из области паронимије</vt:lpstr>
      <vt:lpstr>Задаци из области паронимије</vt:lpstr>
      <vt:lpstr>Задаци из области паронимије</vt:lpstr>
      <vt:lpstr>Задаци из области паронимије</vt:lpstr>
      <vt:lpstr>Задаци из области паронимије</vt:lpstr>
      <vt:lpstr>Задаци из области паронимије</vt:lpstr>
      <vt:lpstr>Задаци из области паронимије</vt:lpstr>
      <vt:lpstr>Хвала на пажњи!  vesna.nikolic@fil.bg.ac.rs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abc</dc:creator>
  <cp:lastModifiedBy>Весна Николић</cp:lastModifiedBy>
  <cp:revision>36</cp:revision>
  <dcterms:created xsi:type="dcterms:W3CDTF">2022-04-03T15:22:20Z</dcterms:created>
  <dcterms:modified xsi:type="dcterms:W3CDTF">2023-11-17T19:13:30Z</dcterms:modified>
</cp:coreProperties>
</file>