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6" r:id="rId26"/>
    <p:sldId id="277" r:id="rId27"/>
    <p:sldId id="279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F5687BCD-0B33-2C48-A635-6A3550ACE002}"/>
              </a:ext>
            </a:extLst>
          </p:cNvPr>
          <p:cNvSpPr/>
          <p:nvPr/>
        </p:nvSpPr>
        <p:spPr>
          <a:xfrm>
            <a:off x="6096001" y="-1"/>
            <a:ext cx="6096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100" y="380999"/>
            <a:ext cx="5359400" cy="2260599"/>
          </a:xfrm>
        </p:spPr>
        <p:txBody>
          <a:bodyPr anchor="b"/>
          <a:lstStyle>
            <a:lvl1pPr algn="l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D93EBD5-D70C-8A40-A861-C0D13C9749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2100" y="2795057"/>
            <a:ext cx="5359400" cy="68007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Add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1C57A13-200C-7646-A8F7-3097FAECE1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100" y="4948144"/>
            <a:ext cx="5359400" cy="457199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Presenter´s</a:t>
            </a:r>
            <a:r>
              <a:rPr lang="de-DE" dirty="0"/>
              <a:t> Name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7335236" y="4953759"/>
            <a:ext cx="36175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2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ctr"/>
            <a:r>
              <a:rPr lang="x-none" sz="2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2400" b="0" i="0" dirty="0">
              <a:solidFill>
                <a:srgbClr val="1031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6DCCCE44-4694-B54C-A3D4-B3087E511D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2100" y="5419631"/>
            <a:ext cx="5359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Faculty</a:t>
            </a:r>
            <a:r>
              <a:rPr lang="de-DE" dirty="0"/>
              <a:t> Department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53B413A-7645-D443-B838-71BF69A94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2473" y="1301973"/>
            <a:ext cx="3423056" cy="3423056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DD2EC1AB-B6AA-B240-BD34-D23E6051E3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2100" y="6294438"/>
            <a:ext cx="535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D30AF29-3F8E-F74B-B921-9873554566D5}" type="datetime1">
              <a:rPr lang="de-DE" smtClean="0"/>
              <a:t>17.11.2023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888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1268" y="1581357"/>
            <a:ext cx="5359400" cy="1894230"/>
          </a:xfrm>
        </p:spPr>
        <p:txBody>
          <a:bodyPr anchor="b">
            <a:normAutofit/>
          </a:bodyPr>
          <a:lstStyle>
            <a:lvl1pPr algn="l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D93EBD5-D70C-8A40-A861-C0D13C9749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1268" y="3544539"/>
            <a:ext cx="5359400" cy="680074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Add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1C57A13-200C-7646-A8F7-3097FAECE1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1268" y="5014947"/>
            <a:ext cx="5359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Presenter´s</a:t>
            </a:r>
            <a:r>
              <a:rPr lang="de-DE" dirty="0"/>
              <a:t> Name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1293518" y="504360"/>
            <a:ext cx="2184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x-none" sz="1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l"/>
            <a:r>
              <a:rPr lang="x-none" sz="1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1400" b="0" i="0" dirty="0">
              <a:solidFill>
                <a:srgbClr val="1031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1A4EEA9-9EE8-FE42-945C-F15028427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83" y="236603"/>
            <a:ext cx="1058735" cy="105873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28023EF-3A53-1340-B60A-8E48955702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6" r="21876"/>
          <a:stretch/>
        </p:blipFill>
        <p:spPr>
          <a:xfrm>
            <a:off x="6096001" y="0"/>
            <a:ext cx="6096000" cy="6858000"/>
          </a:xfrm>
          <a:prstGeom prst="rect">
            <a:avLst/>
          </a:prstGeom>
        </p:spPr>
      </p:pic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5EE8931E-0265-BA44-B6B7-1448449CFE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268" y="5394360"/>
            <a:ext cx="5359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Faculty</a:t>
            </a:r>
            <a:r>
              <a:rPr lang="de-DE" dirty="0"/>
              <a:t> Department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87FC2B23-8CE5-B844-8D2F-5B0A87B71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1268" y="6317837"/>
            <a:ext cx="535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53B4CFC-588F-4B4B-9968-EC881BB05CA5}" type="datetime1">
              <a:rPr lang="de-DE" smtClean="0"/>
              <a:t>17.11.2023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975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BD6383D0-8B95-1343-A89E-A56BC45E1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749" y="7931"/>
            <a:ext cx="11068051" cy="1325563"/>
          </a:xfrm>
        </p:spPr>
        <p:txBody>
          <a:bodyPr/>
          <a:lstStyle/>
          <a:p>
            <a:r>
              <a:rPr lang="de-DE" dirty="0"/>
              <a:t>Add Agenda Title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B95EC96D-7B11-4141-B763-3FAE1AB57A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4BB87B55-F3FF-374B-A28E-503B1C938EDE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4BBB8FE9-B457-8149-B9D5-EAB834331FFE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4ED99720-08E1-D84B-A7C2-6613DE82D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66380F-C854-D74B-9035-099D12206B6A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id="{CAD81E2C-3BDC-BB42-B29D-42C075C99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B733736-730B-214F-9E08-F63E3C43B488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C9717C-7E0E-E248-814F-C81811A7EB62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31" name="Textplatzhalter 10">
            <a:extLst>
              <a:ext uri="{FF2B5EF4-FFF2-40B4-BE49-F238E27FC236}">
                <a16:creationId xmlns:a16="http://schemas.microsoft.com/office/drawing/2014/main" id="{7C387755-7712-CD4D-BAC1-2DADEABAC866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337500" y="1931988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32" name="Textplatzhalter 10">
            <a:extLst>
              <a:ext uri="{FF2B5EF4-FFF2-40B4-BE49-F238E27FC236}">
                <a16:creationId xmlns:a16="http://schemas.microsoft.com/office/drawing/2014/main" id="{6498AD01-1653-094E-9FAE-499D4C3E18F6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337500" y="2738670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33" name="Textplatzhalter 10">
            <a:extLst>
              <a:ext uri="{FF2B5EF4-FFF2-40B4-BE49-F238E27FC236}">
                <a16:creationId xmlns:a16="http://schemas.microsoft.com/office/drawing/2014/main" id="{77D6E25E-3F05-E14E-B95F-76D0921577E2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37500" y="3545352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F6E1CECA-40E1-9346-A898-E9807CA7D69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337500" y="4352034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35" name="Textplatzhalter 10">
            <a:extLst>
              <a:ext uri="{FF2B5EF4-FFF2-40B4-BE49-F238E27FC236}">
                <a16:creationId xmlns:a16="http://schemas.microsoft.com/office/drawing/2014/main" id="{5B12A161-E219-8C41-9B04-F5FEE67C2DF8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37500" y="5158714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37" name="Textplatzhalter 10">
            <a:extLst>
              <a:ext uri="{FF2B5EF4-FFF2-40B4-BE49-F238E27FC236}">
                <a16:creationId xmlns:a16="http://schemas.microsoft.com/office/drawing/2014/main" id="{989EE97C-3B63-494F-95F3-F8606AB764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9112" y="1931988"/>
            <a:ext cx="10424687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38" name="Textplatzhalter 10">
            <a:extLst>
              <a:ext uri="{FF2B5EF4-FFF2-40B4-BE49-F238E27FC236}">
                <a16:creationId xmlns:a16="http://schemas.microsoft.com/office/drawing/2014/main" id="{90BB926A-4931-064E-A558-08EDB5A586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9113" y="2738670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39" name="Textplatzhalter 10">
            <a:extLst>
              <a:ext uri="{FF2B5EF4-FFF2-40B4-BE49-F238E27FC236}">
                <a16:creationId xmlns:a16="http://schemas.microsoft.com/office/drawing/2014/main" id="{B4D8970E-69B2-BA4D-B394-466937D639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9113" y="3545352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40" name="Textplatzhalter 10">
            <a:extLst>
              <a:ext uri="{FF2B5EF4-FFF2-40B4-BE49-F238E27FC236}">
                <a16:creationId xmlns:a16="http://schemas.microsoft.com/office/drawing/2014/main" id="{3AC29B63-36F9-F04C-8408-9C8EE9DF79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9113" y="4352034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41" name="Textplatzhalter 10">
            <a:extLst>
              <a:ext uri="{FF2B5EF4-FFF2-40B4-BE49-F238E27FC236}">
                <a16:creationId xmlns:a16="http://schemas.microsoft.com/office/drawing/2014/main" id="{150A6ADA-9E15-0C4E-AF14-41B9556DEB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9113" y="5158714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</p:spTree>
    <p:extLst>
      <p:ext uri="{BB962C8B-B14F-4D97-AF65-F5344CB8AC3E}">
        <p14:creationId xmlns:p14="http://schemas.microsoft.com/office/powerpoint/2010/main" val="75462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ew Chapt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1EF5AC51-756F-7B4A-A98B-355DECA75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45" r="45023" b="15098"/>
          <a:stretch/>
        </p:blipFill>
        <p:spPr>
          <a:xfrm>
            <a:off x="6863447" y="-1"/>
            <a:ext cx="5328553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100" y="3428998"/>
            <a:ext cx="5803900" cy="1932782"/>
          </a:xfrm>
        </p:spPr>
        <p:txBody>
          <a:bodyPr anchor="t">
            <a:normAutofit/>
          </a:bodyPr>
          <a:lstStyle>
            <a:lvl1pPr algn="l">
              <a:defRPr sz="5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Chapter Title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292100" y="306705"/>
            <a:ext cx="2476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1600" b="0" i="0" spc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2F66613-CF79-9247-BB56-C96BB649A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22" r="42486" b="14622"/>
          <a:stretch/>
        </p:blipFill>
        <p:spPr>
          <a:xfrm>
            <a:off x="6617613" y="-2"/>
            <a:ext cx="5574387" cy="6858001"/>
          </a:xfrm>
          <a:prstGeom prst="rect">
            <a:avLst/>
          </a:prstGeom>
        </p:spPr>
      </p:pic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DC4EB5FD-BE5D-2E49-AE6D-D86267889C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100" y="2388358"/>
            <a:ext cx="5803900" cy="1040640"/>
          </a:xfrm>
        </p:spPr>
        <p:txBody>
          <a:bodyPr anchor="b">
            <a:normAutofit/>
          </a:bodyPr>
          <a:lstStyle>
            <a:lvl1pPr marL="0" indent="0">
              <a:buNone/>
              <a:defRPr sz="54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Add Chapter </a:t>
            </a:r>
            <a:r>
              <a:rPr lang="de-DE" dirty="0" err="1"/>
              <a:t>Number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004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and one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CDDA61-4D76-F441-BDBE-F5B08422B6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Page Title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A0617C-6C0A-DF4D-850F-15F30452D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49" y="1825625"/>
            <a:ext cx="11068051" cy="4351338"/>
          </a:xfrm>
        </p:spPr>
        <p:txBody>
          <a:bodyPr/>
          <a:lstStyle/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A9DABC7-10F3-B34C-B27B-ECEAAF32EE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6DB3D42-1663-864E-9CD1-4B285A34C315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F42EF0B2-9378-D84B-9A33-B785FF66D40E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6B53211C-C0BF-5147-BE74-EB0211C14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C5B6BE54-1BD8-1C43-9428-F0D2DAE93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3343A7D-299D-0A49-BA4E-BCCB0886A36F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0DC7B66-AB6F-DA40-830B-6B9CBE309547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33063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AE211-2A86-404B-99FD-BCE98BA424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Page Title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4CEFA3-9019-E74F-BF0B-F49D26D51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5749" y="1825625"/>
            <a:ext cx="5487254" cy="4351338"/>
          </a:xfrm>
        </p:spPr>
        <p:txBody>
          <a:bodyPr/>
          <a:lstStyle/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7770A59-62EA-A348-A613-3FE1EA75D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072" y="1825625"/>
            <a:ext cx="5389728" cy="4351338"/>
          </a:xfrm>
        </p:spPr>
        <p:txBody>
          <a:bodyPr/>
          <a:lstStyle/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AE89F2-B737-7543-8ED0-4FFBA9B31A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9EC7570-584E-104E-97DD-31453857273E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280970F9-10D2-C546-A108-33927DA3AECE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3F4DF4A8-D965-954B-95D6-76A0F4571D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BA2A74D-A4F8-4244-A6D9-53832DC9AF71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95DC7CEC-7458-FE4C-A258-96A1654FF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F82BC05-CDB3-8C4A-92E8-F9C7A40B9E7D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BEAA418-2F53-C84F-AD5C-BE9F6E680F7A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3319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338D60-14FA-A84E-8747-CECF20B2B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Page Title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DDBDE35-B274-9746-89B1-69F4CB1F2B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3D33E97B-72E5-DF4D-AF6D-E5B29D314372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B764A92E-E8FD-7942-AA60-672679BD2836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5CEB59C6-0166-8748-A2CC-F4E6A2E813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01FFA7-0C8B-9B4A-AAC7-29964020B26C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76C444EC-0F17-944A-815C-B64E9FF42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439FDAB-8861-6947-BB1D-D47BCF14C48B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EE0C8C0-5A7F-FE40-BB98-24DB14294ABA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830686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B646FCBC-1D69-B948-BBAD-8F3B09E39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5902E6D8-D3E0-0340-BCF4-269C56E2677F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5F78B669-BD4F-7545-ADF9-0E78F6FD4193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id="{4FF71609-3B95-3D45-9183-90E1275301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E2CDDB-E199-0F48-8E4E-FD9C1E4C1C03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id="{E0779E8C-AD33-6340-852F-4B1463850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0AC3FA3-A90A-304A-AD1D-57AFAF18A684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1E8A169-F832-C741-8D18-EE78DB425B1B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914915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8CB3E591-3738-A04A-89F5-FE0C332DB824}"/>
              </a:ext>
            </a:extLst>
          </p:cNvPr>
          <p:cNvSpPr/>
          <p:nvPr/>
        </p:nvSpPr>
        <p:spPr>
          <a:xfrm>
            <a:off x="6096001" y="-1"/>
            <a:ext cx="6096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EF5AC51-756F-7B4A-A98B-355DECA75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45" r="45023" b="15098"/>
          <a:stretch/>
        </p:blipFill>
        <p:spPr>
          <a:xfrm>
            <a:off x="6863447" y="-1"/>
            <a:ext cx="5328553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100" y="2009632"/>
            <a:ext cx="5549142" cy="2838734"/>
          </a:xfrm>
        </p:spPr>
        <p:txBody>
          <a:bodyPr anchor="ctr"/>
          <a:lstStyle>
            <a:lvl1pPr algn="l">
              <a:defRPr sz="60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last </a:t>
            </a:r>
            <a:r>
              <a:rPr lang="de-DE" dirty="0" err="1"/>
              <a:t>greeting</a:t>
            </a:r>
            <a:r>
              <a:rPr lang="de-DE" dirty="0"/>
              <a:t> </a:t>
            </a:r>
            <a:r>
              <a:rPr lang="de-DE" dirty="0" err="1"/>
              <a:t>word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292100" y="306705"/>
            <a:ext cx="2476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1600" b="0" i="0" spc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2F66613-CF79-9247-BB56-C96BB649A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2401ECF-2ECB-9F4B-9C39-9870A653CBE0}"/>
              </a:ext>
            </a:extLst>
          </p:cNvPr>
          <p:cNvSpPr txBox="1"/>
          <p:nvPr/>
        </p:nvSpPr>
        <p:spPr>
          <a:xfrm>
            <a:off x="-423081" y="7328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047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8D3E792-B209-894B-8A46-F5DC02A32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49" y="7931"/>
            <a:ext cx="110680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Add Page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4E7959-5BE0-FC45-ABBD-1F8D7FBFD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49" y="1825625"/>
            <a:ext cx="110680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39942F-DE14-C54A-8EB2-3A98A40EF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6502" y="6354761"/>
            <a:ext cx="928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D5CF28-BF0B-F64B-8A2A-E8F90980CB6C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1A8624-D29F-F940-8606-A838042DD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698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0" r:id="rId2"/>
    <p:sldLayoutId id="2147483664" r:id="rId3"/>
    <p:sldLayoutId id="2147483662" r:id="rId4"/>
    <p:sldLayoutId id="2147483650" r:id="rId5"/>
    <p:sldLayoutId id="2147483652" r:id="rId6"/>
    <p:sldLayoutId id="2147483654" r:id="rId7"/>
    <p:sldLayoutId id="2147483649" r:id="rId8"/>
    <p:sldLayoutId id="2147483663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RS" sz="3600" b="1">
                <a:latin typeface="Cambria" pitchFamily="18" charset="0"/>
                <a:ea typeface="Cambria" pitchFamily="18" charset="0"/>
              </a:rPr>
              <a:t>Паронимија </a:t>
            </a:r>
            <a:r>
              <a:rPr lang="sr-Cyrl-RS" sz="3600" b="1" dirty="0">
                <a:latin typeface="Cambria" pitchFamily="18" charset="0"/>
                <a:ea typeface="Cambria" pitchFamily="18" charset="0"/>
              </a:rPr>
              <a:t>у уџбеницима, приручницима и на тестовима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Краљево, 18. 11. 2023.</a:t>
            </a:r>
          </a:p>
          <a:p>
            <a:pPr algn="ctr"/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r-Cyrl-R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Доц. др Весна Николић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Катедра за српски језик са јужнословенским језицима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D30AF29-3F8E-F74B-B921-9873554566D5}" type="datetime1">
              <a:rPr lang="de-DE" smtClean="0"/>
              <a:t>17.11.2023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0856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3433D-2F8D-445D-BF47-F4263406F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језичким приручницима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95A03-931E-4A62-8B96-70E0CE989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Cyrl-RS" altLang="en-US" b="1" i="1" dirty="0">
                <a:latin typeface="Cambria" panose="02040503050406030204" pitchFamily="18" charset="0"/>
              </a:rPr>
              <a:t>Српски језички приручник </a:t>
            </a:r>
            <a:r>
              <a:rPr lang="sr-Cyrl-RS" altLang="en-US" dirty="0">
                <a:latin typeface="Cambria" panose="02040503050406030204" pitchFamily="18" charset="0"/>
              </a:rPr>
              <a:t>(2004)</a:t>
            </a:r>
          </a:p>
          <a:p>
            <a:pPr algn="just" eaLnBrk="1" hangingPunct="1"/>
            <a:r>
              <a:rPr lang="sr-Cyrl-RS" altLang="en-US" i="1" dirty="0">
                <a:latin typeface="Cambria" panose="02040503050406030204" pitchFamily="18" charset="0"/>
              </a:rPr>
              <a:t>Избор речи и обрта</a:t>
            </a:r>
            <a:r>
              <a:rPr lang="sr-Cyrl-RS" altLang="en-US" dirty="0">
                <a:latin typeface="Cambria" panose="02040503050406030204" pitchFamily="18" charset="0"/>
              </a:rPr>
              <a:t> (стр. 166–203) и </a:t>
            </a:r>
            <a:r>
              <a:rPr lang="sr-Cyrl-RS" altLang="en-US" i="1" dirty="0">
                <a:latin typeface="Cambria" panose="02040503050406030204" pitchFamily="18" charset="0"/>
              </a:rPr>
              <a:t>Значење речи</a:t>
            </a:r>
            <a:r>
              <a:rPr lang="sr-Cyrl-RS" altLang="en-US" dirty="0">
                <a:latin typeface="Cambria" panose="02040503050406030204" pitchFamily="18" charset="0"/>
              </a:rPr>
              <a:t> (стр. 207–219)</a:t>
            </a:r>
          </a:p>
          <a:p>
            <a:pPr algn="just" eaLnBrk="1" hangingPunct="1"/>
            <a:r>
              <a:rPr lang="sr-Cyrl-RS" altLang="en-US" i="1" dirty="0">
                <a:latin typeface="Cambria" panose="02040503050406030204" pitchFamily="18" charset="0"/>
              </a:rPr>
              <a:t>писмени задатак</a:t>
            </a:r>
            <a:r>
              <a:rPr lang="sr-Cyrl-RS" altLang="en-US" dirty="0">
                <a:latin typeface="Cambria" panose="02040503050406030204" pitchFamily="18" charset="0"/>
              </a:rPr>
              <a:t> или </a:t>
            </a:r>
            <a:r>
              <a:rPr lang="sr-Cyrl-RS" altLang="en-US" i="1" dirty="0">
                <a:latin typeface="Cambria" panose="02040503050406030204" pitchFamily="18" charset="0"/>
              </a:rPr>
              <a:t>писмена вежба</a:t>
            </a:r>
          </a:p>
          <a:p>
            <a:pPr algn="just" eaLnBrk="1" hangingPunct="1"/>
            <a:r>
              <a:rPr lang="sr-Cyrl-RS" altLang="en-US" i="1" dirty="0">
                <a:latin typeface="Cambria" panose="02040503050406030204" pitchFamily="18" charset="0"/>
              </a:rPr>
              <a:t>опортун – опортунистички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рационализован – рациониран/рационисан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мандатар – мандатор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занемарујући – занемарљив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монтажер – монтер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осећај – осећање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декада – деценија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бројка – број</a:t>
            </a:r>
            <a:endParaRPr lang="en-US" altLang="en-US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34BAF-272E-4B75-847D-622671C5B17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5A14E1-6C7A-496D-AEF0-6DF6D4CC3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3701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20D41-12B6-4B5E-BA65-4D56A602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језичким приручницима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52F69-BA02-4D54-B386-0B7B76E5B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Cyrl-RS" altLang="en-US" b="1" i="1" dirty="0">
                <a:latin typeface="Cambria" panose="02040503050406030204" pitchFamily="18" charset="0"/>
              </a:rPr>
              <a:t>Језички саветник</a:t>
            </a:r>
            <a:r>
              <a:rPr lang="sr-Cyrl-RS" altLang="en-US" i="1" dirty="0">
                <a:latin typeface="Cambria" panose="02040503050406030204" pitchFamily="18" charset="0"/>
              </a:rPr>
              <a:t> </a:t>
            </a:r>
            <a:r>
              <a:rPr lang="sr-Cyrl-RS" altLang="en-US" dirty="0">
                <a:latin typeface="Cambria" panose="02040503050406030204" pitchFamily="18" charset="0"/>
              </a:rPr>
              <a:t>Р. Стијовић (2012)</a:t>
            </a:r>
          </a:p>
          <a:p>
            <a:pPr algn="just" eaLnBrk="1" hangingPunct="1"/>
            <a:r>
              <a:rPr lang="sr-Cyrl-RS" altLang="en-US" i="1" dirty="0">
                <a:latin typeface="Cambria" panose="02040503050406030204" pitchFamily="18" charset="0"/>
              </a:rPr>
              <a:t>чистота – чистоћа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топлота – топлина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интересовање – интерес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болећив – болешљив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знатно – значајно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крвавити – крварити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прописати – преписати</a:t>
            </a:r>
            <a:r>
              <a:rPr lang="sr-Cyrl-RS" altLang="en-US" dirty="0">
                <a:latin typeface="Cambria" panose="02040503050406030204" pitchFamily="18" charset="0"/>
              </a:rPr>
              <a:t>,</a:t>
            </a:r>
            <a:r>
              <a:rPr lang="sr-Cyrl-RS" altLang="en-US" i="1" dirty="0">
                <a:latin typeface="Cambria" panose="02040503050406030204" pitchFamily="18" charset="0"/>
              </a:rPr>
              <a:t> псећи – пасји </a:t>
            </a:r>
            <a:r>
              <a:rPr lang="sr-Cyrl-RS" altLang="en-US" dirty="0">
                <a:latin typeface="Cambria" panose="02040503050406030204" pitchFamily="18" charset="0"/>
              </a:rPr>
              <a:t>и </a:t>
            </a:r>
            <a:r>
              <a:rPr lang="sr-Cyrl-RS" altLang="en-US" i="1" dirty="0">
                <a:latin typeface="Cambria" panose="02040503050406030204" pitchFamily="18" charset="0"/>
              </a:rPr>
              <a:t>Србин – Србијанац</a:t>
            </a:r>
            <a:endParaRPr lang="en-US" altLang="en-US" dirty="0">
              <a:latin typeface="Cambria" panose="02040503050406030204" pitchFamily="18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EF058-C741-4A0A-9CE4-58121B1093A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2AE567-43F3-4D07-BE91-D34A9CC74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2587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1257D-FD68-4084-A489-CD7C25291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језичким приручницима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25122-3FDC-4A91-97F2-FECDEAB4E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b="1" i="1" dirty="0">
                <a:latin typeface="Cambria" panose="02040503050406030204" pitchFamily="18" charset="0"/>
              </a:rPr>
              <a:t>Како се каже</a:t>
            </a:r>
            <a:r>
              <a:rPr lang="sr-Cyrl-RS" altLang="en-US" sz="2800" i="1" dirty="0">
                <a:latin typeface="Cambria" panose="02040503050406030204" pitchFamily="18" charset="0"/>
              </a:rPr>
              <a:t> </a:t>
            </a:r>
            <a:r>
              <a:rPr lang="sr-Cyrl-RS" altLang="en-US" sz="2800" dirty="0">
                <a:latin typeface="Cambria" panose="02040503050406030204" pitchFamily="18" charset="0"/>
              </a:rPr>
              <a:t>М. Телебак (2011)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i="1" dirty="0">
                <a:latin typeface="Cambria" panose="02040503050406030204" pitchFamily="18" charset="0"/>
              </a:rPr>
              <a:t>топлота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топлина</a:t>
            </a:r>
            <a:r>
              <a:rPr lang="sr-Cyrl-RS" altLang="en-US" sz="2800" dirty="0">
                <a:latin typeface="Cambria" panose="02040503050406030204" pitchFamily="18" charset="0"/>
              </a:rPr>
              <a:t>,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мењати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замењивати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прашити </a:t>
            </a:r>
            <a:r>
              <a:rPr lang="sr-Cyrl-RS" altLang="en-US" sz="2800" i="1" dirty="0">
                <a:latin typeface="Cambria" panose="02040503050406030204" pitchFamily="18" charset="0"/>
              </a:rPr>
              <a:t>– </a:t>
            </a:r>
            <a:r>
              <a:rPr lang="en-US" altLang="en-US" sz="2800" i="1" dirty="0">
                <a:latin typeface="Cambria" panose="02040503050406030204" pitchFamily="18" charset="0"/>
              </a:rPr>
              <a:t>запрашивати</a:t>
            </a:r>
            <a:r>
              <a:rPr lang="sr-Cyrl-RS" altLang="en-US" sz="2800" dirty="0">
                <a:latin typeface="Cambria" panose="02040503050406030204" pitchFamily="18" charset="0"/>
              </a:rPr>
              <a:t>,</a:t>
            </a:r>
            <a:r>
              <a:rPr lang="en-US" altLang="en-US" sz="2800" i="1" dirty="0">
                <a:latin typeface="Cambria" panose="02040503050406030204" pitchFamily="18" charset="0"/>
              </a:rPr>
              <a:t> бунити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збуњивати</a:t>
            </a:r>
            <a:r>
              <a:rPr lang="en-US" altLang="en-US" sz="2800" dirty="0">
                <a:latin typeface="Cambria" panose="02040503050406030204" pitchFamily="18" charset="0"/>
              </a:rPr>
              <a:t>; </a:t>
            </a:r>
            <a:r>
              <a:rPr lang="en-US" altLang="en-US" sz="2800" i="1" dirty="0">
                <a:latin typeface="Cambria" panose="02040503050406030204" pitchFamily="18" charset="0"/>
              </a:rPr>
              <a:t>средовечан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средњовековни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магистеријум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магистрат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размера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сразмера</a:t>
            </a:r>
            <a:r>
              <a:rPr lang="sr-Cyrl-RS" altLang="en-US" sz="2800" dirty="0">
                <a:latin typeface="Cambria" panose="02040503050406030204" pitchFamily="18" charset="0"/>
              </a:rPr>
              <a:t>,</a:t>
            </a:r>
            <a:r>
              <a:rPr lang="en-US" altLang="en-US" sz="2800" i="1" dirty="0">
                <a:latin typeface="Cambria" panose="02040503050406030204" pitchFamily="18" charset="0"/>
              </a:rPr>
              <a:t> десетка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десетица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декада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деценија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религиозан</a:t>
            </a:r>
            <a:r>
              <a:rPr lang="sr-Cyrl-RS" altLang="en-US" sz="2800" i="1" dirty="0">
                <a:latin typeface="Cambria" panose="02040503050406030204" pitchFamily="18" charset="0"/>
              </a:rPr>
              <a:t> 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религијски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проблемски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проблематичан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системски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систематичан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методички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методски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тактички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тактичан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неиздржив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неиздржљив</a:t>
            </a:r>
            <a:r>
              <a:rPr lang="sr-Cyrl-RS" altLang="en-US" sz="2800" dirty="0">
                <a:latin typeface="Cambria" panose="02040503050406030204" pitchFamily="18" charset="0"/>
              </a:rPr>
              <a:t>,</a:t>
            </a:r>
            <a:r>
              <a:rPr lang="en-US" altLang="en-US" sz="2800" i="1" dirty="0">
                <a:latin typeface="Cambria" panose="02040503050406030204" pitchFamily="18" charset="0"/>
              </a:rPr>
              <a:t> шпекулација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спекулација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мандатор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мандатар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тешкоће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тегобе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напис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натпис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оператор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оператер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ревизорски</a:t>
            </a:r>
            <a:r>
              <a:rPr lang="sr-Cyrl-RS" altLang="en-US" sz="2800" i="1" dirty="0">
                <a:latin typeface="Cambria" panose="02040503050406030204" pitchFamily="18" charset="0"/>
              </a:rPr>
              <a:t> 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ревизијски</a:t>
            </a:r>
            <a:r>
              <a:rPr lang="en-US" altLang="en-US" sz="2800" dirty="0">
                <a:latin typeface="Cambria" panose="02040503050406030204" pitchFamily="18" charset="0"/>
              </a:rPr>
              <a:t> или </a:t>
            </a:r>
            <a:r>
              <a:rPr lang="en-US" altLang="en-US" sz="2800" i="1" dirty="0">
                <a:latin typeface="Cambria" panose="02040503050406030204" pitchFamily="18" charset="0"/>
              </a:rPr>
              <a:t>ревизиони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новински </a:t>
            </a:r>
            <a:r>
              <a:rPr lang="sr-Cyrl-RS" altLang="en-US" sz="2800" i="1" dirty="0">
                <a:latin typeface="Cambria" panose="02040503050406030204" pitchFamily="18" charset="0"/>
              </a:rPr>
              <a:t>– </a:t>
            </a:r>
            <a:r>
              <a:rPr lang="en-US" altLang="en-US" sz="2800" i="1" dirty="0">
                <a:latin typeface="Cambria" panose="02040503050406030204" pitchFamily="18" charset="0"/>
              </a:rPr>
              <a:t>новинарски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трговачки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трговински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брижно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брижљиво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заостатак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заостајање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разоружавање</a:t>
            </a:r>
            <a:r>
              <a:rPr lang="sr-Cyrl-RS" altLang="en-US" sz="2800" i="1" dirty="0">
                <a:latin typeface="Cambria" panose="02040503050406030204" pitchFamily="18" charset="0"/>
              </a:rPr>
              <a:t> 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разоружање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чистоћа</a:t>
            </a:r>
            <a:r>
              <a:rPr lang="sr-Cyrl-RS" altLang="en-US" sz="2800" i="1" dirty="0">
                <a:latin typeface="Cambria" panose="02040503050406030204" pitchFamily="18" charset="0"/>
              </a:rPr>
              <a:t> 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чистота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расположење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располагање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одлагање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одгађање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осећај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осећање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интерес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интересовање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пернат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перјан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алузија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илузија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импутација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ампутација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индиција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индикација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фламе</a:t>
            </a:r>
            <a:r>
              <a:rPr lang="sr-Cyrl-RS" altLang="en-US" sz="2800" i="1" dirty="0">
                <a:latin typeface="Cambria" panose="02040503050406030204" pitchFamily="18" charset="0"/>
              </a:rPr>
              <a:t>н</a:t>
            </a:r>
            <a:r>
              <a:rPr lang="en-US" altLang="en-US" sz="2800" i="1" dirty="0">
                <a:latin typeface="Cambria" panose="02040503050406030204" pitchFamily="18" charset="0"/>
              </a:rPr>
              <a:t>ко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фламинго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број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бројка</a:t>
            </a:r>
            <a:r>
              <a:rPr lang="en-US" altLang="en-US" sz="2800" dirty="0">
                <a:latin typeface="Cambria" panose="02040503050406030204" pitchFamily="18" charset="0"/>
              </a:rPr>
              <a:t>, </a:t>
            </a:r>
            <a:r>
              <a:rPr lang="en-US" altLang="en-US" sz="2800" i="1" dirty="0">
                <a:latin typeface="Cambria" panose="02040503050406030204" pitchFamily="18" charset="0"/>
              </a:rPr>
              <a:t>знатно </a:t>
            </a:r>
            <a:r>
              <a:rPr lang="sr-Cyrl-RS" altLang="en-US" sz="2800" i="1" dirty="0">
                <a:latin typeface="Cambria" panose="02040503050406030204" pitchFamily="18" charset="0"/>
              </a:rPr>
              <a:t>–</a:t>
            </a:r>
            <a:r>
              <a:rPr lang="en-US" altLang="en-US" sz="2800" dirty="0">
                <a:latin typeface="Cambria" panose="02040503050406030204" pitchFamily="18" charset="0"/>
              </a:rPr>
              <a:t> </a:t>
            </a:r>
            <a:r>
              <a:rPr lang="en-US" altLang="en-US" sz="2800" i="1" dirty="0">
                <a:latin typeface="Cambria" panose="02040503050406030204" pitchFamily="18" charset="0"/>
              </a:rPr>
              <a:t>значајно</a:t>
            </a:r>
            <a:endParaRPr lang="en-US" altLang="en-US" sz="2800" dirty="0">
              <a:latin typeface="Cambria" panose="020405030504060302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BF2E7-B467-407E-8A53-E9797DB130D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B690A-3DCF-8845-82A9-6DA18F182860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17.11.2023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EDA82B-7D71-4F1F-A9B5-703BE68D6D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AF2EA3-CB01-FD41-857A-53193AF63843}" type="slidenum">
              <a:rPr kumimoji="0" lang="de-DE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876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BA7D-070E-463B-9763-3C73FEF0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на тестовима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78372-8205-40F8-BA31-37CFD470991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F71F8C-C26C-412A-BE9C-5BBA45B98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20DB27-C93C-4D8C-B176-A718DF056FB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40481" t="52925" r="25260" b="13324"/>
          <a:stretch/>
        </p:blipFill>
        <p:spPr bwMode="auto">
          <a:xfrm>
            <a:off x="1805345" y="1793289"/>
            <a:ext cx="7720395" cy="39439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60262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740AA-B980-4FAF-85D1-13CB8C22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на тестовима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BC7AF-4008-4C75-BC31-B99F7347430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0696-359C-41E9-B474-4E14EEE76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624D59-1A9D-41C2-850D-DBD40B8A2E7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40370" t="31090" r="26318" b="34429"/>
          <a:stretch/>
        </p:blipFill>
        <p:spPr bwMode="auto">
          <a:xfrm>
            <a:off x="2773725" y="1740023"/>
            <a:ext cx="6876302" cy="42524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37598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Н. В. Кашина (2011): 1) задаци репродукције, 2) задаци трансформације, 3) активно-спознајни задаци и 4) проблемски задаци.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1619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1) Задаци репродукције</a:t>
            </a:r>
          </a:p>
          <a:p>
            <a:pPr marL="0" indent="0">
              <a:buNone/>
            </a:pPr>
            <a:endParaRPr lang="sr-Cyrl-RS" dirty="0"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Прочитајте и запамтите дефиницију: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Пароними су речи сличне форме и различитог, али повезаног значења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. Наведите примере паронима.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Препишите из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Речника српскога језика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значења паронима: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адресант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–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 адресат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љубимац – љубитељ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познаник – познавалац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изворан – изворски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суседски – суседни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новински – новинарски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болећив – болешљив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сумњив – сумњичав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 белети – белити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црвенети – црвенити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превидети – предвидети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итд. Запамтите ова значења.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2198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 algn="just"/>
            <a:r>
              <a:rPr lang="sr-Cyrl-RS" b="1" dirty="0">
                <a:latin typeface="Cambria" pitchFamily="18" charset="0"/>
                <a:ea typeface="Cambria" pitchFamily="18" charset="0"/>
              </a:rPr>
              <a:t>Уз наведене речи допишите једну од понуђених лексема из заграде:</a:t>
            </a:r>
            <a:endParaRPr lang="en-US" b="1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а) ___________ сигнала (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давач//давалац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б) туристички ______________ (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водич//водитељ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в) главни _____________ ФБИ (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истражитељ//истраживач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г) филмски ____________ (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монтажер//монтер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д) озонски ____________ (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омот//омотач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ђ) тражити од некога _______________ (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позајмица//позајмљеница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е) ______________ за информације од јавног значаја (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повереник//поверилац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sr-Cyrl-RS" b="1" dirty="0">
                <a:latin typeface="Cambria" pitchFamily="18" charset="0"/>
                <a:ea typeface="Cambria" pitchFamily="18" charset="0"/>
              </a:rPr>
              <a:t>Саставите синтагме од следећих паронима:</a:t>
            </a:r>
            <a:endParaRPr lang="en-US" b="1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1)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вековни – вечан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(нпр.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вековни сукоб – вечни живот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2)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дрвен – дрвни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(нпр.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дрвена столица – дрвна индустрија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3)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оружан – оружни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(нпр.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оружани сукоб – оружни лист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4)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ефектан – ефективан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(нпр.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ефектна хаљина – ефективни трошкови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5)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драмски – драматичан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(нпр.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драмски писац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–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драматична завршница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4971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>
                <a:latin typeface="Cambria" pitchFamily="18" charset="0"/>
                <a:ea typeface="Cambria" pitchFamily="18" charset="0"/>
              </a:rPr>
              <a:t> Из следећег скупа речи издвојте паронимске парове:</a:t>
            </a:r>
            <a:endParaRPr lang="en-US" b="1" dirty="0">
              <a:latin typeface="Cambria" pitchFamily="18" charset="0"/>
              <a:ea typeface="Cambria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r-Cyrl-RS" i="1" dirty="0">
                <a:latin typeface="Cambria" pitchFamily="18" charset="0"/>
                <a:ea typeface="Cambria" pitchFamily="18" charset="0"/>
              </a:rPr>
              <a:t>       удах		глинен		ослепети	          читаност	бубуљичав    	имунитет         значај    	 ослепити	       	значење	  уздах		глинаст	        читљивост                       	                              имуност	     бубуљичаст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723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r-Cyrl-RS" sz="3600" b="1" dirty="0">
                <a:latin typeface="Cambria" pitchFamily="18" charset="0"/>
                <a:ea typeface="Cambria" pitchFamily="18" charset="0"/>
              </a:rPr>
              <a:t>2) Задаци трансформације</a:t>
            </a:r>
          </a:p>
          <a:p>
            <a:pPr lvl="0"/>
            <a:r>
              <a:rPr lang="sr-Cyrl-RS" b="1" dirty="0">
                <a:latin typeface="Cambria" pitchFamily="18" charset="0"/>
                <a:ea typeface="Cambria" pitchFamily="18" charset="0"/>
              </a:rPr>
              <a:t>Наведене реченице допуните одговарајућим паронимским парњацима: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1. Иван и Марко су отишли у _____________ да попију пиво.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а) пивара  б) пивница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2. Немања ради као _________________ на једној националној телевизији.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а) снимач    б) сниматељ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3. Ово писмо никада неће стићи до свог _______________.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а)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адресанта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б)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адресата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4. Петар је _____________________ сајта нашег факултета.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а) администратор   б) административац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5. Предраг Пипер је био наш ___________________, који је редовни члан Српске академије наука и уметности постао 2013. године.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а) академац     б) академик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6. Радници ЕПС-а су данас очитавали ______________.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а) бројач     б) бројила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 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0636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Увод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В. Николић,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Паронимија у савременом српском језику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(докторска дисертација одбрањена 8. јуна 2022. године на Филолошком факултету Универзитета у Београду)</a:t>
            </a:r>
          </a:p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Весна Николић, „Паронимија у настави српског језика”,</a:t>
            </a:r>
            <a:r>
              <a:rPr lang="sr-Latn-RS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Књижевност и језик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</a:t>
            </a:r>
            <a:r>
              <a:rPr lang="sr-Latn-RS" dirty="0">
                <a:latin typeface="Cambria" pitchFamily="18" charset="0"/>
                <a:ea typeface="Cambria" pitchFamily="18" charset="0"/>
              </a:rPr>
              <a:t>LXVIII/1, 159–174.</a:t>
            </a:r>
            <a:endParaRPr lang="sr-Cyrl-R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Весна Николић, „</a:t>
            </a:r>
            <a:r>
              <a:rPr lang="en-US" dirty="0">
                <a:latin typeface="Cambria" pitchFamily="18" charset="0"/>
                <a:ea typeface="Cambria" pitchFamily="18" charset="0"/>
              </a:rPr>
              <a:t>Улога и значај електронског корпуса у истраживању паронимије у савременом српском језику”,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зборник радова </a:t>
            </a:r>
            <a:r>
              <a:rPr lang="en-US" i="1" dirty="0">
                <a:latin typeface="Cambria" pitchFamily="18" charset="0"/>
                <a:ea typeface="Cambria" pitchFamily="18" charset="0"/>
              </a:rPr>
              <a:t>Актуелна питања лексикологије и лексикографије српскога језика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Андрићград: Андрићев институт, 251–277.</a:t>
            </a:r>
          </a:p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Весна Николић,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Паронимијске везе придева са суфиксом -аст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(у штампи).</a:t>
            </a:r>
            <a:r>
              <a:rPr lang="sr-Cyrl-RS" dirty="0"/>
              <a:t> 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9271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Од именице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земља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помоћу суфикса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ан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ав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-аст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направите три придева, од којих ће А) један имати зачење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 који је по физичким особинама сличан земљи, трошан, ситан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Б) други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је од земље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а В) трећи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је умазан земљом, посут земљом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. Сваки од три добијена придева употреби у по једној реченици.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sr-Cyrl-RS" b="1" dirty="0">
                <a:latin typeface="Cambria" pitchFamily="18" charset="0"/>
                <a:ea typeface="Cambria" pitchFamily="18" charset="0"/>
              </a:rPr>
              <a:t>У следећим реченицама подвуците речи које су погрешно употребљене и замените их одговарајућим паронимским парњацима.</a:t>
            </a:r>
            <a:endParaRPr lang="en-US" b="1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а) Иво Андрић је наш чувени писар.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б) У основној школи сам био носач Вукове дипломе.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в) Станари Србије следеће недеље излазе на изборе.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г) У музеју је било пуно експонената.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д) Он је велики љубимац доброг вина и укусне хране.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ђ) Банка се преселила на нове локалитете.</a:t>
            </a:r>
          </a:p>
          <a:p>
            <a:pPr marL="0" indent="0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► Објасните због чега речи које сте подвукли нису адекватно употребљене у датим реченицама.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  <a:p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4777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Допуните следеће реченице одговарајућим паронимским парњацима.</a:t>
            </a:r>
            <a:endParaRPr lang="en-US" b="1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 </a:t>
            </a:r>
            <a:endParaRPr lang="en-US" b="1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а) Човека који потиче са Оријента називамо ____________________, а онога који проучава оријенталне језике ____________________________.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б) Човека који је присталица хуманизма називамо _____________, а онога ко учествује у хуманитарним мисијама ______________________.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в) Особа која даје мандат назива се ____________________, а особа која прима мандат _____________________.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г) Рањеници и болесници се носе на ___________________, а бебе и мала деца у _______________________.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2507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sr-Cyrl-RS" sz="3800" b="1" dirty="0">
                <a:latin typeface="Cambria" pitchFamily="18" charset="0"/>
                <a:ea typeface="Cambria" pitchFamily="18" charset="0"/>
              </a:rPr>
              <a:t>3) Активно-спознајни задаци</a:t>
            </a:r>
          </a:p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Објасните разлику између следећих паронимских парњака: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секретарица – секретарка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гледиште – гледалиште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станиште – становиште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. За сваку од наведених речи саставите по једну реченицу. Уколико имате потешкоћа у решавању задатка, користите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Речник српскога језика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Матице српске.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Објасните разлику између паронимских парњака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музикант – музичар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политикант – политичар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. Коју тенденцију уочавате код лексема на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ант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?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en-US" i="1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Из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Речника српског језика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препишите значења следећих паронима: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b="1" i="1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а)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модернизатор – модернист(а)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_______________________________________________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б)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реформатор – реформист(а)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________________________________________________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b="1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► Одредите у чему је суштинска разлика између лексема које се завршавају на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атор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са једне, и оних на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ист(а)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са друге стране. Какво значење уноси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атор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а какво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ист(а)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?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3241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У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Речнику српскога језика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пронађите лексеме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класик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класичар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и на основу дефиниција које се у њему дају одредите у којим значењима су ове две речи синоними, а у којим пароними.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23</a:t>
            </a:fld>
            <a:endParaRPr lang="de-DE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071168"/>
              </p:ext>
            </p:extLst>
          </p:nvPr>
        </p:nvGraphicFramePr>
        <p:xfrm>
          <a:off x="786384" y="3182112"/>
          <a:ext cx="9720072" cy="174650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52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3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6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класик </a:t>
                      </a:r>
                      <a:r>
                        <a:rPr lang="sr-Cyrl-RS" sz="1400" b="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м лат. </a:t>
                      </a: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1. а. </a:t>
                      </a:r>
                      <a:r>
                        <a:rPr lang="sr-Cyrl-RS" sz="1400" b="0" i="1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врхунски стваралац у каквој области уметности или науке, чије дело представља трајни допринос уметности или науци.</a:t>
                      </a: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 б. </a:t>
                      </a:r>
                      <a:r>
                        <a:rPr lang="sr-Cyrl-RS" sz="1400" b="0" i="1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писац старе грчке или римске књижевности.</a:t>
                      </a: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 2. </a:t>
                      </a:r>
                      <a:r>
                        <a:rPr lang="sr-Cyrl-RS" sz="1400" b="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ист.</a:t>
                      </a: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 </a:t>
                      </a:r>
                      <a:r>
                        <a:rPr lang="sr-Cyrl-RS" sz="1400" b="0" i="1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припадник највише класе у старом Риму</a:t>
                      </a: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.</a:t>
                      </a:r>
                      <a:endParaRPr lang="en-US" sz="1400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класичар </a:t>
                      </a:r>
                      <a:r>
                        <a:rPr lang="sr-Cyrl-RS" sz="1400" b="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м</a:t>
                      </a: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 1. </a:t>
                      </a:r>
                      <a:r>
                        <a:rPr lang="sr-Cyrl-RS" sz="1400" b="0" i="1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проучавалац класичних језика, класичне уметности.</a:t>
                      </a:r>
                      <a:r>
                        <a:rPr lang="sr-Cyrl-RS" sz="140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 </a:t>
                      </a:r>
                      <a:r>
                        <a:rPr lang="sr-Cyrl-RS" sz="1400" u="sng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2. </a:t>
                      </a:r>
                      <a:r>
                        <a:rPr lang="sr-Cyrl-RS" sz="1400" b="0" i="1" u="sng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в. класик (1)</a:t>
                      </a:r>
                      <a:r>
                        <a:rPr lang="sr-Cyrl-RS" sz="1400" b="0" dirty="0">
                          <a:effectLst/>
                          <a:latin typeface="Cambria" pitchFamily="18" charset="0"/>
                          <a:ea typeface="Cambria" pitchFamily="18" charset="0"/>
                        </a:rPr>
                        <a:t>: ~ по духу, ~ по култури.</a:t>
                      </a:r>
                      <a:endParaRPr lang="en-US" sz="1400" b="0" dirty="0">
                        <a:effectLst/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776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Размислите о томе која значења префикси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пре-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про-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уносе у значења паронимских парњака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премашити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промашити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. Објасните својим речима њихова значења.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__________________________________________________________________________________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__________________________________________________________________________________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0546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sr-Cyrl-RS" sz="2000" b="1" dirty="0">
                <a:latin typeface="Cambria" pitchFamily="18" charset="0"/>
                <a:ea typeface="Cambria" pitchFamily="18" charset="0"/>
              </a:rPr>
              <a:t>4) Проблемски задаци</a:t>
            </a:r>
          </a:p>
          <a:p>
            <a:pPr lvl="0" algn="just"/>
            <a:r>
              <a:rPr lang="sr-Cyrl-RS" sz="1600" dirty="0">
                <a:latin typeface="Cambria" pitchFamily="18" charset="0"/>
                <a:ea typeface="Cambria" pitchFamily="18" charset="0"/>
              </a:rPr>
              <a:t>У различитим коментарима на интернету могу се наћи синтагме попут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давачи изјава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примачи плата 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или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политички анализатори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филмски критизери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. Због чега су коментатори употребили баш именице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давач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примач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анализатор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критизер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а не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давалац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прималац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аналитичар 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критичар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? Шта су оваквим избором лексема желели да постигну? Објасните својим речима значењске разлике између наведених паронимских парњака.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  <a:p>
            <a:pPr marL="0" lvl="0" indent="0" algn="just">
              <a:buNone/>
            </a:pPr>
            <a:endParaRPr lang="sr-Cyrl-RS" sz="1600" dirty="0"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sr-Cyrl-RS" sz="1600" b="1" dirty="0">
                <a:latin typeface="Cambria" pitchFamily="18" charset="0"/>
                <a:ea typeface="Cambria" pitchFamily="18" charset="0"/>
              </a:rPr>
              <a:t>Прочитајте паживо следећи чланак из новина: </a:t>
            </a:r>
            <a:endParaRPr lang="en-US" sz="1600" b="1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sz="1600" i="1" dirty="0">
                <a:latin typeface="Cambria" pitchFamily="18" charset="0"/>
                <a:ea typeface="Cambria" pitchFamily="18" charset="0"/>
              </a:rPr>
              <a:t>Због погоршане епидемиолошке ситуације на територији Републике Србије, од данас су на снази нове мере за спречавање ширења вируса корона. Према речима нашег истакнутог епидемиолога, у току је нови епидемијски талас и морамо учинити све како бисмо смањили број оболелих. Најновије епидемиолошке студије показују да вирус корона у овом таласу даје блаже симптоме, али да ипак морамо предузети све мере опреза.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sz="1600" dirty="0">
                <a:latin typeface="Cambria" pitchFamily="18" charset="0"/>
                <a:ea typeface="Cambria" pitchFamily="18" charset="0"/>
              </a:rPr>
              <a:t> 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sz="1600" dirty="0">
                <a:latin typeface="Cambria" pitchFamily="18" charset="0"/>
                <a:ea typeface="Cambria" pitchFamily="18" charset="0"/>
              </a:rPr>
              <a:t>►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Који паронимски пар препознајете у тексту? Препишите значења издвојених парњака из </a:t>
            </a:r>
            <a:r>
              <a:rPr lang="sr-Cyrl-RS" sz="1600" i="1" dirty="0">
                <a:latin typeface="Cambria" pitchFamily="18" charset="0"/>
                <a:ea typeface="Cambria" pitchFamily="18" charset="0"/>
              </a:rPr>
              <a:t>Речника српскога језика </a:t>
            </a:r>
            <a:r>
              <a:rPr lang="sr-Cyrl-RS" sz="1600" dirty="0">
                <a:latin typeface="Cambria" pitchFamily="18" charset="0"/>
                <a:ea typeface="Cambria" pitchFamily="18" charset="0"/>
              </a:rPr>
              <a:t>Матице српске. Погледајте поново у тексту да ли су свуда ови пароними употребљени у складу са својим значењима? Где примећујете грешку? Које значење добија синтагма у којој је употребљен погрешан члан паронимског пара?</a:t>
            </a:r>
            <a:endParaRPr lang="en-US" sz="1600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endParaRPr lang="en-US" sz="16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7529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Задаци из области паронимије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sr-Cyrl-RS" dirty="0">
                <a:latin typeface="Cambria" pitchFamily="18" charset="0"/>
                <a:ea typeface="Cambria" pitchFamily="18" charset="0"/>
              </a:rPr>
              <a:t>Придевске парониме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психички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психолошки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распоредите на одговарајућа места у следећем тексту: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i="1" dirty="0">
                <a:latin typeface="Cambria" pitchFamily="18" charset="0"/>
                <a:ea typeface="Cambria" pitchFamily="18" charset="0"/>
              </a:rPr>
              <a:t>Проблеми вршњачког насиља и насиља у породици данас су међу највећим проблемима у нашем друштву и сви се против њега заједно морамо борити. Жртве насиља суочавају се са бројним ______________ проблемима и врло често морају потражити стручну ___________________ помоћ која се бесплатно пружа у бројним ___________________ саветовалиштима широм земље. Жртве у ова саветовалишта врло често долазе у тешким _________________ стањима и бројне _________________ студије показују да рад са њима захтева континуитет и подршку породице и околине.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i="1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► Објасните чиме сте се водили приликом распоређивања датих паронимских парњака: шта значи један, а шта други? Уз које још именице може ићи придев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психички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а уз које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психолошки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? Наведите по неколико за сваки придев. Размислите и о разлици између значења придева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информациони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информатички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. Уз које бисте именице употребили ова придева?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1906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sz="3600" dirty="0">
                <a:latin typeface="Cambria" pitchFamily="18" charset="0"/>
                <a:ea typeface="Cambria" pitchFamily="18" charset="0"/>
              </a:rPr>
              <a:t>Хвала на пажњи!</a:t>
            </a:r>
            <a:br>
              <a:rPr lang="sr-Cyrl-RS" sz="3600" dirty="0">
                <a:latin typeface="Cambria" pitchFamily="18" charset="0"/>
                <a:ea typeface="Cambria" pitchFamily="18" charset="0"/>
              </a:rPr>
            </a:br>
            <a:br>
              <a:rPr lang="en-US" sz="3600" dirty="0">
                <a:latin typeface="Cambria" pitchFamily="18" charset="0"/>
                <a:ea typeface="Cambria" pitchFamily="18" charset="0"/>
              </a:rPr>
            </a:br>
            <a:r>
              <a:rPr lang="en-US" sz="3600" dirty="0">
                <a:latin typeface="Cambria" pitchFamily="18" charset="0"/>
                <a:ea typeface="Cambria" pitchFamily="18" charset="0"/>
              </a:rPr>
              <a:t>vesna.nikolic@fil.bg.ac.rs</a:t>
            </a:r>
          </a:p>
        </p:txBody>
      </p:sp>
    </p:spTree>
    <p:extLst>
      <p:ext uri="{BB962C8B-B14F-4D97-AF65-F5344CB8AC3E}">
        <p14:creationId xmlns:p14="http://schemas.microsoft.com/office/powerpoint/2010/main" val="618078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Паронимија у наставним програмима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Паронимија: 2021. </a:t>
            </a:r>
            <a:r>
              <a:rPr lang="sr-Cyrl-RS" dirty="0">
                <a:latin typeface="Cambria"/>
                <a:ea typeface="Cambria"/>
              </a:rPr>
              <a:t>⎼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трећа година гимназија друштвено-језичког и општег смера.</a:t>
            </a:r>
          </a:p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Синонимија </a:t>
            </a:r>
            <a:r>
              <a:rPr lang="sr-Cyrl-RS" dirty="0">
                <a:latin typeface="Cambria"/>
                <a:ea typeface="Cambria"/>
              </a:rPr>
              <a:t>⎼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1884. године у програму за пети разред.</a:t>
            </a:r>
          </a:p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Антонимија </a:t>
            </a:r>
            <a:r>
              <a:rPr lang="sr-Cyrl-RS" dirty="0">
                <a:latin typeface="Cambria"/>
                <a:ea typeface="Cambria"/>
              </a:rPr>
              <a:t>⎼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1952. године (описно у програму за пети, а треминолошки у програму за осми разред). </a:t>
            </a:r>
          </a:p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Хомонимија </a:t>
            </a:r>
            <a:r>
              <a:rPr lang="sr-Cyrl-RS" dirty="0">
                <a:latin typeface="Cambria"/>
                <a:ea typeface="Cambria"/>
              </a:rPr>
              <a:t>⎼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1930. године у програму за осми разред.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033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Паронимија у наставним програмима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3600" dirty="0">
                <a:latin typeface="Cambria" pitchFamily="18" charset="0"/>
                <a:ea typeface="Cambria" pitchFamily="18" charset="0"/>
              </a:rPr>
              <a:t>Русија </a:t>
            </a:r>
            <a:r>
              <a:rPr lang="sr-Cyrl-RS" sz="3600" dirty="0">
                <a:latin typeface="Cambria"/>
                <a:ea typeface="Cambria"/>
              </a:rPr>
              <a:t>⎼ </a:t>
            </a:r>
            <a:r>
              <a:rPr lang="sr-Cyrl-RS" sz="3600" dirty="0">
                <a:latin typeface="Cambria" pitchFamily="18" charset="0"/>
                <a:ea typeface="Cambria" pitchFamily="18" charset="0"/>
              </a:rPr>
              <a:t>5. и 10. разред</a:t>
            </a:r>
          </a:p>
          <a:p>
            <a:pPr marL="0" indent="0">
              <a:buNone/>
            </a:pPr>
            <a:endParaRPr lang="sr-Cyrl-RS" sz="3600" dirty="0">
              <a:latin typeface="Cambria" pitchFamily="18" charset="0"/>
              <a:ea typeface="Cambria" pitchFamily="18" charset="0"/>
            </a:endParaRPr>
          </a:p>
          <a:p>
            <a:r>
              <a:rPr lang="sr-Cyrl-RS" sz="3600" dirty="0">
                <a:latin typeface="Cambria" pitchFamily="18" charset="0"/>
                <a:ea typeface="Cambria" pitchFamily="18" charset="0"/>
              </a:rPr>
              <a:t>Украјина </a:t>
            </a:r>
            <a:r>
              <a:rPr lang="sr-Cyrl-RS" sz="3600" dirty="0">
                <a:latin typeface="Cambria"/>
                <a:ea typeface="Cambria"/>
              </a:rPr>
              <a:t>⎼</a:t>
            </a:r>
            <a:r>
              <a:rPr lang="sr-Cyrl-RS" sz="3600" dirty="0">
                <a:latin typeface="Cambria" pitchFamily="18" charset="0"/>
                <a:ea typeface="Cambria" pitchFamily="18" charset="0"/>
              </a:rPr>
              <a:t> 5. и 6. разред </a:t>
            </a:r>
          </a:p>
          <a:p>
            <a:pPr marL="0" indent="0">
              <a:buNone/>
            </a:pPr>
            <a:endParaRPr lang="sr-Cyrl-RS" sz="3600" dirty="0">
              <a:latin typeface="Cambria" pitchFamily="18" charset="0"/>
              <a:ea typeface="Cambria" pitchFamily="18" charset="0"/>
            </a:endParaRPr>
          </a:p>
          <a:p>
            <a:r>
              <a:rPr lang="sr-Cyrl-RS" sz="3600" dirty="0">
                <a:latin typeface="Cambria" pitchFamily="18" charset="0"/>
                <a:ea typeface="Cambria" pitchFamily="18" charset="0"/>
              </a:rPr>
              <a:t>Северна Македонија </a:t>
            </a:r>
            <a:r>
              <a:rPr lang="sr-Cyrl-RS" sz="3600" dirty="0">
                <a:latin typeface="Cambria"/>
                <a:ea typeface="Cambria"/>
              </a:rPr>
              <a:t>⎼</a:t>
            </a:r>
            <a:r>
              <a:rPr lang="sr-Cyrl-RS" sz="3600" dirty="0">
                <a:latin typeface="Cambria" pitchFamily="18" charset="0"/>
                <a:ea typeface="Cambria" pitchFamily="18" charset="0"/>
              </a:rPr>
              <a:t> 6. и 7. разред</a:t>
            </a:r>
            <a:endParaRPr lang="en-US" sz="36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685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02789-33DF-496D-B1A6-35C5FD074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уџбеницима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43C74-48B4-45C3-8F53-3F4D62AB3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Основна школа: с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едам уџбеника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‒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четири уџбеника за 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шести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разред 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Вулкан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Бигз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Едука 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два уџбеника 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Новог Логоса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и два уџбеника за 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осми разред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Едука 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</a:t>
            </a:r>
            <a:r>
              <a:rPr lang="en-U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Креативни центар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  <a:endParaRPr lang="sr-Cyrl-RS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endParaRPr lang="sr-Cyrl-RS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Средња школа: два уџбеника ‒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Клет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Едука</a:t>
            </a:r>
          </a:p>
          <a:p>
            <a:pPr marL="0" indent="0" algn="just">
              <a:buNone/>
            </a:pPr>
            <a:endParaRPr lang="en-US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1E47D-C3B6-4144-BF64-A8C2E5CD499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72B855-99EC-4CD0-A962-8B080D803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7528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C91D7-7874-4FE8-907B-40A7664D9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уџбеницима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91BB0-0AC2-4CE7-A201-3C1D1D108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љубимац – љубитељ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новински – новинарски 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земљан – земљаст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(Вулкан 2020).</a:t>
            </a:r>
          </a:p>
          <a:p>
            <a:pPr algn="just"/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новински ‒ новинарски</a:t>
            </a:r>
            <a:r>
              <a:rPr lang="sr-Cyrl-R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љубимац ‒ љубитељ</a:t>
            </a:r>
            <a:r>
              <a:rPr lang="sr-Cyrl-R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читак ‒ читљив</a:t>
            </a:r>
            <a:r>
              <a:rPr lang="sr-Cyrl-R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зубаст – зубат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кожаст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– кожни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побелети – побелити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dirty="0">
                <a:latin typeface="Cambria" panose="02040503050406030204" pitchFamily="18" charset="0"/>
                <a:ea typeface="Cambria" panose="02040503050406030204" pitchFamily="18" charset="0"/>
              </a:rPr>
              <a:t>али и 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ремизирати ‒ резимирати </a:t>
            </a:r>
            <a:r>
              <a:rPr lang="sr-Cyrl-RS" sz="2400" dirty="0">
                <a:latin typeface="Cambria" panose="02040503050406030204" pitchFamily="18" charset="0"/>
                <a:ea typeface="Cambria" panose="02040503050406030204" pitchFamily="18" charset="0"/>
              </a:rPr>
              <a:t>(Нови Логос 2019).</a:t>
            </a:r>
          </a:p>
          <a:p>
            <a:pPr algn="just"/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Рекли су ми да је он лажљив ____________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Прочитао сам занимљив новински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_________________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Вест је новинарски ________________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Он је љубимац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_______________ 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Он је љубитељ 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_____________. (Нови Логос 2021).</a:t>
            </a:r>
          </a:p>
          <a:p>
            <a:pPr algn="just"/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белети – белити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сумњив – сумњичав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љубимац – љубитељ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срчан – срдачан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заштитник – штићеник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превидети – предвитети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познаник – познавалац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али и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извинити се – извинути се 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заспим – заспем </a:t>
            </a:r>
            <a:r>
              <a:rPr lang="sr-Cyrl-RS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(Бигз 2019).</a:t>
            </a:r>
            <a:endParaRPr lang="sr-Cyrl-R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E6900-D0A1-4DD7-B0BF-633C38D4F60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DAFF9-033A-432F-B15A-10C92D58F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154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51170-D4A5-4A1E-BDD7-C70396532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уџбеницима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191CA-6893-47A3-AE57-8D98A7131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чистота –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чистоћа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интерес – интересовање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страшан – страшљив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болећив – болешљив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црвенети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– црвенити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(Едука 2019).</a:t>
            </a:r>
          </a:p>
          <a:p>
            <a:pPr algn="just"/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чистота – чистоћа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располагање – расположење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превидети – предвидети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новински – новинарски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осећај –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осећање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назирати – надзирати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(Едука 2021).</a:t>
            </a:r>
          </a:p>
          <a:p>
            <a:pPr algn="just"/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прелаз – прелажење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значење – значај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сумњив – сумња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љубитељ – љубимац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чистота – чистоћа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топлота –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топлина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излаз – излазак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расположење – располагање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носилац – носач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писмен – писан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(Креативни центар 2020).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7FAF5-0550-4926-A7EE-DA16C22669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73D10-46D2-4C47-9220-1F4DF310A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3394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11174-D309-4406-B168-C3CA3DE5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уџбеницима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A582E-19A3-4098-B7D7-8EFF02694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љубимац ‒ љубитељ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наставни ‒ наставнички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знанац – зналац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новински – новинарски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народни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‒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народски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значајно – знатно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(Клет 2021).</a:t>
            </a:r>
          </a:p>
          <a:p>
            <a:pPr algn="just"/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љубимац ‒ љубитељ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штедљив ‒ штедар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претплата – преплата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суседски – суседни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акцијаш – акционар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асистентура –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асистенција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провинција – провинијенција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програмер – програматор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ревизор –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ревизиониста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специјалитет – специјалност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sr-Cyrl-RS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ретроактивно – ретроградно </a:t>
            </a:r>
            <a:r>
              <a:rPr lang="sr-Cyrl-RS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(Едука 2021).</a:t>
            </a:r>
            <a:endParaRPr lang="en-US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C81F4-BCC6-4F5C-8DBF-386C37673DC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E00325-4CB5-478F-B568-167D830FF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8886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48F33-4EDB-42BF-9362-B745169A3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Паронимија у језичким приручницима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FD411-9CDC-493B-ABBE-07442B595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Cyrl-RS" altLang="en-US" b="1" i="1" dirty="0">
                <a:latin typeface="Cambria" panose="02040503050406030204" pitchFamily="18" charset="0"/>
              </a:rPr>
              <a:t>Нормативна граматика</a:t>
            </a:r>
            <a:r>
              <a:rPr lang="sr-Cyrl-RS" altLang="en-US" i="1" dirty="0">
                <a:latin typeface="Cambria" panose="02040503050406030204" pitchFamily="18" charset="0"/>
              </a:rPr>
              <a:t> </a:t>
            </a:r>
            <a:r>
              <a:rPr lang="sr-Cyrl-RS" altLang="en-US" dirty="0">
                <a:latin typeface="Cambria" panose="02040503050406030204" pitchFamily="18" charset="0"/>
              </a:rPr>
              <a:t>(2022)</a:t>
            </a:r>
          </a:p>
          <a:p>
            <a:pPr algn="just" eaLnBrk="1" hangingPunct="1"/>
            <a:r>
              <a:rPr lang="sr-Cyrl-RS" altLang="en-US" i="1" dirty="0">
                <a:latin typeface="Cambria" panose="02040503050406030204" pitchFamily="18" charset="0"/>
              </a:rPr>
              <a:t>чистота – чистоћа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топлота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топлина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интерес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интересовање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лажан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лажљив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робовски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ропски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пасји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псећи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загризен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загрижен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болећив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болешљив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искрвавити –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искрварити</a:t>
            </a:r>
            <a:r>
              <a:rPr lang="sr-Cyrl-RS" altLang="en-US" dirty="0"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sr-Cyrl-RS" altLang="en-US" i="1" dirty="0">
                <a:latin typeface="Cambria" panose="02040503050406030204" pitchFamily="18" charset="0"/>
              </a:rPr>
              <a:t>белети – белити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значај – значење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клизиште – клизалиште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остварљивост – оствареност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расположење – располагање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суседни – суседски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чудан – чудесан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ослепети – ослепити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прелетети – пролетети</a:t>
            </a:r>
            <a:r>
              <a:rPr lang="sr-Cyrl-RS" altLang="en-US" dirty="0">
                <a:latin typeface="Cambria" panose="02040503050406030204" pitchFamily="18" charset="0"/>
              </a:rPr>
              <a:t>, </a:t>
            </a:r>
            <a:r>
              <a:rPr lang="sr-Cyrl-RS" altLang="en-US" i="1" dirty="0">
                <a:latin typeface="Cambria" panose="02040503050406030204" pitchFamily="18" charset="0"/>
              </a:rPr>
              <a:t>водич – водитељ.</a:t>
            </a:r>
            <a:r>
              <a:rPr lang="sr-Cyrl-RS" altLang="en-US" dirty="0">
                <a:latin typeface="Cambria" panose="02040503050406030204" pitchFamily="18" charset="0"/>
              </a:rPr>
              <a:t> </a:t>
            </a:r>
            <a:r>
              <a:rPr lang="sr-Cyrl-RS" altLang="en-US" i="1" dirty="0">
                <a:latin typeface="Cambria" panose="02040503050406030204" pitchFamily="18" charset="0"/>
              </a:rPr>
              <a:t> </a:t>
            </a:r>
            <a:endParaRPr lang="en-US" altLang="en-US" i="1" dirty="0">
              <a:latin typeface="Cambria" panose="020405030504060302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41AC8-FB6A-4ACE-AED0-668FEABD8BD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17.11.2023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BF2E9B-DD0D-4871-BBE9-7C35487157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2561849"/>
      </p:ext>
    </p:extLst>
  </p:cSld>
  <p:clrMapOvr>
    <a:masterClrMapping/>
  </p:clrMapOvr>
</p:sld>
</file>

<file path=ppt/theme/theme1.xml><?xml version="1.0" encoding="utf-8"?>
<a:theme xmlns:a="http://schemas.openxmlformats.org/drawingml/2006/main" name="PPT-Templejt-Cirilic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Templejt-Cirilica" id="{1F0E99CD-0752-1247-B9E4-0AD89F05F8C9}" vid="{15D8DE93-E97E-E54A-BB68-430387C195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PPT-Templejt-Cirilica.thmx</Template>
  <TotalTime>894</TotalTime>
  <Words>2339</Words>
  <Application>Microsoft Office PowerPoint</Application>
  <PresentationFormat>Widescreen</PresentationFormat>
  <Paragraphs>201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Cambria</vt:lpstr>
      <vt:lpstr>PPT-Templejt-Cirilica</vt:lpstr>
      <vt:lpstr>Паронимија у уџбеницима, приручницима и на тестовима</vt:lpstr>
      <vt:lpstr>Увод</vt:lpstr>
      <vt:lpstr>Паронимија у наставним програмима</vt:lpstr>
      <vt:lpstr>Паронимија у наставним програмима</vt:lpstr>
      <vt:lpstr>Паронимија у уџбеницима</vt:lpstr>
      <vt:lpstr>Паронимија у уџбеницима</vt:lpstr>
      <vt:lpstr>Паронимија у уџбеницима</vt:lpstr>
      <vt:lpstr>Паронимија у уџбеницима</vt:lpstr>
      <vt:lpstr>Паронимија у језичким приручницима</vt:lpstr>
      <vt:lpstr>Паронимија у језичким приручницима</vt:lpstr>
      <vt:lpstr>Паронимија у језичким приручницима</vt:lpstr>
      <vt:lpstr>Паронимија у језичким приручницима</vt:lpstr>
      <vt:lpstr>Паронимија на тестовима</vt:lpstr>
      <vt:lpstr>Паронимија на тестовима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Задаци из области паронимије</vt:lpstr>
      <vt:lpstr>Хвала на пажњи!  vesna.nikolic@fil.bg.ac.rs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Весна Николић</cp:lastModifiedBy>
  <cp:revision>36</cp:revision>
  <dcterms:created xsi:type="dcterms:W3CDTF">2022-04-03T15:22:20Z</dcterms:created>
  <dcterms:modified xsi:type="dcterms:W3CDTF">2023-11-17T19:13:30Z</dcterms:modified>
</cp:coreProperties>
</file>