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Парадигматски лексички односи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2</a:t>
            </a:r>
            <a:r>
              <a:rPr lang="sr-Cyrl-RS" dirty="0"/>
              <a:t>4</a:t>
            </a:r>
            <a:r>
              <a:rPr lang="sr-Latn-RS" dirty="0"/>
              <a:t>. 12. 202</a:t>
            </a:r>
            <a:r>
              <a:rPr lang="sr-Cyrl-RS"/>
              <a:t>3</a:t>
            </a:r>
            <a:r>
              <a:rPr lang="sr-Latn-RS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1644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b="1" dirty="0"/>
              <a:t>Синонимија и полисемија</a:t>
            </a:r>
          </a:p>
          <a:p>
            <a:pPr algn="just"/>
            <a:r>
              <a:rPr lang="sr-Cyrl-RS" b="1" dirty="0"/>
              <a:t>Тотална и парцијална синонимија </a:t>
            </a:r>
            <a:r>
              <a:rPr lang="sr-Cyrl-RS" dirty="0"/>
              <a:t>(</a:t>
            </a:r>
            <a:r>
              <a:rPr lang="sr-Cyrl-RS" i="1" dirty="0"/>
              <a:t>цар</a:t>
            </a:r>
            <a:r>
              <a:rPr lang="sr-Cyrl-RS" dirty="0"/>
              <a:t> : </a:t>
            </a:r>
            <a:r>
              <a:rPr lang="sr-Cyrl-RS" i="1" dirty="0"/>
              <a:t>император</a:t>
            </a:r>
            <a:r>
              <a:rPr lang="sr-Cyrl-RS" dirty="0"/>
              <a:t>; </a:t>
            </a:r>
            <a:r>
              <a:rPr lang="sr-Cyrl-RS" i="1" dirty="0"/>
              <a:t>кућа</a:t>
            </a:r>
            <a:r>
              <a:rPr lang="sr-Cyrl-RS" dirty="0"/>
              <a:t> : </a:t>
            </a:r>
            <a:r>
              <a:rPr lang="sr-Cyrl-RS" i="1" dirty="0"/>
              <a:t>дом</a:t>
            </a:r>
            <a:r>
              <a:rPr lang="sr-Cyrl-RS" dirty="0"/>
              <a:t>).</a:t>
            </a:r>
          </a:p>
          <a:p>
            <a:pPr algn="just"/>
            <a:r>
              <a:rPr lang="sr-Cyrl-RS" dirty="0"/>
              <a:t>Три типа синонимских односа када се посматрају појединачна значења:</a:t>
            </a:r>
          </a:p>
          <a:p>
            <a:pPr marL="0" indent="0" algn="just">
              <a:buNone/>
            </a:pPr>
            <a:r>
              <a:rPr lang="sr-Cyrl-RS" b="1" dirty="0"/>
              <a:t>1) Примарно значење ↔ примарно значење </a:t>
            </a:r>
            <a:r>
              <a:rPr lang="sr-Cyrl-RS" dirty="0"/>
              <a:t>(</a:t>
            </a:r>
            <a:r>
              <a:rPr lang="sr-Cyrl-RS" i="1" dirty="0"/>
              <a:t>ученик</a:t>
            </a:r>
            <a:r>
              <a:rPr lang="sr-Cyrl-RS" dirty="0"/>
              <a:t> : </a:t>
            </a:r>
            <a:r>
              <a:rPr lang="sr-Cyrl-RS" i="1" dirty="0"/>
              <a:t>ђак</a:t>
            </a:r>
            <a:r>
              <a:rPr lang="sr-Cyrl-RS" dirty="0"/>
              <a:t>) → </a:t>
            </a:r>
            <a:r>
              <a:rPr lang="sr-Cyrl-RS" b="1" dirty="0"/>
              <a:t>типична, права синонимија.</a:t>
            </a:r>
          </a:p>
          <a:p>
            <a:pPr marL="0" indent="0" algn="just">
              <a:buNone/>
            </a:pPr>
            <a:r>
              <a:rPr lang="sr-Cyrl-RS" b="1" dirty="0"/>
              <a:t>2) Примарно значење ↔ секундарно значење </a:t>
            </a:r>
            <a:r>
              <a:rPr lang="sr-Cyrl-RS" dirty="0"/>
              <a:t>(</a:t>
            </a:r>
            <a:r>
              <a:rPr lang="sr-Cyrl-RS" i="1" dirty="0"/>
              <a:t>Становници града спавају – Цео град спава</a:t>
            </a:r>
            <a:r>
              <a:rPr lang="sr-Cyrl-RS" dirty="0"/>
              <a:t>) → </a:t>
            </a:r>
            <a:r>
              <a:rPr lang="sr-Cyrl-RS" b="1" dirty="0"/>
              <a:t>неправа или контекстуална синонимија,</a:t>
            </a:r>
          </a:p>
          <a:p>
            <a:pPr marL="0" indent="0" algn="just">
              <a:buNone/>
            </a:pPr>
            <a:r>
              <a:rPr lang="sr-Cyrl-RS" b="1" dirty="0"/>
              <a:t>3) Секундарно значење ↔ секундарно значење </a:t>
            </a:r>
            <a:r>
              <a:rPr lang="sr-Cyrl-RS" dirty="0"/>
              <a:t>(анђео </a:t>
            </a:r>
            <a:r>
              <a:rPr lang="sr-Cyrl-RS" i="1" dirty="0"/>
              <a:t>– злато</a:t>
            </a:r>
            <a:r>
              <a:rPr lang="sr-Cyrl-RS" dirty="0"/>
              <a:t>) → </a:t>
            </a:r>
            <a:r>
              <a:rPr lang="sr-Cyrl-RS" b="1" dirty="0"/>
              <a:t>неправа или контекстуална синонимија.</a:t>
            </a:r>
            <a:endParaRPr lang="sr-Cyrl-RS" dirty="0"/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428543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/>
              <a:t>Синонимски ред и синонимски низ</a:t>
            </a:r>
          </a:p>
          <a:p>
            <a:pPr marL="0" indent="0" algn="just">
              <a:buNone/>
            </a:pPr>
            <a:r>
              <a:rPr lang="sr-Cyrl-RS" dirty="0"/>
              <a:t>Синонимски ред </a:t>
            </a:r>
            <a:r>
              <a:rPr lang="sr-Cyrl-RS" i="1" dirty="0"/>
              <a:t>– </a:t>
            </a:r>
            <a:r>
              <a:rPr lang="sr-Cyrl-RS" dirty="0"/>
              <a:t>речи сличног значења (доминанта и </a:t>
            </a:r>
            <a:r>
              <a:rPr lang="sr-Cyrl-RS" dirty="0" err="1"/>
              <a:t>микротема</a:t>
            </a:r>
            <a:r>
              <a:rPr lang="sr-Cyrl-RS" dirty="0"/>
              <a:t>), нпр. </a:t>
            </a:r>
            <a:r>
              <a:rPr lang="sr-Cyrl-RS" i="1" dirty="0"/>
              <a:t>кућа</a:t>
            </a:r>
            <a:r>
              <a:rPr lang="sr-Cyrl-RS" dirty="0"/>
              <a:t>, </a:t>
            </a:r>
            <a:r>
              <a:rPr lang="sr-Cyrl-RS" i="1" dirty="0"/>
              <a:t>вила</a:t>
            </a:r>
            <a:r>
              <a:rPr lang="sr-Cyrl-RS" dirty="0"/>
              <a:t>, </a:t>
            </a:r>
            <a:r>
              <a:rPr lang="sr-Cyrl-RS" i="1" dirty="0"/>
              <a:t>дашчара</a:t>
            </a:r>
            <a:r>
              <a:rPr lang="sr-Cyrl-RS" dirty="0"/>
              <a:t>, </a:t>
            </a:r>
            <a:r>
              <a:rPr lang="sr-Cyrl-RS" i="1" dirty="0"/>
              <a:t>колиба</a:t>
            </a:r>
            <a:r>
              <a:rPr lang="sr-Cyrl-RS" dirty="0"/>
              <a:t>…</a:t>
            </a:r>
          </a:p>
          <a:p>
            <a:pPr marL="0" indent="0" algn="just">
              <a:buNone/>
            </a:pPr>
            <a:r>
              <a:rPr lang="sr-Cyrl-RS" dirty="0"/>
              <a:t>Синонимски низ </a:t>
            </a:r>
            <a:r>
              <a:rPr lang="sr-Cyrl-RS" i="1" dirty="0"/>
              <a:t>– </a:t>
            </a:r>
            <a:r>
              <a:rPr lang="sr-Cyrl-RS" dirty="0"/>
              <a:t>речи истог значења (</a:t>
            </a:r>
            <a:r>
              <a:rPr lang="sr-Cyrl-RS" dirty="0" err="1"/>
              <a:t>микротема</a:t>
            </a:r>
            <a:r>
              <a:rPr lang="sr-Cyrl-RS" dirty="0"/>
              <a:t>), нпр. </a:t>
            </a:r>
            <a:r>
              <a:rPr lang="sr-Cyrl-RS" i="1" dirty="0"/>
              <a:t>запазити</a:t>
            </a:r>
            <a:r>
              <a:rPr lang="sr-Cyrl-RS" dirty="0"/>
              <a:t>, </a:t>
            </a:r>
            <a:r>
              <a:rPr lang="sr-Cyrl-RS" i="1" dirty="0"/>
              <a:t>уочити</a:t>
            </a:r>
            <a:r>
              <a:rPr lang="sr-Cyrl-RS" dirty="0"/>
              <a:t>, </a:t>
            </a:r>
            <a:r>
              <a:rPr lang="sr-Cyrl-RS" i="1" dirty="0"/>
              <a:t>приметити</a:t>
            </a:r>
            <a:r>
              <a:rPr lang="sr-Cyrl-RS" dirty="0"/>
              <a:t> или </a:t>
            </a:r>
            <a:r>
              <a:rPr lang="sr-Cyrl-RS" i="1" dirty="0"/>
              <a:t>космос</a:t>
            </a:r>
            <a:r>
              <a:rPr lang="sr-Cyrl-RS" dirty="0"/>
              <a:t>, </a:t>
            </a:r>
            <a:r>
              <a:rPr lang="sr-Cyrl-RS" i="1" dirty="0"/>
              <a:t>свемир</a:t>
            </a:r>
            <a:r>
              <a:rPr lang="sr-Cyrl-RS" dirty="0"/>
              <a:t>, </a:t>
            </a:r>
            <a:r>
              <a:rPr lang="sr-Cyrl-RS" i="1" dirty="0"/>
              <a:t>васиона</a:t>
            </a:r>
            <a:r>
              <a:rPr lang="sr-Cyrl-RS" dirty="0"/>
              <a:t>.</a:t>
            </a:r>
          </a:p>
          <a:p>
            <a:pPr algn="just"/>
            <a:r>
              <a:rPr lang="sr-Cyrl-RS" dirty="0"/>
              <a:t>Речници синонима: </a:t>
            </a:r>
            <a:r>
              <a:rPr lang="sr-Cyrl-RS" b="1" dirty="0" err="1"/>
              <a:t>разликовни</a:t>
            </a:r>
            <a:r>
              <a:rPr lang="sr-Cyrl-RS" b="1" dirty="0"/>
              <a:t> </a:t>
            </a:r>
            <a:r>
              <a:rPr lang="sr-Cyrl-RS" dirty="0"/>
              <a:t>и </a:t>
            </a:r>
            <a:r>
              <a:rPr lang="sr-Cyrl-RS" b="1" dirty="0"/>
              <a:t>кумулативни.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151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Шта је то супротност?</a:t>
            </a:r>
          </a:p>
          <a:p>
            <a:pPr marL="0" indent="0" algn="just">
              <a:buNone/>
            </a:pPr>
            <a:r>
              <a:rPr lang="sr-Cyrl-RS" i="1" u="sng" dirty="0"/>
              <a:t>Велике</a:t>
            </a:r>
            <a:r>
              <a:rPr lang="sr-Cyrl-RS" i="1" dirty="0"/>
              <a:t> рибе </a:t>
            </a:r>
            <a:r>
              <a:rPr lang="sr-Cyrl-RS" i="1" u="sng" dirty="0"/>
              <a:t>мале</a:t>
            </a:r>
            <a:r>
              <a:rPr lang="sr-Cyrl-RS" i="1" dirty="0"/>
              <a:t> прождиру : </a:t>
            </a:r>
            <a:r>
              <a:rPr lang="sr-Cyrl-RS" i="1" dirty="0" err="1"/>
              <a:t>Бјежао</a:t>
            </a:r>
            <a:r>
              <a:rPr lang="sr-Cyrl-RS" i="1" dirty="0"/>
              <a:t> од вашке пак пао </a:t>
            </a:r>
            <a:r>
              <a:rPr lang="sr-Cyrl-RS" i="1" dirty="0" err="1"/>
              <a:t>међеду</a:t>
            </a:r>
            <a:r>
              <a:rPr lang="sr-Cyrl-RS" i="1" dirty="0"/>
              <a:t> у шаке.</a:t>
            </a:r>
          </a:p>
          <a:p>
            <a:pPr algn="just"/>
            <a:r>
              <a:rPr lang="sr-Cyrl-RS" dirty="0"/>
              <a:t>Два основна критеријума лексичке </a:t>
            </a:r>
            <a:r>
              <a:rPr lang="sr-Cyrl-RS" dirty="0" err="1"/>
              <a:t>антонимичности</a:t>
            </a:r>
            <a:r>
              <a:rPr lang="sr-Cyrl-RS" dirty="0"/>
              <a:t>:</a:t>
            </a:r>
          </a:p>
          <a:p>
            <a:pPr marL="457200" indent="-457200" algn="just">
              <a:buAutoNum type="arabicParenR"/>
            </a:pPr>
            <a:r>
              <a:rPr lang="sr-Cyrl-RS" dirty="0"/>
              <a:t>Супротстављање основних значења</a:t>
            </a:r>
          </a:p>
          <a:p>
            <a:pPr marL="457200" indent="-457200" algn="just">
              <a:buAutoNum type="arabicParenR"/>
            </a:pPr>
            <a:r>
              <a:rPr lang="sr-Cyrl-RS" dirty="0"/>
              <a:t>Семантичко </a:t>
            </a:r>
            <a:r>
              <a:rPr lang="sr-Cyrl-RS" dirty="0" err="1"/>
              <a:t>саодношење</a:t>
            </a:r>
            <a:r>
              <a:rPr lang="sr-Cyrl-RS" dirty="0"/>
              <a:t> лексема (</a:t>
            </a:r>
            <a:r>
              <a:rPr lang="sr-Cyrl-RS" i="1" dirty="0"/>
              <a:t>мушкарац</a:t>
            </a:r>
            <a:r>
              <a:rPr lang="sr-Cyrl-RS" dirty="0"/>
              <a:t> </a:t>
            </a:r>
            <a:r>
              <a:rPr lang="sr-Cyrl-RS" i="1" dirty="0"/>
              <a:t>– жена </a:t>
            </a:r>
            <a:r>
              <a:rPr lang="sr-Cyrl-RS" dirty="0"/>
              <a:t>: </a:t>
            </a:r>
            <a:r>
              <a:rPr lang="sr-Cyrl-RS" i="1" dirty="0"/>
              <a:t>отац –мајка</a:t>
            </a:r>
            <a:r>
              <a:rPr lang="sr-Cyrl-RS" dirty="0"/>
              <a:t>).</a:t>
            </a:r>
          </a:p>
          <a:p>
            <a:pPr marL="0" indent="0" algn="just">
              <a:buNone/>
            </a:pPr>
            <a:r>
              <a:rPr lang="sr-Cyrl-RS" dirty="0"/>
              <a:t>Тзв. </a:t>
            </a:r>
            <a:r>
              <a:rPr lang="sr-Cyrl-RS" i="1" dirty="0"/>
              <a:t>негативна дефиниција</a:t>
            </a:r>
            <a:endParaRPr lang="sr-Cyrl-RS" dirty="0"/>
          </a:p>
          <a:p>
            <a:pPr marL="0" indent="0">
              <a:buNone/>
            </a:pP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23533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RS" b="1" dirty="0"/>
              <a:t>Утицај полисемије на </a:t>
            </a:r>
            <a:r>
              <a:rPr lang="sr-Cyrl-RS" b="1" dirty="0" err="1"/>
              <a:t>антонимију</a:t>
            </a:r>
            <a:endParaRPr lang="sr-Cyrl-RS" b="1" dirty="0"/>
          </a:p>
          <a:p>
            <a:pPr marL="457200" indent="-457200" algn="just">
              <a:buAutoNum type="arabicParenR"/>
            </a:pPr>
            <a:r>
              <a:rPr lang="sr-Cyrl-RS" b="1" dirty="0"/>
              <a:t>Прави и неправи антоними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/>
              <a:t> Примарно значење ↔ примарно значење </a:t>
            </a:r>
            <a:r>
              <a:rPr lang="sr-Cyrl-RS" dirty="0"/>
              <a:t>(дуг – кратак, висок – низак, плитак – дубок и сл.) → </a:t>
            </a:r>
            <a:r>
              <a:rPr lang="sr-Cyrl-RS" b="1" dirty="0"/>
              <a:t>права </a:t>
            </a:r>
            <a:r>
              <a:rPr lang="sr-Cyrl-RS" b="1" dirty="0" err="1"/>
              <a:t>антонимија</a:t>
            </a:r>
            <a:r>
              <a:rPr lang="sr-Cyrl-RS" b="1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/>
              <a:t> Примарно значење ↔ секундарно значење </a:t>
            </a:r>
            <a:r>
              <a:rPr lang="sr-Cyrl-RS" dirty="0"/>
              <a:t>(сув – сиров) → </a:t>
            </a:r>
            <a:r>
              <a:rPr lang="sr-Cyrl-RS" b="1" dirty="0"/>
              <a:t>неправа</a:t>
            </a:r>
            <a:r>
              <a:rPr lang="sr-Cyrl-RS" dirty="0"/>
              <a:t> или </a:t>
            </a:r>
            <a:r>
              <a:rPr lang="sr-Cyrl-RS" b="1" dirty="0"/>
              <a:t>контекстуална</a:t>
            </a:r>
            <a:r>
              <a:rPr lang="sr-Cyrl-RS" dirty="0"/>
              <a:t> </a:t>
            </a:r>
            <a:r>
              <a:rPr lang="sr-Cyrl-RS" dirty="0" err="1"/>
              <a:t>антонимија</a:t>
            </a:r>
            <a:r>
              <a:rPr lang="sr-Cyrl-RS" dirty="0"/>
              <a:t> или </a:t>
            </a:r>
            <a:r>
              <a:rPr lang="sr-Cyrl-RS" b="1" dirty="0" err="1"/>
              <a:t>квазиантонимија</a:t>
            </a:r>
            <a:r>
              <a:rPr lang="sr-Cyrl-RS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/>
              <a:t> Секундарно значење ↔ секундарно значење </a:t>
            </a:r>
            <a:r>
              <a:rPr lang="sr-Cyrl-RS" dirty="0"/>
              <a:t>(вук – овца) → </a:t>
            </a:r>
            <a:r>
              <a:rPr lang="sr-Cyrl-RS" b="1" dirty="0"/>
              <a:t>неправа</a:t>
            </a:r>
            <a:r>
              <a:rPr lang="sr-Cyrl-RS" dirty="0"/>
              <a:t> или </a:t>
            </a:r>
            <a:r>
              <a:rPr lang="sr-Cyrl-RS" b="1" dirty="0"/>
              <a:t>контекстуална</a:t>
            </a:r>
            <a:r>
              <a:rPr lang="sr-Cyrl-RS" dirty="0"/>
              <a:t> </a:t>
            </a:r>
            <a:r>
              <a:rPr lang="sr-Cyrl-RS" dirty="0" err="1"/>
              <a:t>антонимија</a:t>
            </a:r>
            <a:r>
              <a:rPr lang="sr-Cyrl-RS" dirty="0"/>
              <a:t> или </a:t>
            </a:r>
            <a:r>
              <a:rPr lang="sr-Cyrl-RS" b="1" dirty="0" err="1"/>
              <a:t>квазиантонимија</a:t>
            </a:r>
            <a:r>
              <a:rPr lang="sr-Cyrl-RS" dirty="0"/>
              <a:t>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44076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dirty="0"/>
              <a:t>2) </a:t>
            </a:r>
            <a:r>
              <a:rPr lang="sr-Cyrl-RS" b="1" dirty="0"/>
              <a:t>Пуни (потпуни) и непуни антоними </a:t>
            </a:r>
            <a:r>
              <a:rPr lang="sr-Cyrl-RS" dirty="0"/>
              <a:t>→ сва значења или само нека.</a:t>
            </a:r>
          </a:p>
          <a:p>
            <a:pPr marL="0" indent="0" algn="just">
              <a:buNone/>
            </a:pPr>
            <a:r>
              <a:rPr lang="sr-Cyrl-RS" dirty="0"/>
              <a:t>Они који имају исти корен чешће су пуни, а они који имају различит корен ретко су пуни.</a:t>
            </a:r>
          </a:p>
          <a:p>
            <a:pPr marL="0" indent="0" algn="just">
              <a:buNone/>
            </a:pPr>
            <a:r>
              <a:rPr lang="sr-Cyrl-RS" dirty="0"/>
              <a:t>3) </a:t>
            </a:r>
            <a:r>
              <a:rPr lang="sr-Cyrl-RS" b="1" dirty="0" err="1"/>
              <a:t>Енантиосемија</a:t>
            </a:r>
            <a:r>
              <a:rPr lang="sr-Cyrl-RS" dirty="0"/>
              <a:t> → могућност једне лексеме да унутар своје полисемантичке структуре има два супротстављена значења (</a:t>
            </a:r>
            <a:r>
              <a:rPr lang="sr-Cyrl-RS" i="1" dirty="0"/>
              <a:t>изнајмити</a:t>
            </a:r>
            <a:r>
              <a:rPr lang="sr-Cyrl-RS" dirty="0"/>
              <a:t>, </a:t>
            </a:r>
            <a:r>
              <a:rPr lang="sr-Cyrl-RS" i="1" dirty="0"/>
              <a:t>позајмити</a:t>
            </a:r>
            <a:r>
              <a:rPr lang="sr-Cyrl-RS" dirty="0"/>
              <a:t>, </a:t>
            </a:r>
            <a:r>
              <a:rPr lang="sr-Cyrl-RS" i="1" dirty="0"/>
              <a:t>сумњати</a:t>
            </a:r>
            <a:r>
              <a:rPr lang="sr-Cyrl-RS" dirty="0"/>
              <a:t>, </a:t>
            </a:r>
            <a:r>
              <a:rPr lang="sr-Cyrl-RS" i="1" dirty="0"/>
              <a:t>захвалити се </a:t>
            </a:r>
            <a:r>
              <a:rPr lang="sr-Cyrl-RS" dirty="0"/>
              <a:t>и сл.). </a:t>
            </a:r>
          </a:p>
          <a:p>
            <a:pPr marL="0" indent="0" algn="just">
              <a:buNone/>
            </a:pPr>
            <a:r>
              <a:rPr lang="sr-Cyrl-RS" dirty="0"/>
              <a:t>4) </a:t>
            </a:r>
            <a:r>
              <a:rPr lang="sr-Cyrl-RS" b="1" dirty="0"/>
              <a:t>Прагматички антоними:</a:t>
            </a:r>
            <a:r>
              <a:rPr lang="sr-Cyrl-RS" dirty="0"/>
              <a:t> </a:t>
            </a:r>
            <a:r>
              <a:rPr lang="sr-Cyrl-RS" i="1" dirty="0"/>
              <a:t>небо – земља</a:t>
            </a:r>
            <a:r>
              <a:rPr lang="sr-Cyrl-RS" dirty="0"/>
              <a:t>, </a:t>
            </a:r>
            <a:r>
              <a:rPr lang="sr-Cyrl-RS" i="1" dirty="0"/>
              <a:t>ум – срце</a:t>
            </a:r>
            <a:r>
              <a:rPr lang="sr-Cyrl-RS" dirty="0"/>
              <a:t>, </a:t>
            </a:r>
            <a:r>
              <a:rPr lang="sr-Cyrl-RS" i="1" dirty="0"/>
              <a:t>анђео – ђаво </a:t>
            </a:r>
            <a:r>
              <a:rPr lang="sr-Cyrl-RS" dirty="0"/>
              <a:t>и сл. У питању је супротност заснована на представама, веровањима и асоцијацијама говорника.</a:t>
            </a:r>
          </a:p>
          <a:p>
            <a:pPr marL="0" indent="0" algn="just">
              <a:buNone/>
            </a:pPr>
            <a:r>
              <a:rPr lang="sr-Cyrl-RS" b="1" dirty="0"/>
              <a:t>Лексички фон: </a:t>
            </a:r>
            <a:r>
              <a:rPr lang="sr-Cyrl-RS" dirty="0"/>
              <a:t>културно-историјски и асоцијативни наноси у значењу лексема.</a:t>
            </a:r>
          </a:p>
          <a:p>
            <a:pPr marL="0" indent="0">
              <a:buNone/>
            </a:pP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07466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b="1" dirty="0" err="1"/>
              <a:t>Антонимија</a:t>
            </a:r>
            <a:r>
              <a:rPr lang="sr-Cyrl-RS" b="1" dirty="0"/>
              <a:t> и семантичка симетрија основних значења</a:t>
            </a:r>
          </a:p>
          <a:p>
            <a:pPr algn="just"/>
            <a:r>
              <a:rPr lang="sr-Cyrl-RS" dirty="0"/>
              <a:t>Асиметрија основних значења може бити 1) стилска, 2) семантичка и 3) употребна.</a:t>
            </a:r>
          </a:p>
          <a:p>
            <a:pPr algn="just"/>
            <a:r>
              <a:rPr lang="sr-Cyrl-RS" dirty="0"/>
              <a:t>Неправи антоними с обзиром на семантичку асиметрију основних значења:</a:t>
            </a:r>
          </a:p>
          <a:p>
            <a:pPr marL="0" indent="0" algn="just">
              <a:buNone/>
            </a:pPr>
            <a:r>
              <a:rPr lang="sr-Cyrl-RS" dirty="0"/>
              <a:t>1) </a:t>
            </a:r>
            <a:r>
              <a:rPr lang="sr-Cyrl-RS" i="1" dirty="0"/>
              <a:t>жив – мртав </a:t>
            </a:r>
            <a:r>
              <a:rPr lang="sr-Cyrl-RS" dirty="0"/>
              <a:t>: </a:t>
            </a:r>
            <a:r>
              <a:rPr lang="sr-Cyrl-RS" i="1" dirty="0"/>
              <a:t>жив – убијен; обучен</a:t>
            </a:r>
            <a:r>
              <a:rPr lang="sr-Cyrl-RS" dirty="0"/>
              <a:t> </a:t>
            </a:r>
            <a:r>
              <a:rPr lang="sr-Cyrl-RS" i="1" dirty="0"/>
              <a:t>– свучен </a:t>
            </a:r>
            <a:r>
              <a:rPr lang="sr-Cyrl-RS" dirty="0"/>
              <a:t>и </a:t>
            </a:r>
            <a:r>
              <a:rPr lang="sr-Cyrl-RS" i="1" dirty="0"/>
              <a:t>обучен – го</a:t>
            </a:r>
            <a:r>
              <a:rPr lang="sr-Cyrl-RS" dirty="0"/>
              <a:t>.</a:t>
            </a:r>
          </a:p>
          <a:p>
            <a:pPr marL="0" indent="0" algn="just">
              <a:buNone/>
            </a:pPr>
            <a:r>
              <a:rPr lang="sr-Cyrl-RS" dirty="0"/>
              <a:t>2) Антонимски ланац: </a:t>
            </a:r>
            <a:r>
              <a:rPr lang="sr-Cyrl-RS" i="1" dirty="0"/>
              <a:t>студен – </a:t>
            </a:r>
            <a:r>
              <a:rPr lang="sr-Cyrl-RS" b="1" i="1" dirty="0"/>
              <a:t>хладан</a:t>
            </a:r>
            <a:r>
              <a:rPr lang="sr-Cyrl-RS" i="1" dirty="0"/>
              <a:t> – прохладан – млак – </a:t>
            </a:r>
            <a:r>
              <a:rPr lang="sr-Cyrl-RS" b="1" i="1" dirty="0"/>
              <a:t>топао</a:t>
            </a:r>
            <a:r>
              <a:rPr lang="sr-Cyrl-RS" i="1" dirty="0"/>
              <a:t> – врео</a:t>
            </a:r>
            <a:r>
              <a:rPr lang="sr-Cyrl-RS" dirty="0"/>
              <a:t>.</a:t>
            </a:r>
          </a:p>
          <a:p>
            <a:pPr marL="0" indent="0" algn="just">
              <a:buNone/>
            </a:pPr>
            <a:r>
              <a:rPr lang="sr-Cyrl-RS" dirty="0"/>
              <a:t>3) Негација: </a:t>
            </a:r>
            <a:r>
              <a:rPr lang="sr-Cyrl-RS" i="1" dirty="0"/>
              <a:t>леп : не-леп</a:t>
            </a:r>
          </a:p>
          <a:p>
            <a:pPr marL="0" indent="0" algn="just">
              <a:buNone/>
            </a:pPr>
            <a:r>
              <a:rPr lang="sr-Cyrl-RS" dirty="0"/>
              <a:t>4) </a:t>
            </a:r>
            <a:r>
              <a:rPr lang="sr-Cyrl-RS" dirty="0" err="1"/>
              <a:t>Синоантонимија</a:t>
            </a:r>
            <a:r>
              <a:rPr lang="sr-Cyrl-RS" dirty="0"/>
              <a:t>: </a:t>
            </a:r>
            <a:r>
              <a:rPr lang="sr-Cyrl-RS" i="1" dirty="0"/>
              <a:t>полупун – полупразан</a:t>
            </a:r>
            <a:r>
              <a:rPr lang="sr-Cyrl-RS" dirty="0"/>
              <a:t>, </a:t>
            </a:r>
            <a:r>
              <a:rPr lang="sr-Cyrl-RS" i="1" dirty="0" err="1"/>
              <a:t>полушала</a:t>
            </a:r>
            <a:r>
              <a:rPr lang="sr-Cyrl-RS" i="1" dirty="0"/>
              <a:t> – </a:t>
            </a:r>
            <a:r>
              <a:rPr lang="sr-Cyrl-RS" i="1" dirty="0" err="1"/>
              <a:t>полузбиља</a:t>
            </a:r>
            <a:r>
              <a:rPr lang="sr-Cyrl-RS" dirty="0"/>
              <a:t>.</a:t>
            </a:r>
            <a:r>
              <a:rPr lang="sr-Cyrl-RS" i="1" dirty="0"/>
              <a:t>  </a:t>
            </a:r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399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Дефиниција антонима: Прави антоними су лексеме којима се обавезно супротстављају основна значења и које се узајамно семантички </a:t>
            </a:r>
            <a:r>
              <a:rPr lang="sr-Cyrl-RS" dirty="0" err="1"/>
              <a:t>саодносе</a:t>
            </a:r>
            <a:r>
              <a:rPr lang="sr-Cyrl-RS" dirty="0"/>
              <a:t>.</a:t>
            </a:r>
          </a:p>
          <a:p>
            <a:pPr algn="just"/>
            <a:r>
              <a:rPr lang="sr-Cyrl-RS" dirty="0"/>
              <a:t>Шта је антонимима супротно, а шта им је исто?</a:t>
            </a:r>
          </a:p>
          <a:p>
            <a:pPr marL="0" indent="0" algn="just">
              <a:buNone/>
            </a:pPr>
            <a:r>
              <a:rPr lang="sr-Cyrl-RS" dirty="0"/>
              <a:t>                                           </a:t>
            </a:r>
            <a:r>
              <a:rPr lang="sr-Cyrl-RS" b="1" dirty="0"/>
              <a:t>људско биће</a:t>
            </a:r>
            <a:endParaRPr lang="sr-Cyrl-RS" dirty="0"/>
          </a:p>
          <a:p>
            <a:pPr marL="0" indent="0" algn="just">
              <a:buNone/>
            </a:pPr>
            <a:r>
              <a:rPr lang="sr-Cyrl-RS" dirty="0"/>
              <a:t>     мушкарац    м. пол       припадност људској врсти      ж. пол    жена</a:t>
            </a:r>
          </a:p>
          <a:p>
            <a:pPr marL="0" indent="0" algn="just">
              <a:buNone/>
            </a:pPr>
            <a:r>
              <a:rPr lang="sr-Cyrl-RS" dirty="0"/>
              <a:t>                                           усправан ход</a:t>
            </a:r>
          </a:p>
          <a:p>
            <a:pPr marL="0" indent="0" algn="just">
              <a:buNone/>
            </a:pPr>
            <a:r>
              <a:rPr lang="sr-Cyrl-RS" dirty="0"/>
              <a:t>                                           способност мишљења</a:t>
            </a:r>
          </a:p>
          <a:p>
            <a:pPr marL="0" indent="0" algn="just">
              <a:buNone/>
            </a:pPr>
            <a:r>
              <a:rPr lang="sr-Cyrl-RS" dirty="0"/>
              <a:t>                                           способност говора</a:t>
            </a:r>
          </a:p>
        </p:txBody>
      </p:sp>
    </p:spTree>
    <p:extLst>
      <p:ext uri="{BB962C8B-B14F-4D97-AF65-F5344CB8AC3E}">
        <p14:creationId xmlns:p14="http://schemas.microsoft.com/office/powerpoint/2010/main" val="283460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Иста </a:t>
            </a:r>
            <a:r>
              <a:rPr lang="sr-Cyrl-RS" dirty="0" err="1"/>
              <a:t>архисема</a:t>
            </a:r>
            <a:r>
              <a:rPr lang="sr-Cyrl-RS" dirty="0"/>
              <a:t> и већина истих </a:t>
            </a:r>
            <a:r>
              <a:rPr lang="sr-Cyrl-RS" dirty="0" err="1"/>
              <a:t>сема</a:t>
            </a:r>
            <a:r>
              <a:rPr lang="sr-Cyrl-RS" dirty="0"/>
              <a:t> нижег ранга, али им се супротставља она </a:t>
            </a:r>
            <a:r>
              <a:rPr lang="sr-Cyrl-RS" dirty="0" err="1"/>
              <a:t>сема</a:t>
            </a:r>
            <a:r>
              <a:rPr lang="sr-Cyrl-RS" dirty="0"/>
              <a:t> која заједно са </a:t>
            </a:r>
            <a:r>
              <a:rPr lang="sr-Cyrl-RS" dirty="0" err="1"/>
              <a:t>архисемом</a:t>
            </a:r>
            <a:r>
              <a:rPr lang="sr-Cyrl-RS" dirty="0"/>
              <a:t> улази у семантичко језгро. </a:t>
            </a:r>
          </a:p>
          <a:p>
            <a:pPr algn="just"/>
            <a:r>
              <a:rPr lang="sr-Cyrl-RS" b="1" dirty="0"/>
              <a:t>Антонимске варијанте:</a:t>
            </a:r>
            <a:r>
              <a:rPr lang="sr-Cyrl-RS" dirty="0"/>
              <a:t> Ж. </a:t>
            </a:r>
            <a:r>
              <a:rPr lang="sr-Cyrl-RS" dirty="0" err="1"/>
              <a:t>Станојчић</a:t>
            </a:r>
            <a:r>
              <a:rPr lang="sr-Cyrl-RS" dirty="0"/>
              <a:t> и Љ. Поповић: </a:t>
            </a:r>
            <a:r>
              <a:rPr lang="sr-Cyrl-RS" i="1" dirty="0"/>
              <a:t>чврст </a:t>
            </a:r>
            <a:r>
              <a:rPr lang="sr-Cyrl-RS" dirty="0"/>
              <a:t>: (1) </a:t>
            </a:r>
            <a:r>
              <a:rPr lang="sr-Cyrl-RS" i="1" dirty="0"/>
              <a:t>мек </a:t>
            </a:r>
            <a:r>
              <a:rPr lang="sr-Cyrl-RS" dirty="0"/>
              <a:t>(чврст као стена : мек као памук), (2) </a:t>
            </a:r>
            <a:r>
              <a:rPr lang="sr-Cyrl-RS" i="1" dirty="0"/>
              <a:t>течан</a:t>
            </a:r>
            <a:r>
              <a:rPr lang="sr-Cyrl-RS" dirty="0"/>
              <a:t> (чврсто </a:t>
            </a:r>
            <a:r>
              <a:rPr lang="sr-Cyrl-RS" dirty="0" err="1"/>
              <a:t>агрегатно</a:t>
            </a:r>
            <a:r>
              <a:rPr lang="sr-Cyrl-RS" dirty="0"/>
              <a:t> стање : течно </a:t>
            </a:r>
            <a:r>
              <a:rPr lang="sr-Cyrl-RS" dirty="0" err="1"/>
              <a:t>агрегатно</a:t>
            </a:r>
            <a:r>
              <a:rPr lang="sr-Cyrl-RS" dirty="0"/>
              <a:t> стање); (3) </a:t>
            </a:r>
            <a:r>
              <a:rPr lang="sr-Cyrl-RS" i="1" dirty="0"/>
              <a:t>колебљив</a:t>
            </a:r>
            <a:r>
              <a:rPr lang="sr-Cyrl-RS" dirty="0"/>
              <a:t> (чврст став : колебљив став).</a:t>
            </a:r>
          </a:p>
          <a:p>
            <a:pPr algn="just"/>
            <a:r>
              <a:rPr lang="sr-Cyrl-RS" dirty="0"/>
              <a:t>Лексема може имати више антонима само ако су ти антоними међусобно синоними: </a:t>
            </a:r>
            <a:r>
              <a:rPr lang="sr-Cyrl-RS" i="1" dirty="0"/>
              <a:t>жив </a:t>
            </a:r>
            <a:r>
              <a:rPr lang="sr-Cyrl-RS" dirty="0"/>
              <a:t>:</a:t>
            </a:r>
            <a:r>
              <a:rPr lang="sr-Cyrl-RS" i="1" dirty="0"/>
              <a:t> нежив </a:t>
            </a:r>
            <a:r>
              <a:rPr lang="sr-Cyrl-RS" dirty="0"/>
              <a:t>и </a:t>
            </a:r>
            <a:r>
              <a:rPr lang="sr-Cyrl-RS" i="1" dirty="0"/>
              <a:t>мртав</a:t>
            </a:r>
            <a:r>
              <a:rPr lang="sr-Cyrl-RS" dirty="0"/>
              <a:t>; </a:t>
            </a:r>
            <a:r>
              <a:rPr lang="sr-Cyrl-RS" i="1" dirty="0"/>
              <a:t>тужан </a:t>
            </a:r>
            <a:r>
              <a:rPr lang="sr-Cyrl-RS" dirty="0"/>
              <a:t>: </a:t>
            </a:r>
            <a:r>
              <a:rPr lang="sr-Cyrl-RS" i="1" dirty="0"/>
              <a:t>срећан </a:t>
            </a:r>
            <a:r>
              <a:rPr lang="sr-Cyrl-RS" dirty="0"/>
              <a:t>и </a:t>
            </a:r>
            <a:r>
              <a:rPr lang="sr-Cyrl-RS" i="1" dirty="0"/>
              <a:t>радостан</a:t>
            </a:r>
            <a:r>
              <a:rPr lang="sr-Cyrl-RS" dirty="0"/>
              <a:t>. </a:t>
            </a:r>
            <a:r>
              <a:rPr lang="sr-Cyrl-RS" i="1" dirty="0"/>
              <a:t> 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4713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b="1" dirty="0"/>
              <a:t>Антонимски пар</a:t>
            </a:r>
            <a:r>
              <a:rPr lang="sr-Cyrl-RS" dirty="0"/>
              <a:t>: маркирани и немаркирани члан антонимског пара</a:t>
            </a:r>
          </a:p>
          <a:p>
            <a:pPr algn="just"/>
            <a:r>
              <a:rPr lang="sr-Cyrl-RS" i="1" dirty="0"/>
              <a:t>Дубок – плитак </a:t>
            </a:r>
            <a:r>
              <a:rPr lang="sr-Cyrl-RS" dirty="0"/>
              <a:t>→ немаркиран </a:t>
            </a:r>
            <a:r>
              <a:rPr lang="sr-Cyrl-RS" i="1" dirty="0"/>
              <a:t>дубок</a:t>
            </a:r>
            <a:endParaRPr lang="sr-Cyrl-RS" dirty="0"/>
          </a:p>
          <a:p>
            <a:pPr algn="just"/>
            <a:r>
              <a:rPr lang="sr-Cyrl-RS" i="1" dirty="0"/>
              <a:t>Висок – низак </a:t>
            </a:r>
            <a:r>
              <a:rPr lang="sr-Cyrl-RS" dirty="0"/>
              <a:t>→ немаркиран </a:t>
            </a:r>
            <a:r>
              <a:rPr lang="sr-Cyrl-RS" i="1" dirty="0"/>
              <a:t>висок</a:t>
            </a:r>
          </a:p>
          <a:p>
            <a:pPr algn="just"/>
            <a:r>
              <a:rPr lang="sr-Cyrl-RS" dirty="0"/>
              <a:t>Постављање питања и назив особине према немаркираном члану.</a:t>
            </a:r>
          </a:p>
          <a:p>
            <a:pPr algn="just"/>
            <a:r>
              <a:rPr lang="sr-Cyrl-RS" dirty="0"/>
              <a:t>Немаркирани члан је </a:t>
            </a:r>
            <a:r>
              <a:rPr lang="sr-Cyrl-RS" b="1" dirty="0"/>
              <a:t>плус-антоним</a:t>
            </a:r>
            <a:r>
              <a:rPr lang="sr-Cyrl-RS" dirty="0"/>
              <a:t>, маркирани члан је </a:t>
            </a:r>
            <a:r>
              <a:rPr lang="sr-Cyrl-RS" b="1" dirty="0"/>
              <a:t>минус-антоним</a:t>
            </a:r>
            <a:r>
              <a:rPr lang="sr-Cyrl-RS" dirty="0"/>
              <a:t>.</a:t>
            </a:r>
          </a:p>
          <a:p>
            <a:pPr algn="just"/>
            <a:r>
              <a:rPr lang="sr-Cyrl-RS" dirty="0"/>
              <a:t>Немаркирани члан има богатију полисемију, али маркирани члан има богатију деривацију.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1783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/>
              <a:t>Поделе антонима</a:t>
            </a:r>
          </a:p>
          <a:p>
            <a:pPr marL="457200" indent="-457200">
              <a:buAutoNum type="arabicParenR"/>
            </a:pPr>
            <a:r>
              <a:rPr lang="sr-Cyrl-RS" dirty="0"/>
              <a:t>Степеновани (</a:t>
            </a:r>
            <a:r>
              <a:rPr lang="sr-Cyrl-RS" dirty="0" err="1"/>
              <a:t>градабилни</a:t>
            </a:r>
            <a:r>
              <a:rPr lang="sr-Cyrl-RS" dirty="0"/>
              <a:t>) и </a:t>
            </a:r>
            <a:r>
              <a:rPr lang="sr-Cyrl-RS" dirty="0" err="1"/>
              <a:t>нестепеновани</a:t>
            </a:r>
            <a:r>
              <a:rPr lang="sr-Cyrl-RS" dirty="0"/>
              <a:t> (</a:t>
            </a:r>
            <a:r>
              <a:rPr lang="sr-Cyrl-RS" dirty="0" err="1"/>
              <a:t>неградабилни</a:t>
            </a:r>
            <a:r>
              <a:rPr lang="sr-Cyrl-RS" dirty="0"/>
              <a:t>).</a:t>
            </a:r>
          </a:p>
          <a:p>
            <a:pPr marL="0" indent="0">
              <a:buNone/>
            </a:pPr>
            <a:r>
              <a:rPr lang="sr-Cyrl-RS" dirty="0"/>
              <a:t>Особина исказана степенованим антонимима се може градирати, док је особина исказана </a:t>
            </a:r>
            <a:r>
              <a:rPr lang="sr-Cyrl-RS" dirty="0" err="1"/>
              <a:t>нестепенованим</a:t>
            </a:r>
            <a:r>
              <a:rPr lang="sr-Cyrl-RS" dirty="0"/>
              <a:t> антонимима апсолутна.</a:t>
            </a:r>
          </a:p>
          <a:p>
            <a:pPr marL="0" indent="0">
              <a:buNone/>
            </a:pPr>
            <a:r>
              <a:rPr lang="sr-Cyrl-RS" dirty="0"/>
              <a:t>Само степеновани антоними имају маркирани и немаркирани члан пара.</a:t>
            </a:r>
          </a:p>
          <a:p>
            <a:pPr marL="0" indent="0">
              <a:buNone/>
            </a:pPr>
            <a:r>
              <a:rPr lang="sr-Cyrl-RS" i="1" dirty="0"/>
              <a:t>Велики – мали</a:t>
            </a:r>
            <a:r>
              <a:rPr lang="sr-Cyrl-RS" dirty="0"/>
              <a:t>, </a:t>
            </a:r>
            <a:r>
              <a:rPr lang="sr-Cyrl-RS" i="1" dirty="0"/>
              <a:t>висок – низак, дубок – плитак</a:t>
            </a:r>
            <a:r>
              <a:rPr lang="sr-Cyrl-RS" dirty="0"/>
              <a:t> : </a:t>
            </a:r>
            <a:r>
              <a:rPr lang="sr-Cyrl-RS" i="1" dirty="0"/>
              <a:t>жив – мртав</a:t>
            </a:r>
            <a:r>
              <a:rPr lang="sr-Cyrl-RS" dirty="0"/>
              <a:t>, </a:t>
            </a:r>
            <a:r>
              <a:rPr lang="sr-Cyrl-RS" i="1" dirty="0"/>
              <a:t>ожењен – неожењен.</a:t>
            </a:r>
          </a:p>
          <a:p>
            <a:pPr marL="0" indent="0">
              <a:buNone/>
            </a:pPr>
            <a:r>
              <a:rPr lang="sr-Cyrl-RS" i="1" dirty="0"/>
              <a:t>Веран</a:t>
            </a:r>
            <a:r>
              <a:rPr lang="sr-Cyrl-RS" dirty="0"/>
              <a:t> </a:t>
            </a:r>
            <a:r>
              <a:rPr lang="sr-Cyrl-RS" i="1" dirty="0"/>
              <a:t>– неверан</a:t>
            </a:r>
            <a:r>
              <a:rPr lang="sr-Cyrl-RS" dirty="0"/>
              <a:t>, </a:t>
            </a:r>
            <a:r>
              <a:rPr lang="sr-Cyrl-RS" i="1" dirty="0"/>
              <a:t>здрав – болестан </a:t>
            </a:r>
            <a:r>
              <a:rPr lang="sr-Cyrl-RS" dirty="0"/>
              <a:t>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7856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Подела парадигматских лексичких односа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1) Садржински (синонимија, </a:t>
            </a:r>
            <a:r>
              <a:rPr lang="sr-Cyrl-RS" dirty="0" err="1"/>
              <a:t>антонимија</a:t>
            </a:r>
            <a:r>
              <a:rPr lang="sr-Cyrl-RS" dirty="0"/>
              <a:t>, </a:t>
            </a:r>
            <a:r>
              <a:rPr lang="sr-Cyrl-RS" dirty="0" err="1"/>
              <a:t>хипонимија</a:t>
            </a:r>
            <a:r>
              <a:rPr lang="sr-Cyrl-RS" dirty="0"/>
              <a:t>, лексички скупови без гранања, </a:t>
            </a:r>
            <a:r>
              <a:rPr lang="sr-Cyrl-RS" dirty="0" err="1"/>
              <a:t>дублетност</a:t>
            </a:r>
            <a:r>
              <a:rPr lang="sr-Cyrl-RS" dirty="0"/>
              <a:t>)</a:t>
            </a:r>
          </a:p>
          <a:p>
            <a:pPr algn="just"/>
            <a:r>
              <a:rPr lang="sr-Cyrl-RS" dirty="0"/>
              <a:t>2) Формални (</a:t>
            </a:r>
            <a:r>
              <a:rPr lang="sr-Cyrl-RS" dirty="0" err="1"/>
              <a:t>римотворност</a:t>
            </a:r>
            <a:r>
              <a:rPr lang="sr-Cyrl-RS" dirty="0"/>
              <a:t>, </a:t>
            </a:r>
            <a:r>
              <a:rPr lang="sr-Cyrl-RS" dirty="0" err="1"/>
              <a:t>таутофонија</a:t>
            </a:r>
            <a:r>
              <a:rPr lang="sr-Cyrl-RS" dirty="0"/>
              <a:t>, </a:t>
            </a:r>
            <a:r>
              <a:rPr lang="sr-Cyrl-RS" dirty="0" err="1"/>
              <a:t>таутотонија</a:t>
            </a:r>
            <a:r>
              <a:rPr lang="sr-Cyrl-RS" dirty="0"/>
              <a:t>)</a:t>
            </a:r>
          </a:p>
          <a:p>
            <a:pPr algn="just"/>
            <a:r>
              <a:rPr lang="sr-Cyrl-RS" dirty="0"/>
              <a:t>3) Садржинско-формални (</a:t>
            </a:r>
            <a:r>
              <a:rPr lang="sr-Cyrl-RS" dirty="0" err="1"/>
              <a:t>паронимија</a:t>
            </a:r>
            <a:r>
              <a:rPr lang="sr-Cyrl-RS" dirty="0"/>
              <a:t>, </a:t>
            </a:r>
            <a:r>
              <a:rPr lang="sr-Cyrl-RS" dirty="0" err="1"/>
              <a:t>хомонимија</a:t>
            </a:r>
            <a:r>
              <a:rPr lang="sr-Cyrl-RS" dirty="0"/>
              <a:t>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1720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RS" dirty="0"/>
              <a:t>2) Структурна подела антонима: </a:t>
            </a:r>
            <a:r>
              <a:rPr lang="sr-Cyrl-RS" b="1" dirty="0" err="1"/>
              <a:t>разнокоренски</a:t>
            </a:r>
            <a:r>
              <a:rPr lang="sr-Cyrl-RS" b="1" dirty="0"/>
              <a:t> (лексички) </a:t>
            </a:r>
            <a:r>
              <a:rPr lang="sr-Cyrl-RS" dirty="0"/>
              <a:t>и </a:t>
            </a:r>
            <a:r>
              <a:rPr lang="sr-Cyrl-RS" b="1" dirty="0" err="1"/>
              <a:t>једнокоренски</a:t>
            </a:r>
            <a:r>
              <a:rPr lang="sr-Cyrl-RS" b="1" dirty="0"/>
              <a:t> (</a:t>
            </a:r>
            <a:r>
              <a:rPr lang="sr-Cyrl-RS" b="1" dirty="0" err="1"/>
              <a:t>истокоренски</a:t>
            </a:r>
            <a:r>
              <a:rPr lang="sr-Cyrl-RS" b="1" dirty="0"/>
              <a:t>, граматички, </a:t>
            </a:r>
            <a:r>
              <a:rPr lang="sr-Cyrl-RS" b="1" dirty="0" err="1"/>
              <a:t>афиксални</a:t>
            </a:r>
            <a:r>
              <a:rPr lang="sr-Cyrl-RS" b="1" dirty="0"/>
              <a:t>) антоними.</a:t>
            </a:r>
          </a:p>
          <a:p>
            <a:pPr marL="0" indent="0" algn="just">
              <a:buNone/>
            </a:pPr>
            <a:r>
              <a:rPr lang="sr-Cyrl-RS" i="1" dirty="0"/>
              <a:t>тих – гласан, весео – тужан, почетак – крај</a:t>
            </a:r>
            <a:r>
              <a:rPr lang="sr-Cyrl-RS" dirty="0"/>
              <a:t> : </a:t>
            </a:r>
            <a:r>
              <a:rPr lang="sr-Cyrl-RS" i="1" dirty="0"/>
              <a:t>моралан : неморалан, законит : противзаконит.</a:t>
            </a:r>
            <a:r>
              <a:rPr lang="sr-Cyrl-RS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9770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err="1"/>
              <a:t>Антонимија</a:t>
            </a:r>
            <a:r>
              <a:rPr lang="sr-Cyrl-RS" b="1" dirty="0"/>
              <a:t> и негација</a:t>
            </a:r>
          </a:p>
          <a:p>
            <a:pPr marL="457200" indent="-457200">
              <a:buAutoNum type="arabicParenR"/>
            </a:pPr>
            <a:r>
              <a:rPr lang="sr-Cyrl-RS" b="1" dirty="0"/>
              <a:t>Добијање правог </a:t>
            </a:r>
            <a:r>
              <a:rPr lang="sr-Cyrl-RS" b="1" dirty="0" err="1"/>
              <a:t>нестепенованог</a:t>
            </a:r>
            <a:r>
              <a:rPr lang="sr-Cyrl-RS" b="1" dirty="0"/>
              <a:t> антонима </a:t>
            </a:r>
            <a:r>
              <a:rPr lang="sr-Cyrl-RS" dirty="0"/>
              <a:t>(одрицање значења позитивног пара): </a:t>
            </a:r>
            <a:r>
              <a:rPr lang="sr-Cyrl-RS" i="1" dirty="0"/>
              <a:t>жив – нежив</a:t>
            </a:r>
            <a:r>
              <a:rPr lang="sr-Cyrl-RS" dirty="0"/>
              <a:t>; </a:t>
            </a:r>
            <a:r>
              <a:rPr lang="sr-Cyrl-RS" i="1" dirty="0"/>
              <a:t>истинит – неистинит</a:t>
            </a:r>
            <a:r>
              <a:rPr lang="sr-Cyrl-RS" dirty="0"/>
              <a:t>.</a:t>
            </a:r>
          </a:p>
          <a:p>
            <a:pPr marL="457200" indent="-457200">
              <a:buAutoNum type="arabicParenR"/>
            </a:pPr>
            <a:r>
              <a:rPr lang="sr-Cyrl-RS" b="1" dirty="0"/>
              <a:t>Добијање неправог антонима са неодређеним значењем </a:t>
            </a:r>
            <a:r>
              <a:rPr lang="sr-Cyrl-RS" dirty="0"/>
              <a:t>(негирање члана степенованог антонимског пара):</a:t>
            </a:r>
            <a:r>
              <a:rPr lang="sr-Cyrl-RS" i="1" dirty="0"/>
              <a:t> леп – нелеп</a:t>
            </a:r>
            <a:r>
              <a:rPr lang="sr-Cyrl-RS" dirty="0"/>
              <a:t>, </a:t>
            </a:r>
            <a:r>
              <a:rPr lang="sr-Cyrl-RS" i="1" dirty="0"/>
              <a:t>бео – </a:t>
            </a:r>
            <a:r>
              <a:rPr lang="sr-Cyrl-RS" i="1" dirty="0" err="1"/>
              <a:t>небео</a:t>
            </a:r>
            <a:r>
              <a:rPr lang="sr-Cyrl-RS" i="1" dirty="0"/>
              <a:t>.</a:t>
            </a:r>
          </a:p>
          <a:p>
            <a:pPr marL="457200" indent="-457200">
              <a:buAutoNum type="arabicParenR"/>
            </a:pPr>
            <a:r>
              <a:rPr lang="sr-Cyrl-RS" b="1" dirty="0"/>
              <a:t>Добијање нове </a:t>
            </a:r>
            <a:r>
              <a:rPr lang="sr-Cyrl-RS" b="1" dirty="0" err="1"/>
              <a:t>неантонимске</a:t>
            </a:r>
            <a:r>
              <a:rPr lang="sr-Cyrl-RS" b="1" dirty="0"/>
              <a:t> лексичке вредности: </a:t>
            </a:r>
            <a:r>
              <a:rPr lang="sr-Cyrl-RS" i="1" dirty="0"/>
              <a:t>време – невреме</a:t>
            </a:r>
            <a:r>
              <a:rPr lang="sr-Cyrl-RS" dirty="0"/>
              <a:t>, </a:t>
            </a:r>
            <a:r>
              <a:rPr lang="sr-Cyrl-RS" i="1" dirty="0"/>
              <a:t>поверљив – неповерљив</a:t>
            </a:r>
            <a:r>
              <a:rPr lang="sr-Cyrl-RS" dirty="0"/>
              <a:t>, </a:t>
            </a:r>
            <a:r>
              <a:rPr lang="sr-Cyrl-RS" i="1" dirty="0"/>
              <a:t>воља – невоља.</a:t>
            </a:r>
            <a:r>
              <a:rPr lang="sr-Cyrl-RS" dirty="0"/>
              <a:t> 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53701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err="1"/>
              <a:t>Антонимија</a:t>
            </a:r>
            <a:r>
              <a:rPr lang="sr-Cyrl-RS" b="1" dirty="0"/>
              <a:t> и конверзија</a:t>
            </a:r>
          </a:p>
          <a:p>
            <a:pPr marL="0" indent="0">
              <a:buNone/>
            </a:pPr>
            <a:r>
              <a:rPr lang="sr-Cyrl-RS" i="1" dirty="0"/>
              <a:t>– </a:t>
            </a:r>
            <a:r>
              <a:rPr lang="sr-Cyrl-RS" dirty="0"/>
              <a:t>Конверзија је однос између две лексеме у реципрочном и симетричном односу: </a:t>
            </a:r>
            <a:r>
              <a:rPr lang="sr-Cyrl-RS" i="1" dirty="0"/>
              <a:t>Петар је Марков гост. Марко је Петров домаћин.</a:t>
            </a:r>
          </a:p>
          <a:p>
            <a:pPr marL="0" indent="0">
              <a:buNone/>
            </a:pPr>
            <a:r>
              <a:rPr lang="sr-Cyrl-RS" i="1" dirty="0"/>
              <a:t>– </a:t>
            </a:r>
            <a:r>
              <a:rPr lang="sr-Cyrl-RS" dirty="0"/>
              <a:t>Ако…онда: </a:t>
            </a:r>
            <a:r>
              <a:rPr lang="sr-Cyrl-RS" i="1" dirty="0"/>
              <a:t>Ако је Петар старији од Марка, онда је Марко млађи од Петра.</a:t>
            </a:r>
          </a:p>
          <a:p>
            <a:pPr marL="0" indent="0">
              <a:buNone/>
            </a:pPr>
            <a:r>
              <a:rPr lang="sr-Cyrl-RS" i="1" dirty="0"/>
              <a:t>– </a:t>
            </a:r>
            <a:r>
              <a:rPr lang="sr-Cyrl-RS" dirty="0" err="1"/>
              <a:t>Конверзиви</a:t>
            </a:r>
            <a:r>
              <a:rPr lang="sr-Cyrl-RS" dirty="0"/>
              <a:t> могу, али не морају бити антоними.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9758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Шта је </a:t>
            </a:r>
            <a:r>
              <a:rPr lang="sr-Cyrl-RS" b="1" dirty="0" err="1"/>
              <a:t>хипонимија</a:t>
            </a:r>
            <a:r>
              <a:rPr lang="sr-Cyrl-RS" b="1" dirty="0"/>
              <a:t>?</a:t>
            </a:r>
          </a:p>
          <a:p>
            <a:pPr algn="just"/>
            <a:r>
              <a:rPr lang="sr-Cyrl-RS" dirty="0" err="1"/>
              <a:t>Хипонимија</a:t>
            </a:r>
            <a:r>
              <a:rPr lang="sr-Cyrl-RS" dirty="0"/>
              <a:t> је релација инклузије и представља један од фундаменталних лексичких односа.</a:t>
            </a:r>
          </a:p>
          <a:p>
            <a:pPr algn="just"/>
            <a:r>
              <a:rPr lang="sr-Cyrl-RS" dirty="0"/>
              <a:t>Однос инклузије заснива се на вези између надређеног (</a:t>
            </a:r>
            <a:r>
              <a:rPr lang="sr-Cyrl-RS" dirty="0" err="1"/>
              <a:t>суперординираног</a:t>
            </a:r>
            <a:r>
              <a:rPr lang="sr-Cyrl-RS" dirty="0"/>
              <a:t>) појма и подређених (субординираних) појмова. Дакле, </a:t>
            </a:r>
            <a:r>
              <a:rPr lang="sr-Cyrl-RS" dirty="0" err="1"/>
              <a:t>хипонимија</a:t>
            </a:r>
            <a:r>
              <a:rPr lang="sr-Cyrl-RS" dirty="0"/>
              <a:t> је однос између </a:t>
            </a:r>
            <a:r>
              <a:rPr lang="sr-Cyrl-RS" dirty="0" err="1"/>
              <a:t>суперординиране</a:t>
            </a:r>
            <a:r>
              <a:rPr lang="sr-Cyrl-RS" dirty="0"/>
              <a:t> лексеме и субординираних лексема.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69217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err="1"/>
              <a:t>Суперординирана</a:t>
            </a:r>
            <a:r>
              <a:rPr lang="sr-Cyrl-RS" dirty="0"/>
              <a:t> лексема се назива </a:t>
            </a:r>
            <a:r>
              <a:rPr lang="sr-Cyrl-RS" b="1" dirty="0"/>
              <a:t>хипероним </a:t>
            </a:r>
            <a:r>
              <a:rPr lang="sr-Cyrl-RS" dirty="0"/>
              <a:t>(нпр. </a:t>
            </a:r>
            <a:r>
              <a:rPr lang="sr-Cyrl-RS" i="1" dirty="0"/>
              <a:t>цвет</a:t>
            </a:r>
            <a:r>
              <a:rPr lang="sr-Cyrl-RS" dirty="0"/>
              <a:t>), а субординиране лексеме се називају </a:t>
            </a:r>
            <a:r>
              <a:rPr lang="sr-Cyrl-RS" b="1" dirty="0"/>
              <a:t>хипоними </a:t>
            </a:r>
            <a:r>
              <a:rPr lang="sr-Cyrl-RS" dirty="0"/>
              <a:t>(нпр. </a:t>
            </a:r>
            <a:r>
              <a:rPr lang="sr-Cyrl-RS" i="1" dirty="0"/>
              <a:t>ружа, љубичица, лала, орхидеја</a:t>
            </a:r>
            <a:r>
              <a:rPr lang="sr-Cyrl-RS" dirty="0"/>
              <a:t>).</a:t>
            </a:r>
          </a:p>
          <a:p>
            <a:pPr algn="just"/>
            <a:r>
              <a:rPr lang="sr-Cyrl-RS" dirty="0"/>
              <a:t>Хипоними су међусобно у односу </a:t>
            </a:r>
            <a:r>
              <a:rPr lang="sr-Cyrl-RS" b="1" dirty="0" err="1"/>
              <a:t>кохипонимије</a:t>
            </a:r>
            <a:r>
              <a:rPr lang="sr-Cyrl-RS" b="1" dirty="0"/>
              <a:t> </a:t>
            </a:r>
            <a:r>
              <a:rPr lang="sr-Cyrl-RS" dirty="0"/>
              <a:t>и тада се називају </a:t>
            </a:r>
            <a:r>
              <a:rPr lang="sr-Cyrl-RS" b="1" dirty="0" err="1"/>
              <a:t>кохипоними</a:t>
            </a:r>
            <a:r>
              <a:rPr lang="sr-Cyrl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19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Карактеристике </a:t>
            </a:r>
            <a:r>
              <a:rPr lang="sr-Cyrl-RS" b="1" dirty="0" err="1"/>
              <a:t>хипонима</a:t>
            </a:r>
            <a:endParaRPr lang="sr-Cyrl-RS" b="1" dirty="0"/>
          </a:p>
          <a:p>
            <a:pPr marL="457200" indent="-457200">
              <a:buAutoNum type="arabicParenR"/>
            </a:pPr>
            <a:r>
              <a:rPr lang="sr-Cyrl-RS" b="1" dirty="0"/>
              <a:t>Хипероним и хипоними морају припадати истој врсти речи.</a:t>
            </a:r>
          </a:p>
          <a:p>
            <a:pPr marL="457200" indent="-457200">
              <a:buAutoNum type="arabicParenR"/>
            </a:pPr>
            <a:r>
              <a:rPr lang="sr-Cyrl-RS" b="1" dirty="0"/>
              <a:t>Хипероним и хипоними морају бити посебне лексеме.</a:t>
            </a:r>
          </a:p>
          <a:p>
            <a:pPr marL="457200" indent="-457200">
              <a:buAutoNum type="arabicParenR"/>
            </a:pPr>
            <a:r>
              <a:rPr lang="sr-Cyrl-RS" b="1" dirty="0"/>
              <a:t>Хипероним и хипоними морају бити у језику остварене лексеме.</a:t>
            </a:r>
          </a:p>
          <a:p>
            <a:r>
              <a:rPr lang="sr-Cyrl-RS" b="1" dirty="0" err="1"/>
              <a:t>Квазихипероним</a:t>
            </a:r>
            <a:r>
              <a:rPr lang="sr-Cyrl-RS" b="1" dirty="0"/>
              <a:t> 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4244055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/>
              <a:t>Врсте </a:t>
            </a:r>
            <a:r>
              <a:rPr lang="sr-Cyrl-RS" b="1" dirty="0" err="1"/>
              <a:t>хипонимије</a:t>
            </a:r>
            <a:endParaRPr lang="sr-Cyrl-RS" b="1" dirty="0"/>
          </a:p>
          <a:p>
            <a:pPr marL="457200" indent="-457200" algn="just">
              <a:buAutoNum type="arabicParenR"/>
            </a:pPr>
            <a:r>
              <a:rPr lang="sr-Cyrl-RS" b="1" dirty="0" err="1"/>
              <a:t>Таксонимија</a:t>
            </a:r>
            <a:r>
              <a:rPr lang="sr-Cyrl-RS" b="1" dirty="0"/>
              <a:t> = А је врста Б </a:t>
            </a:r>
            <a:r>
              <a:rPr lang="sr-Cyrl-RS" dirty="0"/>
              <a:t>(хипероним, </a:t>
            </a:r>
            <a:r>
              <a:rPr lang="sr-Cyrl-RS" dirty="0" err="1"/>
              <a:t>таксоними</a:t>
            </a:r>
            <a:r>
              <a:rPr lang="sr-Cyrl-RS" dirty="0"/>
              <a:t>, </a:t>
            </a:r>
            <a:r>
              <a:rPr lang="sr-Cyrl-RS" dirty="0" err="1"/>
              <a:t>котаксоними</a:t>
            </a:r>
            <a:r>
              <a:rPr lang="sr-Cyrl-RS" dirty="0"/>
              <a:t>, </a:t>
            </a:r>
            <a:r>
              <a:rPr lang="sr-Cyrl-RS" dirty="0" err="1"/>
              <a:t>котаксонимија</a:t>
            </a:r>
            <a:r>
              <a:rPr lang="sr-Cyrl-RS" dirty="0"/>
              <a:t>). Нпр. </a:t>
            </a:r>
            <a:r>
              <a:rPr lang="sr-Cyrl-RS" i="1" dirty="0"/>
              <a:t>птица: голуб, ласта, врабац, орао </a:t>
            </a:r>
            <a:r>
              <a:rPr lang="sr-Cyrl-RS" dirty="0"/>
              <a:t>итд.</a:t>
            </a:r>
          </a:p>
          <a:p>
            <a:pPr marL="457200" indent="-457200" algn="just">
              <a:buAutoNum type="arabicParenR"/>
            </a:pPr>
            <a:r>
              <a:rPr lang="sr-Cyrl-RS" b="1" dirty="0" err="1"/>
              <a:t>Меронимија</a:t>
            </a:r>
            <a:r>
              <a:rPr lang="sr-Cyrl-RS" b="1" dirty="0"/>
              <a:t> = А је део Б </a:t>
            </a:r>
            <a:r>
              <a:rPr lang="sr-Cyrl-RS" dirty="0"/>
              <a:t>(</a:t>
            </a:r>
            <a:r>
              <a:rPr lang="sr-Cyrl-RS" dirty="0" err="1"/>
              <a:t>холоним</a:t>
            </a:r>
            <a:r>
              <a:rPr lang="sr-Cyrl-RS" dirty="0"/>
              <a:t>, </a:t>
            </a:r>
            <a:r>
              <a:rPr lang="sr-Cyrl-RS" dirty="0" err="1"/>
              <a:t>мероними</a:t>
            </a:r>
            <a:r>
              <a:rPr lang="sr-Cyrl-RS" dirty="0"/>
              <a:t>, </a:t>
            </a:r>
            <a:r>
              <a:rPr lang="sr-Cyrl-RS" dirty="0" err="1"/>
              <a:t>комероними</a:t>
            </a:r>
            <a:r>
              <a:rPr lang="sr-Cyrl-RS" dirty="0"/>
              <a:t>, </a:t>
            </a:r>
            <a:r>
              <a:rPr lang="sr-Cyrl-RS" dirty="0" err="1"/>
              <a:t>комеронимија</a:t>
            </a:r>
            <a:r>
              <a:rPr lang="sr-Cyrl-RS" dirty="0"/>
              <a:t>). Нпр. </a:t>
            </a:r>
            <a:r>
              <a:rPr lang="sr-Cyrl-RS" i="1" dirty="0"/>
              <a:t>тело: рука, нога, глава, труп </a:t>
            </a:r>
            <a:r>
              <a:rPr lang="sr-Cyrl-RS" dirty="0"/>
              <a:t>итд. </a:t>
            </a:r>
          </a:p>
          <a:p>
            <a:pPr marL="0" indent="0" algn="just">
              <a:buNone/>
            </a:pPr>
            <a:r>
              <a:rPr lang="sr-Cyrl-RS" i="1" dirty="0"/>
              <a:t>– </a:t>
            </a:r>
            <a:r>
              <a:rPr lang="sr-Cyrl-RS" b="1" dirty="0"/>
              <a:t>Обавезни (</a:t>
            </a:r>
            <a:r>
              <a:rPr lang="sr-Cyrl-RS" b="1" dirty="0" err="1"/>
              <a:t>канонички</a:t>
            </a:r>
            <a:r>
              <a:rPr lang="sr-Cyrl-RS" b="1" dirty="0"/>
              <a:t>) </a:t>
            </a:r>
            <a:r>
              <a:rPr lang="sr-Cyrl-RS" b="1" dirty="0" err="1"/>
              <a:t>мероним</a:t>
            </a:r>
            <a:r>
              <a:rPr lang="sr-Cyrl-RS" dirty="0"/>
              <a:t> (биљка </a:t>
            </a:r>
            <a:r>
              <a:rPr lang="sr-Cyrl-RS" i="1" dirty="0"/>
              <a:t>– </a:t>
            </a:r>
            <a:r>
              <a:rPr lang="sr-Cyrl-RS" dirty="0"/>
              <a:t>корен) и </a:t>
            </a:r>
            <a:r>
              <a:rPr lang="sr-Cyrl-RS" b="1" dirty="0"/>
              <a:t>необавезни (факултативни) </a:t>
            </a:r>
            <a:r>
              <a:rPr lang="sr-Cyrl-RS" b="1" dirty="0" err="1"/>
              <a:t>мероним</a:t>
            </a:r>
            <a:r>
              <a:rPr lang="sr-Cyrl-RS" dirty="0"/>
              <a:t> (биљка </a:t>
            </a:r>
            <a:r>
              <a:rPr lang="sr-Cyrl-RS" i="1" dirty="0"/>
              <a:t>– </a:t>
            </a:r>
            <a:r>
              <a:rPr lang="sr-Cyrl-RS" dirty="0"/>
              <a:t>плод).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88603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Уплитање полисемије у </a:t>
            </a:r>
            <a:r>
              <a:rPr lang="sr-Cyrl-RS" b="1" dirty="0" err="1"/>
              <a:t>таксонимију</a:t>
            </a:r>
            <a:r>
              <a:rPr lang="sr-Cyrl-RS" b="1" dirty="0"/>
              <a:t> и </a:t>
            </a:r>
            <a:r>
              <a:rPr lang="sr-Cyrl-RS" b="1" dirty="0" err="1"/>
              <a:t>меронимију</a:t>
            </a:r>
            <a:endParaRPr lang="sr-Cyrl-RS" b="1" dirty="0"/>
          </a:p>
          <a:p>
            <a:pPr marL="0" indent="0">
              <a:buNone/>
            </a:pPr>
            <a:r>
              <a:rPr lang="sr-Cyrl-RS" i="1" dirty="0"/>
              <a:t>Цвет </a:t>
            </a:r>
            <a:r>
              <a:rPr lang="sr-Cyrl-RS" dirty="0"/>
              <a:t>као </a:t>
            </a:r>
            <a:r>
              <a:rPr lang="sr-Cyrl-RS" i="1" dirty="0"/>
              <a:t>биљна врста </a:t>
            </a:r>
            <a:r>
              <a:rPr lang="sr-Cyrl-RS" dirty="0"/>
              <a:t>(хипероним) </a:t>
            </a:r>
            <a:r>
              <a:rPr lang="sr-Cyrl-RS" i="1" dirty="0"/>
              <a:t>– лала, љубичица, ружа </a:t>
            </a:r>
            <a:r>
              <a:rPr lang="sr-Cyrl-RS" dirty="0"/>
              <a:t>(хипоними).</a:t>
            </a:r>
          </a:p>
          <a:p>
            <a:pPr marL="0" indent="0">
              <a:buNone/>
            </a:pPr>
            <a:r>
              <a:rPr lang="sr-Cyrl-RS" i="1" dirty="0"/>
              <a:t>Цвет </a:t>
            </a:r>
            <a:r>
              <a:rPr lang="sr-Cyrl-RS" dirty="0"/>
              <a:t>као </a:t>
            </a:r>
            <a:r>
              <a:rPr lang="sr-Cyrl-RS" i="1" dirty="0"/>
              <a:t>појединачна биљка у целини </a:t>
            </a:r>
            <a:r>
              <a:rPr lang="sr-Cyrl-RS" dirty="0"/>
              <a:t>(</a:t>
            </a:r>
            <a:r>
              <a:rPr lang="sr-Cyrl-RS" dirty="0" err="1"/>
              <a:t>холоним</a:t>
            </a:r>
            <a:r>
              <a:rPr lang="sr-Cyrl-RS" dirty="0"/>
              <a:t>) </a:t>
            </a:r>
            <a:r>
              <a:rPr lang="sr-Cyrl-RS" i="1" dirty="0"/>
              <a:t>– стабло, корен, лист, цвет </a:t>
            </a:r>
            <a:r>
              <a:rPr lang="sr-Cyrl-RS" dirty="0"/>
              <a:t>(</a:t>
            </a:r>
            <a:r>
              <a:rPr lang="sr-Cyrl-RS" dirty="0" err="1"/>
              <a:t>мероними</a:t>
            </a:r>
            <a:r>
              <a:rPr lang="sr-Cyrl-RS" dirty="0"/>
              <a:t>).</a:t>
            </a:r>
          </a:p>
          <a:p>
            <a:pPr marL="0" indent="0">
              <a:buNone/>
            </a:pPr>
            <a:r>
              <a:rPr lang="sr-Cyrl-RS" i="1" dirty="0"/>
              <a:t>Цвет </a:t>
            </a:r>
            <a:r>
              <a:rPr lang="sr-Cyrl-RS" dirty="0"/>
              <a:t>као </a:t>
            </a:r>
            <a:r>
              <a:rPr lang="sr-Cyrl-RS" i="1" dirty="0"/>
              <a:t>део појединачне биљке </a:t>
            </a:r>
            <a:r>
              <a:rPr lang="sr-Cyrl-RS" dirty="0" err="1"/>
              <a:t>мероним</a:t>
            </a:r>
            <a:r>
              <a:rPr lang="sr-Cyrl-RS" dirty="0"/>
              <a:t> чији је </a:t>
            </a:r>
            <a:r>
              <a:rPr lang="sr-Cyrl-RS" dirty="0" err="1"/>
              <a:t>холоним</a:t>
            </a:r>
            <a:r>
              <a:rPr lang="sr-Cyrl-RS" dirty="0"/>
              <a:t> </a:t>
            </a:r>
            <a:r>
              <a:rPr lang="sr-Cyrl-RS" i="1" dirty="0"/>
              <a:t>цвет</a:t>
            </a:r>
            <a:r>
              <a:rPr lang="sr-Cyrl-RS" dirty="0"/>
              <a:t>. </a:t>
            </a: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213507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b="1" dirty="0" err="1"/>
              <a:t>Хипонимија</a:t>
            </a:r>
            <a:r>
              <a:rPr lang="sr-Cyrl-RS" b="1" dirty="0"/>
              <a:t> и синонимија</a:t>
            </a:r>
          </a:p>
          <a:p>
            <a:pPr marL="457200" indent="-457200" algn="just">
              <a:buAutoNum type="arabicParenR"/>
            </a:pPr>
            <a:r>
              <a:rPr lang="sr-Cyrl-RS" b="1" dirty="0" err="1"/>
              <a:t>Синонимност</a:t>
            </a:r>
            <a:r>
              <a:rPr lang="sr-Cyrl-RS" b="1" dirty="0"/>
              <a:t> </a:t>
            </a:r>
            <a:r>
              <a:rPr lang="sr-Cyrl-RS" b="1" dirty="0" err="1"/>
              <a:t>кохипонима</a:t>
            </a:r>
            <a:r>
              <a:rPr lang="sr-Cyrl-RS" b="1" dirty="0"/>
              <a:t>. </a:t>
            </a:r>
            <a:r>
              <a:rPr lang="sr-Cyrl-RS" i="1" dirty="0"/>
              <a:t>Пузити, ходати, трчати </a:t>
            </a:r>
            <a:r>
              <a:rPr lang="sr-Cyrl-RS" dirty="0"/>
              <a:t>или </a:t>
            </a:r>
            <a:r>
              <a:rPr lang="sr-Cyrl-RS" i="1" dirty="0"/>
              <a:t>пловити, лебдети, корачати</a:t>
            </a:r>
            <a:r>
              <a:rPr lang="sr-Cyrl-RS" dirty="0"/>
              <a:t> </a:t>
            </a:r>
            <a:r>
              <a:rPr lang="sr-Cyrl-RS" i="1" dirty="0"/>
              <a:t>– кретати се</a:t>
            </a:r>
            <a:r>
              <a:rPr lang="sr-Cyrl-RS" dirty="0"/>
              <a:t>? </a:t>
            </a:r>
            <a:r>
              <a:rPr lang="sr-Cyrl-RS" i="1" dirty="0"/>
              <a:t>Ићи </a:t>
            </a:r>
            <a:r>
              <a:rPr lang="sr-Cyrl-RS" dirty="0"/>
              <a:t>и </a:t>
            </a:r>
            <a:r>
              <a:rPr lang="sr-Cyrl-RS" i="1" dirty="0"/>
              <a:t>кретати се – </a:t>
            </a:r>
            <a:r>
              <a:rPr lang="sr-Cyrl-RS" dirty="0"/>
              <a:t>синоними или је </a:t>
            </a:r>
            <a:r>
              <a:rPr lang="sr-Cyrl-RS" i="1" dirty="0"/>
              <a:t>кретати се </a:t>
            </a:r>
            <a:r>
              <a:rPr lang="sr-Cyrl-RS" dirty="0"/>
              <a:t>хипероним глаголу </a:t>
            </a:r>
            <a:r>
              <a:rPr lang="sr-Cyrl-RS" i="1" dirty="0"/>
              <a:t>ићи</a:t>
            </a:r>
            <a:r>
              <a:rPr lang="sr-Cyrl-RS" dirty="0"/>
              <a:t>?</a:t>
            </a:r>
          </a:p>
          <a:p>
            <a:pPr marL="0" indent="0" algn="just">
              <a:buNone/>
            </a:pPr>
            <a:r>
              <a:rPr lang="sr-Cyrl-RS" i="1" dirty="0"/>
              <a:t>Пријатељ, љубавник, ортак – </a:t>
            </a:r>
            <a:r>
              <a:rPr lang="sr-Cyrl-RS" dirty="0"/>
              <a:t>блискозначнице или је </a:t>
            </a:r>
            <a:r>
              <a:rPr lang="sr-Cyrl-RS" i="1" dirty="0"/>
              <a:t>пријатељ </a:t>
            </a:r>
            <a:r>
              <a:rPr lang="sr-Cyrl-RS" dirty="0"/>
              <a:t>хипероним за </a:t>
            </a:r>
            <a:r>
              <a:rPr lang="sr-Cyrl-RS" i="1" dirty="0"/>
              <a:t>љубавник </a:t>
            </a:r>
            <a:r>
              <a:rPr lang="sr-Cyrl-RS" dirty="0"/>
              <a:t>(интимни пријатељ) и </a:t>
            </a:r>
            <a:r>
              <a:rPr lang="sr-Cyrl-RS" i="1" dirty="0"/>
              <a:t>ортак </a:t>
            </a:r>
            <a:r>
              <a:rPr lang="sr-Cyrl-RS" dirty="0"/>
              <a:t>(пословни пријатељ)?</a:t>
            </a:r>
          </a:p>
          <a:p>
            <a:pPr marL="0" indent="0" algn="just">
              <a:buNone/>
            </a:pPr>
            <a:r>
              <a:rPr lang="sr-Cyrl-RS" i="1" dirty="0"/>
              <a:t>Друг </a:t>
            </a:r>
            <a:r>
              <a:rPr lang="sr-Cyrl-RS" dirty="0"/>
              <a:t>и </a:t>
            </a:r>
            <a:r>
              <a:rPr lang="sr-Cyrl-RS" i="1" dirty="0"/>
              <a:t>пријатељ – </a:t>
            </a:r>
            <a:r>
              <a:rPr lang="sr-Cyrl-RS" dirty="0"/>
              <a:t>синоними или </a:t>
            </a:r>
            <a:r>
              <a:rPr lang="sr-Cyrl-RS" i="1" dirty="0"/>
              <a:t>друг </a:t>
            </a:r>
            <a:r>
              <a:rPr lang="sr-Cyrl-RS" dirty="0"/>
              <a:t>има </a:t>
            </a:r>
            <a:r>
              <a:rPr lang="sr-Cyrl-RS" dirty="0" err="1"/>
              <a:t>општију</a:t>
            </a:r>
            <a:r>
              <a:rPr lang="sr-Cyrl-RS" dirty="0"/>
              <a:t> семантику, па је хипероним у односу на пријатељ (најбољи друг)?</a:t>
            </a:r>
          </a:p>
          <a:p>
            <a:pPr marL="0" indent="0" algn="just">
              <a:buNone/>
            </a:pPr>
            <a:r>
              <a:rPr lang="sr-Cyrl-RS" dirty="0"/>
              <a:t>Преплитање </a:t>
            </a:r>
            <a:r>
              <a:rPr lang="sr-Cyrl-RS" dirty="0" err="1"/>
              <a:t>кохипонима</a:t>
            </a:r>
            <a:r>
              <a:rPr lang="sr-Cyrl-RS" dirty="0"/>
              <a:t> и релативних синонима и </a:t>
            </a:r>
            <a:r>
              <a:rPr lang="sr-Cyrl-RS" b="1" dirty="0"/>
              <a:t>ван контекста</a:t>
            </a:r>
            <a:r>
              <a:rPr lang="sr-Cyrl-R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003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RS" dirty="0"/>
              <a:t>2)</a:t>
            </a:r>
            <a:r>
              <a:rPr lang="sr-Cyrl-RS" b="1" dirty="0"/>
              <a:t> </a:t>
            </a:r>
            <a:r>
              <a:rPr lang="sr-Cyrl-RS" b="1" dirty="0" err="1"/>
              <a:t>Синонимност</a:t>
            </a:r>
            <a:r>
              <a:rPr lang="sr-Cyrl-RS" b="1" dirty="0"/>
              <a:t> </a:t>
            </a:r>
            <a:r>
              <a:rPr lang="sr-Cyrl-RS" b="1" dirty="0" err="1"/>
              <a:t>хиперонима</a:t>
            </a:r>
            <a:r>
              <a:rPr lang="sr-Cyrl-RS" b="1" dirty="0"/>
              <a:t> и </a:t>
            </a:r>
            <a:r>
              <a:rPr lang="sr-Cyrl-RS" b="1" dirty="0" err="1"/>
              <a:t>хипонима</a:t>
            </a:r>
            <a:r>
              <a:rPr lang="sr-Cyrl-RS" b="1" dirty="0"/>
              <a:t> у контексту. </a:t>
            </a:r>
            <a:r>
              <a:rPr lang="sr-Cyrl-RS" dirty="0"/>
              <a:t>Независно од контекста хипероним и </a:t>
            </a:r>
            <a:r>
              <a:rPr lang="sr-Cyrl-RS" dirty="0" err="1"/>
              <a:t>хипоним</a:t>
            </a:r>
            <a:r>
              <a:rPr lang="sr-Cyrl-RS" dirty="0"/>
              <a:t> не могу бити синоними, али се у контексту </a:t>
            </a:r>
            <a:r>
              <a:rPr lang="sr-Cyrl-RS" dirty="0" err="1"/>
              <a:t>хипоним</a:t>
            </a:r>
            <a:r>
              <a:rPr lang="sr-Cyrl-RS" dirty="0"/>
              <a:t> може заменити </a:t>
            </a:r>
            <a:r>
              <a:rPr lang="sr-Cyrl-RS" dirty="0" err="1"/>
              <a:t>хиперонимом</a:t>
            </a:r>
            <a:r>
              <a:rPr lang="sr-Cyrl-RS" dirty="0"/>
              <a:t> (ум. </a:t>
            </a:r>
            <a:r>
              <a:rPr lang="sr-Cyrl-RS" i="1" dirty="0"/>
              <a:t>Ово је ружа </a:t>
            </a:r>
            <a:r>
              <a:rPr lang="sr-Cyrl-RS" dirty="0"/>
              <a:t>можемо рећи </a:t>
            </a:r>
            <a:r>
              <a:rPr lang="sr-Cyrl-RS" i="1" dirty="0"/>
              <a:t>Ово је цвет</a:t>
            </a:r>
            <a:r>
              <a:rPr lang="sr-Cyrl-RS" dirty="0"/>
              <a:t>).</a:t>
            </a:r>
          </a:p>
          <a:p>
            <a:pPr marL="0" indent="0" algn="just">
              <a:buNone/>
            </a:pPr>
            <a:r>
              <a:rPr lang="sr-Cyrl-RS" dirty="0"/>
              <a:t>3) </a:t>
            </a:r>
            <a:r>
              <a:rPr lang="sr-Cyrl-RS" b="1" dirty="0" err="1"/>
              <a:t>Синонимност</a:t>
            </a:r>
            <a:r>
              <a:rPr lang="sr-Cyrl-RS" b="1" dirty="0"/>
              <a:t> </a:t>
            </a:r>
            <a:r>
              <a:rPr lang="sr-Cyrl-RS" b="1" dirty="0" err="1"/>
              <a:t>холонима</a:t>
            </a:r>
            <a:r>
              <a:rPr lang="sr-Cyrl-RS" b="1" dirty="0"/>
              <a:t> и </a:t>
            </a:r>
            <a:r>
              <a:rPr lang="sr-Cyrl-RS" b="1" dirty="0" err="1"/>
              <a:t>меронима</a:t>
            </a:r>
            <a:r>
              <a:rPr lang="sr-Cyrl-RS" b="1" dirty="0"/>
              <a:t> у </a:t>
            </a:r>
            <a:r>
              <a:rPr lang="sr-Cyrl-RS" b="1" dirty="0" err="1"/>
              <a:t>контесту</a:t>
            </a:r>
            <a:r>
              <a:rPr lang="sr-Cyrl-RS" b="1" dirty="0"/>
              <a:t>. </a:t>
            </a:r>
            <a:r>
              <a:rPr lang="sr-Cyrl-RS" dirty="0"/>
              <a:t>Такође само у контексту, никада ван њега. Нпр. </a:t>
            </a:r>
            <a:r>
              <a:rPr lang="sr-Cyrl-RS" i="1" dirty="0"/>
              <a:t>Када положите длан на тај део тела, осетићете како њиме струји топлина</a:t>
            </a:r>
            <a:r>
              <a:rPr lang="sr-Cyrl-RS" dirty="0"/>
              <a:t>. </a:t>
            </a:r>
            <a:r>
              <a:rPr lang="sr-Cyrl-RS" i="1" dirty="0"/>
              <a:t>И када руку макнете, кратко ћете време и даље осећати топлину</a:t>
            </a:r>
            <a:r>
              <a:rPr lang="sr-Cyrl-RS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9766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Постоје ли синоними?</a:t>
            </a:r>
          </a:p>
          <a:p>
            <a:pPr algn="just"/>
            <a:r>
              <a:rPr lang="sr-Cyrl-RS" dirty="0"/>
              <a:t>1) </a:t>
            </a:r>
            <a:r>
              <a:rPr lang="sr-Cyrl-RS" dirty="0" err="1"/>
              <a:t>Блумфилд</a:t>
            </a:r>
            <a:r>
              <a:rPr lang="sr-Cyrl-RS" dirty="0"/>
              <a:t> – синоними не постоје</a:t>
            </a:r>
          </a:p>
          <a:p>
            <a:pPr algn="just"/>
            <a:r>
              <a:rPr lang="sr-Cyrl-RS" dirty="0"/>
              <a:t>2) Истозначнице и блискозначнице  (прави и неправи синоними; апсолутни и релативни синоними).</a:t>
            </a:r>
          </a:p>
          <a:p>
            <a:pPr algn="just"/>
            <a:r>
              <a:rPr lang="sr-Cyrl-RS" dirty="0"/>
              <a:t>3) Б. </a:t>
            </a:r>
            <a:r>
              <a:rPr lang="sr-Cyrl-RS" dirty="0" err="1"/>
              <a:t>Тафра</a:t>
            </a:r>
            <a:r>
              <a:rPr lang="sr-Cyrl-RS" dirty="0"/>
              <a:t> – постоје само истозначнице</a:t>
            </a:r>
          </a:p>
          <a:p>
            <a:pPr algn="just"/>
            <a:r>
              <a:rPr lang="sr-Cyrl-RS" dirty="0"/>
              <a:t>4) Круз – скала </a:t>
            </a:r>
            <a:r>
              <a:rPr lang="sr-Cyrl-RS" dirty="0" err="1"/>
              <a:t>синонимности</a:t>
            </a:r>
            <a:r>
              <a:rPr lang="sr-Cyrl-RS" dirty="0"/>
              <a:t> (апсолутна: </a:t>
            </a:r>
            <a:r>
              <a:rPr lang="sr-Cyrl-RS" i="1" dirty="0"/>
              <a:t>водоник– хидроген</a:t>
            </a:r>
            <a:r>
              <a:rPr lang="sr-Cyrl-RS" dirty="0"/>
              <a:t>; потпуна: </a:t>
            </a:r>
            <a:r>
              <a:rPr lang="sr-Cyrl-RS" i="1" dirty="0"/>
              <a:t>липсати–преминути</a:t>
            </a:r>
            <a:r>
              <a:rPr lang="sr-Cyrl-RS" dirty="0"/>
              <a:t>; дескриптивна: </a:t>
            </a:r>
            <a:r>
              <a:rPr lang="sr-Cyrl-RS" i="1" dirty="0"/>
              <a:t>кућа–дом</a:t>
            </a:r>
            <a:r>
              <a:rPr lang="sr-Cyrl-RS" dirty="0"/>
              <a:t>; приближна: </a:t>
            </a:r>
            <a:r>
              <a:rPr lang="sr-Cyrl-RS" i="1" dirty="0"/>
              <a:t>ходати–шетати</a:t>
            </a:r>
            <a:r>
              <a:rPr lang="sr-Cyrl-RS" dirty="0"/>
              <a:t>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34412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r>
              <a:rPr lang="sr-Cyrl-RS" b="1" dirty="0"/>
              <a:t> и </a:t>
            </a:r>
            <a:r>
              <a:rPr lang="sr-Cyrl-RS" b="1" dirty="0" err="1"/>
              <a:t>антонимија</a:t>
            </a:r>
            <a:endParaRPr lang="sr-Cyrl-RS" b="1" dirty="0"/>
          </a:p>
          <a:p>
            <a:pPr marL="457200" indent="-457200" algn="just">
              <a:buAutoNum type="arabicParenR"/>
            </a:pPr>
            <a:r>
              <a:rPr lang="sr-Cyrl-RS" b="1" dirty="0" err="1"/>
              <a:t>Антонимичност</a:t>
            </a:r>
            <a:r>
              <a:rPr lang="sr-Cyrl-RS" b="1" dirty="0"/>
              <a:t> </a:t>
            </a:r>
            <a:r>
              <a:rPr lang="sr-Cyrl-RS" b="1" dirty="0" err="1"/>
              <a:t>кохипонима</a:t>
            </a:r>
            <a:r>
              <a:rPr lang="sr-Cyrl-RS" b="1" dirty="0"/>
              <a:t>. </a:t>
            </a:r>
            <a:r>
              <a:rPr lang="sr-Cyrl-RS" dirty="0"/>
              <a:t>Антонимски парови – бинарни, затворени системи за неко својство. </a:t>
            </a:r>
          </a:p>
          <a:p>
            <a:pPr marL="0" indent="0" algn="just">
              <a:buNone/>
            </a:pPr>
            <a:r>
              <a:rPr lang="sr-Cyrl-RS" dirty="0"/>
              <a:t>Антоними су увек у </a:t>
            </a:r>
            <a:r>
              <a:rPr lang="sr-Cyrl-RS" dirty="0" err="1"/>
              <a:t>кохипонимском</a:t>
            </a:r>
            <a:r>
              <a:rPr lang="sr-Cyrl-RS" dirty="0"/>
              <a:t> односи. Дакле, свака </a:t>
            </a:r>
            <a:r>
              <a:rPr lang="sr-Cyrl-RS" dirty="0" err="1"/>
              <a:t>антонимија</a:t>
            </a:r>
            <a:r>
              <a:rPr lang="sr-Cyrl-RS" dirty="0"/>
              <a:t> је увек </a:t>
            </a:r>
            <a:r>
              <a:rPr lang="sr-Cyrl-RS" dirty="0" err="1"/>
              <a:t>хипонимија</a:t>
            </a:r>
            <a:r>
              <a:rPr lang="sr-Cyrl-RS" dirty="0"/>
              <a:t> (али не типична).</a:t>
            </a:r>
          </a:p>
          <a:p>
            <a:pPr marL="0" indent="0" algn="just">
              <a:buNone/>
            </a:pPr>
            <a:r>
              <a:rPr lang="sr-Cyrl-RS" dirty="0"/>
              <a:t>Антонимски ланац </a:t>
            </a:r>
            <a:r>
              <a:rPr lang="sr-Cyrl-RS" i="1" dirty="0"/>
              <a:t>– </a:t>
            </a:r>
            <a:r>
              <a:rPr lang="sr-Cyrl-RS" dirty="0" err="1"/>
              <a:t>антонимија</a:t>
            </a:r>
            <a:r>
              <a:rPr lang="sr-Cyrl-RS" dirty="0"/>
              <a:t>, синонимија, </a:t>
            </a:r>
            <a:r>
              <a:rPr lang="sr-Cyrl-RS" dirty="0" err="1"/>
              <a:t>хипонимија</a:t>
            </a:r>
            <a:r>
              <a:rPr lang="sr-Cyrl-R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02004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Хипонимија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dirty="0"/>
              <a:t>2) </a:t>
            </a:r>
            <a:r>
              <a:rPr lang="sr-Cyrl-RS" b="1" dirty="0"/>
              <a:t>Опозиција између </a:t>
            </a:r>
            <a:r>
              <a:rPr lang="sr-Cyrl-RS" b="1" dirty="0" err="1"/>
              <a:t>холонима</a:t>
            </a:r>
            <a:r>
              <a:rPr lang="sr-Cyrl-RS" b="1" dirty="0"/>
              <a:t> и </a:t>
            </a:r>
            <a:r>
              <a:rPr lang="sr-Cyrl-RS" b="1" dirty="0" err="1"/>
              <a:t>меронима</a:t>
            </a:r>
            <a:r>
              <a:rPr lang="sr-Cyrl-RS" b="1" dirty="0"/>
              <a:t>. </a:t>
            </a:r>
            <a:r>
              <a:rPr lang="sr-Cyrl-RS" i="1" dirty="0"/>
              <a:t>У болесном </a:t>
            </a:r>
            <a:r>
              <a:rPr lang="sr-Cyrl-RS" i="1" u="sng" dirty="0"/>
              <a:t>организму</a:t>
            </a:r>
            <a:r>
              <a:rPr lang="sr-Cyrl-RS" i="1" dirty="0"/>
              <a:t> чак је и здрава </a:t>
            </a:r>
            <a:r>
              <a:rPr lang="sr-Cyrl-RS" i="1" u="sng" dirty="0"/>
              <a:t>ћелија</a:t>
            </a:r>
            <a:r>
              <a:rPr lang="sr-Cyrl-RS" i="1" dirty="0"/>
              <a:t> осуђена на пропаст.</a:t>
            </a:r>
            <a:r>
              <a:rPr lang="sr-Cyrl-RS" dirty="0"/>
              <a:t> </a:t>
            </a:r>
            <a:r>
              <a:rPr lang="sr-Cyrl-RS" i="1" dirty="0"/>
              <a:t>Ускоро ће снимити нови </a:t>
            </a:r>
            <a:r>
              <a:rPr lang="sr-Cyrl-RS" i="1" u="sng" dirty="0"/>
              <a:t>албум</a:t>
            </a:r>
            <a:r>
              <a:rPr lang="sr-Cyrl-RS" i="1" dirty="0"/>
              <a:t> као компилацију старих </a:t>
            </a:r>
            <a:r>
              <a:rPr lang="sr-Cyrl-RS" i="1" u="sng" dirty="0"/>
              <a:t>песма</a:t>
            </a:r>
            <a:r>
              <a:rPr lang="sr-Cyrl-RS" dirty="0"/>
              <a:t>. </a:t>
            </a:r>
            <a:r>
              <a:rPr lang="sr-Cyrl-RS" i="1" dirty="0"/>
              <a:t>Требало би да постави нове </a:t>
            </a:r>
            <a:r>
              <a:rPr lang="sr-Cyrl-RS" i="1" u="sng" dirty="0"/>
              <a:t>темеље</a:t>
            </a:r>
            <a:r>
              <a:rPr lang="sr-Cyrl-RS" i="1" dirty="0"/>
              <a:t> за стару </a:t>
            </a:r>
            <a:r>
              <a:rPr lang="sr-Cyrl-RS" i="1" u="sng" dirty="0"/>
              <a:t>грађевину</a:t>
            </a:r>
            <a:r>
              <a:rPr lang="sr-Cyrl-RS" i="1" dirty="0"/>
              <a:t>.</a:t>
            </a:r>
          </a:p>
          <a:p>
            <a:pPr marL="0" indent="0" algn="just">
              <a:buNone/>
            </a:pPr>
            <a:r>
              <a:rPr lang="sr-Cyrl-RS" dirty="0"/>
              <a:t>3) </a:t>
            </a:r>
            <a:r>
              <a:rPr lang="sr-Cyrl-RS" b="1" dirty="0"/>
              <a:t>Опозиција између </a:t>
            </a:r>
            <a:r>
              <a:rPr lang="sr-Cyrl-RS" b="1" dirty="0" err="1"/>
              <a:t>хиперонима</a:t>
            </a:r>
            <a:r>
              <a:rPr lang="sr-Cyrl-RS" b="1" dirty="0"/>
              <a:t> и </a:t>
            </a:r>
            <a:r>
              <a:rPr lang="sr-Cyrl-RS" b="1" dirty="0" err="1"/>
              <a:t>хипонима</a:t>
            </a:r>
            <a:r>
              <a:rPr lang="sr-Cyrl-RS" b="1" dirty="0"/>
              <a:t> у контексту. </a:t>
            </a:r>
            <a:r>
              <a:rPr lang="sr-Cyrl-RS" i="1" dirty="0"/>
              <a:t>Мири је купила неку лепу </a:t>
            </a:r>
            <a:r>
              <a:rPr lang="sr-Cyrl-RS" i="1" u="sng" dirty="0"/>
              <a:t>ружу</a:t>
            </a:r>
            <a:r>
              <a:rPr lang="sr-Cyrl-RS" i="1" dirty="0"/>
              <a:t>, а Тањи неки ружан </a:t>
            </a:r>
            <a:r>
              <a:rPr lang="sr-Cyrl-RS" i="1" u="sng" dirty="0"/>
              <a:t>цвет</a:t>
            </a:r>
            <a:r>
              <a:rPr lang="sr-Cyrl-RS" i="1" dirty="0"/>
              <a:t>.</a:t>
            </a:r>
          </a:p>
          <a:p>
            <a:pPr marL="0" indent="0" algn="just">
              <a:buNone/>
            </a:pPr>
            <a:r>
              <a:rPr lang="sr-Cyrl-RS" i="1" dirty="0"/>
              <a:t>– </a:t>
            </a:r>
            <a:r>
              <a:rPr lang="sr-Cyrl-RS" dirty="0"/>
              <a:t>Антоними у улози помоћног контраста.</a:t>
            </a:r>
          </a:p>
          <a:p>
            <a:pPr marL="0" indent="0" algn="just">
              <a:buNone/>
            </a:pPr>
            <a:r>
              <a:rPr lang="sr-Cyrl-RS" i="1" dirty="0"/>
              <a:t>– </a:t>
            </a:r>
            <a:r>
              <a:rPr lang="sr-Cyrl-RS" dirty="0"/>
              <a:t>Може се успоставити некаква опозиција у контексту (знатно слабија него код синонима), али ни та опозиција није </a:t>
            </a:r>
            <a:r>
              <a:rPr lang="sr-Cyrl-RS" dirty="0" err="1"/>
              <a:t>антонимија</a:t>
            </a:r>
            <a:r>
              <a:rPr lang="sr-Cyrl-R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7092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Тематске групе које се не гранају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Дани у недељи, чинови у војсци и сл.</a:t>
            </a:r>
          </a:p>
          <a:p>
            <a:r>
              <a:rPr lang="sr-Cyrl-RS" b="1" dirty="0"/>
              <a:t>Хијерархије без гранања</a:t>
            </a:r>
          </a:p>
          <a:p>
            <a:r>
              <a:rPr lang="sr-Cyrl-RS" dirty="0"/>
              <a:t>Немају лексикализовани хипероним.</a:t>
            </a:r>
          </a:p>
          <a:p>
            <a:r>
              <a:rPr lang="sr-Cyrl-RS" dirty="0"/>
              <a:t>Немају вертикалну организацију.</a:t>
            </a:r>
          </a:p>
          <a:p>
            <a:r>
              <a:rPr lang="sr-Cyrl-RS" dirty="0"/>
              <a:t>Постоји упадљиво устројство.</a:t>
            </a:r>
          </a:p>
          <a:p>
            <a:r>
              <a:rPr lang="sr-Cyrl-RS" dirty="0"/>
              <a:t>Л. Липка </a:t>
            </a:r>
            <a:r>
              <a:rPr lang="sr-Cyrl-RS" i="1" dirty="0"/>
              <a:t>– </a:t>
            </a:r>
            <a:r>
              <a:rPr lang="sr-Cyrl-RS" b="1" dirty="0"/>
              <a:t>линеарна лексичка поља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9236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Тематске групе које се не гранају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b="1" dirty="0"/>
              <a:t>                              Тематске групе које се не гранају</a:t>
            </a:r>
          </a:p>
          <a:p>
            <a:pPr marL="0" indent="0">
              <a:buNone/>
            </a:pPr>
            <a:r>
              <a:rPr lang="sr-Cyrl-RS" b="1" dirty="0"/>
              <a:t>                                 1) серије                    2) циклуси</a:t>
            </a:r>
          </a:p>
          <a:p>
            <a:pPr marL="0" indent="0">
              <a:buNone/>
            </a:pPr>
            <a:r>
              <a:rPr lang="sr-Cyrl-RS" b="1" dirty="0"/>
              <a:t>                                 а) скала</a:t>
            </a:r>
          </a:p>
          <a:p>
            <a:pPr marL="0" indent="0">
              <a:buNone/>
            </a:pPr>
            <a:r>
              <a:rPr lang="sr-Cyrl-RS" b="1" dirty="0"/>
              <a:t>                                 б) ранг</a:t>
            </a:r>
          </a:p>
          <a:p>
            <a:pPr marL="0" indent="0">
              <a:buNone/>
            </a:pPr>
            <a:r>
              <a:rPr lang="sr-Cyrl-RS" dirty="0"/>
              <a:t>– Скала: </a:t>
            </a:r>
            <a:r>
              <a:rPr lang="sr-Cyrl-RS" i="1" dirty="0"/>
              <a:t>лош </a:t>
            </a:r>
            <a:r>
              <a:rPr lang="sr-Cyrl-RS" dirty="0"/>
              <a:t>– </a:t>
            </a:r>
            <a:r>
              <a:rPr lang="sr-Cyrl-RS" i="1" dirty="0"/>
              <a:t>осредњи</a:t>
            </a:r>
            <a:r>
              <a:rPr lang="sr-Cyrl-RS" dirty="0"/>
              <a:t> – </a:t>
            </a:r>
            <a:r>
              <a:rPr lang="sr-Cyrl-RS" i="1" dirty="0"/>
              <a:t>добар</a:t>
            </a:r>
            <a:r>
              <a:rPr lang="sr-Cyrl-RS" dirty="0"/>
              <a:t> – </a:t>
            </a:r>
            <a:r>
              <a:rPr lang="sr-Cyrl-RS" i="1" dirty="0"/>
              <a:t>одличан </a:t>
            </a:r>
            <a:r>
              <a:rPr lang="sr-Cyrl-RS" dirty="0"/>
              <a:t>(могу се додавати нови чланови, не зна се тачан број чланова скале, чланови се могу користити према субјективној процени).</a:t>
            </a:r>
          </a:p>
          <a:p>
            <a:pPr marL="0" indent="0">
              <a:buNone/>
            </a:pPr>
            <a:r>
              <a:rPr lang="sr-Cyrl-RS" dirty="0"/>
              <a:t>– Ранг: чинови у војсци, месеци у години (зна се тачан број и ред, не могу се користити према субјективној процени).</a:t>
            </a:r>
          </a:p>
          <a:p>
            <a:pPr marL="0" indent="0">
              <a:buNone/>
            </a:pPr>
            <a:r>
              <a:rPr lang="sr-Cyrl-RS" dirty="0"/>
              <a:t>– Циклус: стране света, годишња доба. </a:t>
            </a: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3921333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Формални односи међу лексемама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Формално сличне лексеме су оне које имају подударне или сличне лексичке форма. Лексеме повезане творбеним везама не улазе у ову групу.</a:t>
            </a:r>
          </a:p>
          <a:p>
            <a:r>
              <a:rPr lang="sr-Cyrl-RS" dirty="0"/>
              <a:t>1) </a:t>
            </a:r>
            <a:r>
              <a:rPr lang="sr-Cyrl-RS" b="1" dirty="0" err="1"/>
              <a:t>римотворност</a:t>
            </a:r>
            <a:r>
              <a:rPr lang="sr-Cyrl-RS" dirty="0"/>
              <a:t> (</a:t>
            </a:r>
            <a:r>
              <a:rPr lang="sr-Cyrl-RS" i="1" dirty="0"/>
              <a:t>бор, двор, лавор, монитор, спор, створ</a:t>
            </a:r>
            <a:r>
              <a:rPr lang="sr-Cyrl-RS" dirty="0"/>
              <a:t>).</a:t>
            </a:r>
          </a:p>
          <a:p>
            <a:r>
              <a:rPr lang="sr-Cyrl-RS" dirty="0"/>
              <a:t>2) </a:t>
            </a:r>
            <a:r>
              <a:rPr lang="sr-Cyrl-RS" b="1" dirty="0" err="1"/>
              <a:t>таутофонија</a:t>
            </a:r>
            <a:r>
              <a:rPr lang="sr-Cyrl-RS" dirty="0"/>
              <a:t> (подударање појединих фонема: </a:t>
            </a:r>
            <a:r>
              <a:rPr lang="sr-Cyrl-RS" i="1" dirty="0"/>
              <a:t>в</a:t>
            </a:r>
            <a:r>
              <a:rPr lang="sr-Cyrl-RS" b="1" i="1" dirty="0"/>
              <a:t>р</a:t>
            </a:r>
            <a:r>
              <a:rPr lang="sr-Cyrl-RS" i="1" dirty="0"/>
              <a:t>х, х</a:t>
            </a:r>
            <a:r>
              <a:rPr lang="sr-Cyrl-RS" b="1" i="1" dirty="0"/>
              <a:t>р</a:t>
            </a:r>
            <a:r>
              <a:rPr lang="sr-Cyrl-RS" i="1" dirty="0"/>
              <a:t>иди, ц</a:t>
            </a:r>
            <a:r>
              <a:rPr lang="sr-Cyrl-RS" b="1" i="1" dirty="0"/>
              <a:t>р</a:t>
            </a:r>
            <a:r>
              <a:rPr lang="sr-Cyrl-RS" i="1" dirty="0"/>
              <a:t>не, т</a:t>
            </a:r>
            <a:r>
              <a:rPr lang="sr-Cyrl-RS" b="1" i="1" dirty="0"/>
              <a:t>р</a:t>
            </a:r>
            <a:r>
              <a:rPr lang="sr-Cyrl-RS" i="1" dirty="0"/>
              <a:t>не</a:t>
            </a:r>
            <a:r>
              <a:rPr lang="sr-Cyrl-RS" dirty="0"/>
              <a:t>).</a:t>
            </a:r>
            <a:r>
              <a:rPr lang="sr-Cyrl-RS" i="1" dirty="0"/>
              <a:t> </a:t>
            </a:r>
          </a:p>
          <a:p>
            <a:r>
              <a:rPr lang="sr-Cyrl-RS" dirty="0"/>
              <a:t>3) </a:t>
            </a:r>
            <a:r>
              <a:rPr lang="sr-Cyrl-RS" b="1" dirty="0" err="1"/>
              <a:t>таутотонија</a:t>
            </a:r>
            <a:r>
              <a:rPr lang="sr-Cyrl-RS" dirty="0"/>
              <a:t> (подударање </a:t>
            </a:r>
            <a:r>
              <a:rPr lang="sr-Cyrl-RS" dirty="0" err="1"/>
              <a:t>прозодијске</a:t>
            </a:r>
            <a:r>
              <a:rPr lang="sr-Cyrl-RS" dirty="0"/>
              <a:t> структуре лексема).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55658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Формални односи међу лексемама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err="1"/>
              <a:t>Ејчинсонова</a:t>
            </a:r>
            <a:r>
              <a:rPr lang="sr-Cyrl-RS" dirty="0"/>
              <a:t>: „ефекат каде” (набоље памтимо почетке и завршетке речи, а најслабије средине). Боље памтимо почетак него крај речи. </a:t>
            </a:r>
          </a:p>
          <a:p>
            <a:r>
              <a:rPr lang="sr-Cyrl-RS" dirty="0"/>
              <a:t>Веза звука и значења</a:t>
            </a:r>
          </a:p>
          <a:p>
            <a:r>
              <a:rPr lang="sr-Cyrl-RS" dirty="0"/>
              <a:t>Д. Кликовац: </a:t>
            </a:r>
            <a:r>
              <a:rPr lang="sr-Cyrl-RS" i="1" dirty="0" err="1"/>
              <a:t>тмоло</a:t>
            </a:r>
            <a:r>
              <a:rPr lang="sr-Cyrl-RS" i="1" dirty="0"/>
              <a:t> </a:t>
            </a:r>
            <a:r>
              <a:rPr lang="sr-Cyrl-RS" dirty="0"/>
              <a:t>и </a:t>
            </a:r>
            <a:r>
              <a:rPr lang="sr-Cyrl-RS" i="1" dirty="0" err="1"/>
              <a:t>рљуг</a:t>
            </a:r>
            <a:r>
              <a:rPr lang="sr-Cyrl-RS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02119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Паронимија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/>
              <a:t>Покушај дефинисања паронима: </a:t>
            </a:r>
            <a:r>
              <a:rPr lang="sr-Cyrl-RS" dirty="0"/>
              <a:t>пароними су лексеме које имају сличну форму и слично значење (</a:t>
            </a:r>
            <a:r>
              <a:rPr lang="sr-Cyrl-RS" i="1" dirty="0"/>
              <a:t>новински </a:t>
            </a:r>
            <a:r>
              <a:rPr lang="sr-Cyrl-RS" dirty="0"/>
              <a:t>– </a:t>
            </a:r>
            <a:r>
              <a:rPr lang="sr-Cyrl-RS" i="1" dirty="0"/>
              <a:t>новинарски</a:t>
            </a:r>
            <a:r>
              <a:rPr lang="sr-Cyrl-RS" dirty="0"/>
              <a:t>, </a:t>
            </a:r>
            <a:r>
              <a:rPr lang="sr-Cyrl-RS" i="1" dirty="0"/>
              <a:t>љубитељ </a:t>
            </a:r>
            <a:r>
              <a:rPr lang="sr-Cyrl-RS" dirty="0"/>
              <a:t>– </a:t>
            </a:r>
            <a:r>
              <a:rPr lang="sr-Cyrl-RS" i="1" dirty="0"/>
              <a:t>љубимац </a:t>
            </a:r>
            <a:r>
              <a:rPr lang="sr-Cyrl-RS" dirty="0"/>
              <a:t>и сл.).</a:t>
            </a:r>
          </a:p>
          <a:p>
            <a:pPr algn="just"/>
            <a:r>
              <a:rPr lang="sr-Cyrl-RS" b="1" dirty="0"/>
              <a:t>Формална блискост паронима: </a:t>
            </a:r>
            <a:r>
              <a:rPr lang="sr-Cyrl-RS" dirty="0"/>
              <a:t>творбена повезаност, односно морају имати исти корен.</a:t>
            </a:r>
          </a:p>
          <a:p>
            <a:pPr algn="just"/>
            <a:r>
              <a:rPr lang="sr-Cyrl-RS" dirty="0"/>
              <a:t>Морају припадати истој врсти речи и морају им се подударати граматичке категорије.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00874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Паронимија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b="1" dirty="0"/>
              <a:t>Семантичка блискост паронима: </a:t>
            </a:r>
            <a:r>
              <a:rPr lang="sr-Cyrl-RS" dirty="0"/>
              <a:t>проблем</a:t>
            </a:r>
            <a:r>
              <a:rPr lang="sr-Cyrl-RS" b="1" dirty="0"/>
              <a:t> </a:t>
            </a:r>
            <a:r>
              <a:rPr lang="sr-Cyrl-RS" dirty="0"/>
              <a:t>границе између </a:t>
            </a:r>
            <a:r>
              <a:rPr lang="sr-Cyrl-RS" dirty="0" err="1"/>
              <a:t>истокоренских</a:t>
            </a:r>
            <a:r>
              <a:rPr lang="sr-Cyrl-RS" dirty="0"/>
              <a:t> синонима и паронима.</a:t>
            </a:r>
          </a:p>
          <a:p>
            <a:pPr algn="just"/>
            <a:r>
              <a:rPr lang="sr-Cyrl-RS" i="1" dirty="0"/>
              <a:t>Спасилац </a:t>
            </a:r>
            <a:r>
              <a:rPr lang="sr-Cyrl-RS" dirty="0"/>
              <a:t>и </a:t>
            </a:r>
            <a:r>
              <a:rPr lang="sr-Cyrl-RS" i="1" dirty="0"/>
              <a:t>спаситељ</a:t>
            </a:r>
            <a:r>
              <a:rPr lang="sr-Cyrl-RS" dirty="0"/>
              <a:t> или </a:t>
            </a:r>
            <a:r>
              <a:rPr lang="sr-Cyrl-RS" i="1" dirty="0"/>
              <a:t>носитељ </a:t>
            </a:r>
            <a:r>
              <a:rPr lang="sr-Cyrl-RS" dirty="0"/>
              <a:t>и </a:t>
            </a:r>
            <a:r>
              <a:rPr lang="sr-Cyrl-RS" i="1" dirty="0"/>
              <a:t>носач</a:t>
            </a:r>
            <a:r>
              <a:rPr lang="sr-Cyrl-RS" dirty="0"/>
              <a:t>?</a:t>
            </a:r>
          </a:p>
          <a:p>
            <a:pPr algn="just"/>
            <a:r>
              <a:rPr lang="sr-Cyrl-RS" dirty="0"/>
              <a:t>Ако се односе на исти појам – синоними, ако се не односе на исто појам и зато се не могу замењивати у контексту – пароними.</a:t>
            </a:r>
          </a:p>
          <a:p>
            <a:pPr algn="just"/>
            <a:r>
              <a:rPr lang="sr-Cyrl-RS" dirty="0"/>
              <a:t>Л. </a:t>
            </a:r>
            <a:r>
              <a:rPr lang="sr-Cyrl-RS" dirty="0" err="1"/>
              <a:t>Згуста</a:t>
            </a:r>
            <a:r>
              <a:rPr lang="sr-Cyrl-RS" dirty="0"/>
              <a:t> – </a:t>
            </a:r>
            <a:r>
              <a:rPr lang="sr-Cyrl-RS" b="1" dirty="0"/>
              <a:t>домен примене</a:t>
            </a:r>
            <a:r>
              <a:rPr lang="sr-Cyrl-RS" dirty="0"/>
              <a:t>.</a:t>
            </a:r>
          </a:p>
          <a:p>
            <a:pPr algn="just"/>
            <a:r>
              <a:rPr lang="sr-Cyrl-RS" i="1" dirty="0"/>
              <a:t>Глават </a:t>
            </a:r>
            <a:r>
              <a:rPr lang="sr-Cyrl-RS" dirty="0"/>
              <a:t>и </a:t>
            </a:r>
            <a:r>
              <a:rPr lang="sr-Cyrl-RS" i="1" dirty="0"/>
              <a:t>главни</a:t>
            </a:r>
            <a:r>
              <a:rPr lang="sr-Cyrl-RS" dirty="0"/>
              <a:t>?</a:t>
            </a:r>
            <a:endParaRPr lang="sr-Cyrl-RS" i="1" dirty="0"/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517740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Паронимија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Б. </a:t>
            </a:r>
            <a:r>
              <a:rPr lang="sr-Cyrl-RS" dirty="0" err="1"/>
              <a:t>Тафра</a:t>
            </a:r>
            <a:r>
              <a:rPr lang="sr-Cyrl-RS" dirty="0"/>
              <a:t>: Пароними морају припадати истом „лексичко-семантичком разреду”, јер само речи које означавају сличне појмове из истог појмовног разреда могу се лако замењивати. </a:t>
            </a:r>
          </a:p>
          <a:p>
            <a:pPr algn="just"/>
            <a:r>
              <a:rPr lang="sr-Cyrl-RS" b="1" dirty="0"/>
              <a:t>Дефиниција </a:t>
            </a:r>
            <a:r>
              <a:rPr lang="sr-Cyrl-RS" b="1" dirty="0" err="1"/>
              <a:t>паронимије</a:t>
            </a:r>
            <a:r>
              <a:rPr lang="sr-Cyrl-RS" b="1" dirty="0"/>
              <a:t>: </a:t>
            </a:r>
            <a:r>
              <a:rPr lang="sr-Cyrl-RS" dirty="0"/>
              <a:t>Пароними су </a:t>
            </a:r>
            <a:r>
              <a:rPr lang="sr-Cyrl-RS" dirty="0" err="1"/>
              <a:t>истокоренске</a:t>
            </a:r>
            <a:r>
              <a:rPr lang="sr-Cyrl-RS" dirty="0"/>
              <a:t> лексеме које припадају истој врсти речи, имају слично значење, имају исту логичко-појмовну </a:t>
            </a:r>
            <a:r>
              <a:rPr lang="sr-Cyrl-RS" dirty="0" err="1"/>
              <a:t>саодносност</a:t>
            </a:r>
            <a:r>
              <a:rPr lang="sr-Cyrl-RS" dirty="0"/>
              <a:t> и које нису узајамно заменљиве у истом контексту. 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4094240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Паронимија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 err="1"/>
              <a:t>Унутарјезичка</a:t>
            </a:r>
            <a:r>
              <a:rPr lang="sr-Cyrl-RS" b="1" dirty="0"/>
              <a:t> и </a:t>
            </a:r>
            <a:r>
              <a:rPr lang="sr-Cyrl-RS" b="1" dirty="0" err="1"/>
              <a:t>међујезичка</a:t>
            </a:r>
            <a:r>
              <a:rPr lang="sr-Cyrl-RS" b="1" dirty="0"/>
              <a:t> </a:t>
            </a:r>
            <a:r>
              <a:rPr lang="sr-Cyrl-RS" b="1" dirty="0" err="1"/>
              <a:t>паронимија</a:t>
            </a:r>
            <a:endParaRPr lang="sr-Cyrl-RS" b="1" dirty="0"/>
          </a:p>
          <a:p>
            <a:pPr algn="just"/>
            <a:r>
              <a:rPr lang="sr-Cyrl-RS" b="1" dirty="0" err="1"/>
              <a:t>Међујезички</a:t>
            </a:r>
            <a:r>
              <a:rPr lang="sr-Cyrl-RS" b="1" dirty="0"/>
              <a:t> пароними </a:t>
            </a:r>
            <a:r>
              <a:rPr lang="sr-Cyrl-RS" dirty="0"/>
              <a:t>или </a:t>
            </a:r>
            <a:r>
              <a:rPr lang="sr-Cyrl-RS" b="1" dirty="0"/>
              <a:t>лажни пријатељи </a:t>
            </a:r>
            <a:r>
              <a:rPr lang="sr-Cyrl-RS" dirty="0"/>
              <a:t>јесу лексеме обично истог порекла, сличне форме и различитог значења. Нпр. рус. </a:t>
            </a:r>
            <a:r>
              <a:rPr lang="sr-Cyrl-RS" i="1" dirty="0" err="1"/>
              <a:t>любить</a:t>
            </a:r>
            <a:r>
              <a:rPr lang="sr-Cyrl-RS" i="1" dirty="0"/>
              <a:t> </a:t>
            </a:r>
            <a:r>
              <a:rPr lang="sr-Cyrl-RS" dirty="0"/>
              <a:t>: срп. </a:t>
            </a:r>
            <a:r>
              <a:rPr lang="sr-Cyrl-RS" i="1" dirty="0"/>
              <a:t>волети</a:t>
            </a:r>
            <a:r>
              <a:rPr lang="sr-Cyrl-RS" dirty="0"/>
              <a:t>; рус. </a:t>
            </a:r>
            <a:r>
              <a:rPr lang="sr-Cyrl-RS" i="1" dirty="0" err="1"/>
              <a:t>фамилия</a:t>
            </a:r>
            <a:r>
              <a:rPr lang="sr-Cyrl-RS" i="1" dirty="0"/>
              <a:t> </a:t>
            </a:r>
            <a:r>
              <a:rPr lang="sr-Cyrl-RS" dirty="0"/>
              <a:t>: срп. </a:t>
            </a:r>
            <a:r>
              <a:rPr lang="sr-Cyrl-RS" i="1" dirty="0"/>
              <a:t>презиме.</a:t>
            </a:r>
          </a:p>
          <a:p>
            <a:pPr algn="just"/>
            <a:r>
              <a:rPr lang="sr-Cyrl-RS" b="1" dirty="0"/>
              <a:t>Прави пријатељи: </a:t>
            </a:r>
            <a:r>
              <a:rPr lang="sr-Cyrl-RS" dirty="0"/>
              <a:t>слична форма и исто значење. Нпр. фр. </a:t>
            </a:r>
            <a:r>
              <a:rPr lang="en-GB" i="1" dirty="0"/>
              <a:t>b</a:t>
            </a:r>
            <a:r>
              <a:rPr lang="sr-Latn-RS" i="1" dirty="0" err="1"/>
              <a:t>alcon</a:t>
            </a:r>
            <a:r>
              <a:rPr lang="en-GB" i="1" dirty="0"/>
              <a:t> </a:t>
            </a:r>
            <a:r>
              <a:rPr lang="sr-Cyrl-RS" i="1" dirty="0"/>
              <a:t>= </a:t>
            </a:r>
            <a:r>
              <a:rPr lang="sr-Cyrl-RS" dirty="0"/>
              <a:t>срп. </a:t>
            </a:r>
            <a:r>
              <a:rPr lang="sr-Cyrl-RS" i="1" dirty="0"/>
              <a:t>балкон</a:t>
            </a:r>
            <a:r>
              <a:rPr lang="sr-Cyrl-RS" dirty="0"/>
              <a:t>. </a:t>
            </a:r>
          </a:p>
          <a:p>
            <a:pPr algn="just"/>
            <a:r>
              <a:rPr lang="sr-Cyrl-RS" b="1" dirty="0" err="1"/>
              <a:t>Међујезичка</a:t>
            </a:r>
            <a:r>
              <a:rPr lang="sr-Cyrl-RS" b="1" dirty="0"/>
              <a:t> </a:t>
            </a:r>
            <a:r>
              <a:rPr lang="sr-Cyrl-RS" b="1" dirty="0" err="1"/>
              <a:t>хомонимија</a:t>
            </a:r>
            <a:r>
              <a:rPr lang="sr-Latn-RS" i="1" dirty="0"/>
              <a:t> </a:t>
            </a:r>
            <a:r>
              <a:rPr lang="sr-Cyrl-RS" dirty="0"/>
              <a:t> 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71686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Тест супституције</a:t>
            </a:r>
          </a:p>
          <a:p>
            <a:pPr algn="just"/>
            <a:r>
              <a:rPr lang="sr-Cyrl-RS" dirty="0"/>
              <a:t>Дефиниција синонимије: однос између две лексеме различитог облика, а истог или сличног значења: </a:t>
            </a:r>
            <a:r>
              <a:rPr lang="sr-Cyrl-RS" i="1" dirty="0"/>
              <a:t>уочити – запазити</a:t>
            </a:r>
            <a:r>
              <a:rPr lang="sr-Cyrl-RS" dirty="0"/>
              <a:t>, </a:t>
            </a:r>
            <a:r>
              <a:rPr lang="sr-Cyrl-RS" i="1" dirty="0"/>
              <a:t>причљив – говорљив</a:t>
            </a:r>
            <a:r>
              <a:rPr lang="sr-Cyrl-RS" dirty="0"/>
              <a:t>, </a:t>
            </a:r>
            <a:r>
              <a:rPr lang="sr-Cyrl-RS" i="1" dirty="0"/>
              <a:t>отаџбина – домовина</a:t>
            </a:r>
            <a:r>
              <a:rPr lang="sr-Cyrl-RS" dirty="0"/>
              <a:t>.</a:t>
            </a:r>
          </a:p>
          <a:p>
            <a:pPr algn="just"/>
            <a:r>
              <a:rPr lang="sr-Cyrl-RS" dirty="0"/>
              <a:t>Д. Шипка инсистира на различитом корену да би се синонимија разликовала од </a:t>
            </a:r>
            <a:r>
              <a:rPr lang="sr-Cyrl-RS" b="1" dirty="0" err="1"/>
              <a:t>међулексемске</a:t>
            </a:r>
            <a:r>
              <a:rPr lang="sr-Cyrl-RS" b="1" dirty="0"/>
              <a:t> </a:t>
            </a:r>
            <a:r>
              <a:rPr lang="sr-Cyrl-RS" b="1" dirty="0" err="1"/>
              <a:t>дублетности</a:t>
            </a:r>
            <a:r>
              <a:rPr lang="sr-Cyrl-RS" dirty="0"/>
              <a:t>, која подразумева однос између две лексеме које имају исти корен и идентично значење (</a:t>
            </a:r>
            <a:r>
              <a:rPr lang="sr-Cyrl-RS" i="1" dirty="0"/>
              <a:t>уво–ухо</a:t>
            </a:r>
            <a:r>
              <a:rPr lang="sr-Cyrl-RS" dirty="0"/>
              <a:t>, </a:t>
            </a:r>
            <a:r>
              <a:rPr lang="sr-Cyrl-RS" i="1" dirty="0"/>
              <a:t>филозофија–философија</a:t>
            </a:r>
            <a:r>
              <a:rPr lang="sr-Cyrl-RS" dirty="0"/>
              <a:t>).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03611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Паронимија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b="1" dirty="0"/>
              <a:t>Паронимски парови и паронимска гнезда </a:t>
            </a:r>
            <a:r>
              <a:rPr lang="sr-Cyrl-RS" dirty="0"/>
              <a:t>– паронимски парови се повезују у паронимска гнезда (</a:t>
            </a:r>
            <a:r>
              <a:rPr lang="sr-Cyrl-RS" i="1" dirty="0"/>
              <a:t>покоран </a:t>
            </a:r>
            <a:r>
              <a:rPr lang="sr-Cyrl-RS" dirty="0"/>
              <a:t>– </a:t>
            </a:r>
            <a:r>
              <a:rPr lang="sr-Cyrl-RS" i="1" dirty="0" err="1"/>
              <a:t>покорљив</a:t>
            </a:r>
            <a:r>
              <a:rPr lang="sr-Cyrl-RS" dirty="0"/>
              <a:t>, </a:t>
            </a:r>
            <a:r>
              <a:rPr lang="sr-Cyrl-RS" i="1" dirty="0"/>
              <a:t>покорност </a:t>
            </a:r>
            <a:r>
              <a:rPr lang="sr-Cyrl-RS" dirty="0"/>
              <a:t>– </a:t>
            </a:r>
            <a:r>
              <a:rPr lang="sr-Cyrl-RS" i="1" dirty="0" err="1"/>
              <a:t>покорљивост</a:t>
            </a:r>
            <a:r>
              <a:rPr lang="sr-Cyrl-RS" dirty="0"/>
              <a:t>, </a:t>
            </a:r>
            <a:r>
              <a:rPr lang="sr-Cyrl-RS" i="1" dirty="0"/>
              <a:t>покорно </a:t>
            </a:r>
            <a:r>
              <a:rPr lang="sr-Cyrl-RS" dirty="0"/>
              <a:t>– </a:t>
            </a:r>
            <a:r>
              <a:rPr lang="sr-Cyrl-RS" i="1" dirty="0" err="1"/>
              <a:t>покорљиво</a:t>
            </a:r>
            <a:r>
              <a:rPr lang="sr-Cyrl-RS" dirty="0"/>
              <a:t>). </a:t>
            </a:r>
          </a:p>
          <a:p>
            <a:pPr algn="just"/>
            <a:r>
              <a:rPr lang="sr-Cyrl-RS" b="1" dirty="0"/>
              <a:t>Врсте паронима:</a:t>
            </a:r>
          </a:p>
          <a:p>
            <a:pPr marL="457200" indent="-457200" algn="just">
              <a:buAutoNum type="arabicParenR"/>
            </a:pPr>
            <a:r>
              <a:rPr lang="sr-Cyrl-RS" b="1" dirty="0"/>
              <a:t>Апсолутни, непотпуни </a:t>
            </a:r>
            <a:r>
              <a:rPr lang="sr-Cyrl-RS" dirty="0"/>
              <a:t>и</a:t>
            </a:r>
            <a:r>
              <a:rPr lang="sr-Cyrl-RS" b="1" dirty="0"/>
              <a:t> делимични.</a:t>
            </a:r>
          </a:p>
          <a:p>
            <a:pPr marL="457200" indent="-457200" algn="just">
              <a:buAutoNum type="arabicParenR"/>
            </a:pPr>
            <a:r>
              <a:rPr lang="sr-Cyrl-RS" b="1" dirty="0"/>
              <a:t>Придевски </a:t>
            </a:r>
            <a:r>
              <a:rPr lang="sr-Cyrl-RS" dirty="0"/>
              <a:t>(</a:t>
            </a:r>
            <a:r>
              <a:rPr lang="sr-Cyrl-RS" i="1" dirty="0"/>
              <a:t>суседни </a:t>
            </a:r>
            <a:r>
              <a:rPr lang="sr-Cyrl-RS" dirty="0"/>
              <a:t>– </a:t>
            </a:r>
            <a:r>
              <a:rPr lang="sr-Cyrl-RS" i="1" dirty="0" err="1"/>
              <a:t>суседски</a:t>
            </a:r>
            <a:r>
              <a:rPr lang="sr-Cyrl-RS" dirty="0"/>
              <a:t>, </a:t>
            </a:r>
            <a:r>
              <a:rPr lang="sr-Cyrl-RS" i="1" dirty="0"/>
              <a:t>читак </a:t>
            </a:r>
            <a:r>
              <a:rPr lang="sr-Cyrl-RS" dirty="0"/>
              <a:t>– </a:t>
            </a:r>
            <a:r>
              <a:rPr lang="sr-Cyrl-RS" i="1" dirty="0"/>
              <a:t>читљив</a:t>
            </a:r>
            <a:r>
              <a:rPr lang="sr-Cyrl-RS" dirty="0"/>
              <a:t>), </a:t>
            </a:r>
            <a:r>
              <a:rPr lang="sr-Cyrl-RS" b="1" dirty="0"/>
              <a:t>именички </a:t>
            </a:r>
            <a:r>
              <a:rPr lang="sr-Cyrl-RS" dirty="0"/>
              <a:t>(</a:t>
            </a:r>
            <a:r>
              <a:rPr lang="sr-Cyrl-RS" i="1" dirty="0"/>
              <a:t>водитељ </a:t>
            </a:r>
            <a:r>
              <a:rPr lang="sr-Cyrl-RS" dirty="0"/>
              <a:t>– </a:t>
            </a:r>
            <a:r>
              <a:rPr lang="sr-Cyrl-RS" i="1" dirty="0"/>
              <a:t>водич, управник </a:t>
            </a:r>
            <a:r>
              <a:rPr lang="sr-Cyrl-RS" dirty="0"/>
              <a:t>– </a:t>
            </a:r>
            <a:r>
              <a:rPr lang="sr-Cyrl-RS" i="1" dirty="0"/>
              <a:t>управљач</a:t>
            </a:r>
            <a:r>
              <a:rPr lang="sr-Cyrl-RS" dirty="0"/>
              <a:t>), </a:t>
            </a:r>
            <a:r>
              <a:rPr lang="sr-Cyrl-RS" b="1" dirty="0"/>
              <a:t>глаголски </a:t>
            </a:r>
            <a:r>
              <a:rPr lang="sr-Cyrl-RS" dirty="0"/>
              <a:t>(</a:t>
            </a:r>
            <a:r>
              <a:rPr lang="sr-Cyrl-RS" i="1" dirty="0"/>
              <a:t>олизати </a:t>
            </a:r>
            <a:r>
              <a:rPr lang="sr-Cyrl-RS" dirty="0"/>
              <a:t>– </a:t>
            </a:r>
            <a:r>
              <a:rPr lang="sr-Cyrl-RS" i="1" dirty="0"/>
              <a:t>облизати</a:t>
            </a:r>
            <a:r>
              <a:rPr lang="sr-Cyrl-RS" dirty="0"/>
              <a:t>, </a:t>
            </a:r>
            <a:r>
              <a:rPr lang="sr-Cyrl-RS" i="1" dirty="0"/>
              <a:t>одлетети </a:t>
            </a:r>
            <a:r>
              <a:rPr lang="sr-Cyrl-RS" dirty="0"/>
              <a:t>– </a:t>
            </a:r>
            <a:r>
              <a:rPr lang="sr-Cyrl-RS" i="1" dirty="0"/>
              <a:t>облетети</a:t>
            </a:r>
            <a:r>
              <a:rPr lang="sr-Cyrl-RS" dirty="0"/>
              <a:t>) и </a:t>
            </a:r>
            <a:r>
              <a:rPr lang="sr-Cyrl-RS" b="1" dirty="0"/>
              <a:t>прилошки </a:t>
            </a:r>
            <a:r>
              <a:rPr lang="sr-Cyrl-RS" dirty="0"/>
              <a:t>(</a:t>
            </a:r>
            <a:r>
              <a:rPr lang="sr-Cyrl-RS" i="1" dirty="0"/>
              <a:t>покорно </a:t>
            </a:r>
            <a:r>
              <a:rPr lang="sr-Cyrl-RS" dirty="0"/>
              <a:t>– </a:t>
            </a:r>
            <a:r>
              <a:rPr lang="sr-Cyrl-RS" i="1" dirty="0" err="1"/>
              <a:t>покорљиво</a:t>
            </a:r>
            <a:r>
              <a:rPr lang="sr-Cyrl-RS" dirty="0"/>
              <a:t>).</a:t>
            </a:r>
          </a:p>
          <a:p>
            <a:pPr marL="457200" indent="-457200" algn="just">
              <a:buAutoNum type="arabicParenR"/>
            </a:pPr>
            <a:r>
              <a:rPr lang="sr-Cyrl-RS" b="1" dirty="0" err="1"/>
              <a:t>Суфиксални</a:t>
            </a:r>
            <a:r>
              <a:rPr lang="sr-Cyrl-RS" b="1" dirty="0"/>
              <a:t>, </a:t>
            </a:r>
            <a:r>
              <a:rPr lang="sr-Cyrl-RS" b="1" dirty="0" err="1"/>
              <a:t>префиксални</a:t>
            </a:r>
            <a:r>
              <a:rPr lang="sr-Cyrl-RS" b="1" dirty="0"/>
              <a:t> </a:t>
            </a:r>
            <a:r>
              <a:rPr lang="sr-Cyrl-RS" dirty="0"/>
              <a:t>и </a:t>
            </a:r>
            <a:r>
              <a:rPr lang="sr-Cyrl-RS" b="1" dirty="0"/>
              <a:t>коренски</a:t>
            </a:r>
            <a:r>
              <a:rPr lang="sr-Cyrl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800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Хомонимија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Cyrl-RS" b="1" dirty="0"/>
              <a:t>Дефиниција </a:t>
            </a:r>
            <a:r>
              <a:rPr lang="sr-Cyrl-RS" b="1" dirty="0" err="1"/>
              <a:t>хомонимије</a:t>
            </a:r>
            <a:r>
              <a:rPr lang="sr-Cyrl-RS" b="1" dirty="0"/>
              <a:t>: </a:t>
            </a:r>
            <a:r>
              <a:rPr lang="sr-Cyrl-RS" dirty="0" err="1"/>
              <a:t>Хомонимија</a:t>
            </a:r>
            <a:r>
              <a:rPr lang="sr-Cyrl-RS" dirty="0"/>
              <a:t> је релација између лексема које припадају истој граматичкој врсти речи, имају исту форму и различита, са синхронијског становишта неповезана значења. </a:t>
            </a:r>
          </a:p>
          <a:p>
            <a:pPr algn="just"/>
            <a:r>
              <a:rPr lang="sr-Cyrl-RS" b="1" dirty="0"/>
              <a:t>Узроци хомонимског односа: </a:t>
            </a:r>
            <a:r>
              <a:rPr lang="sr-Cyrl-RS" dirty="0"/>
              <a:t>1) распад некадашње полисемантичке структуре (</a:t>
            </a:r>
            <a:r>
              <a:rPr lang="sr-Cyrl-RS" i="1" dirty="0"/>
              <a:t>конац </a:t>
            </a:r>
            <a:r>
              <a:rPr lang="sr-Cyrl-RS" dirty="0"/>
              <a:t>као </a:t>
            </a:r>
            <a:r>
              <a:rPr lang="sr-Cyrl-RS" i="1" dirty="0"/>
              <a:t>нит, влакна </a:t>
            </a:r>
            <a:r>
              <a:rPr lang="sr-Cyrl-RS" dirty="0"/>
              <a:t>и </a:t>
            </a:r>
            <a:r>
              <a:rPr lang="sr-Cyrl-RS" i="1" dirty="0"/>
              <a:t>конац </a:t>
            </a:r>
            <a:r>
              <a:rPr lang="sr-Cyrl-RS" dirty="0"/>
              <a:t>као </a:t>
            </a:r>
            <a:r>
              <a:rPr lang="sr-Cyrl-RS" i="1" dirty="0"/>
              <a:t>крај</a:t>
            </a:r>
            <a:r>
              <a:rPr lang="sr-Cyrl-RS" dirty="0"/>
              <a:t>); 2) преузимање страних лексема (</a:t>
            </a:r>
            <a:r>
              <a:rPr lang="sr-Cyrl-RS" dirty="0" err="1"/>
              <a:t>итал</a:t>
            </a:r>
            <a:r>
              <a:rPr lang="sr-Cyrl-RS" dirty="0"/>
              <a:t>. </a:t>
            </a:r>
            <a:r>
              <a:rPr lang="sr-Cyrl-RS" i="1" dirty="0"/>
              <a:t>лира </a:t>
            </a:r>
            <a:r>
              <a:rPr lang="sr-Cyrl-RS" dirty="0"/>
              <a:t>као </a:t>
            </a:r>
            <a:r>
              <a:rPr lang="sr-Cyrl-RS" i="1" dirty="0"/>
              <a:t>новчана јединица </a:t>
            </a:r>
            <a:r>
              <a:rPr lang="sr-Cyrl-RS" dirty="0"/>
              <a:t>и грч. </a:t>
            </a:r>
            <a:r>
              <a:rPr lang="sr-Cyrl-RS" i="1" dirty="0"/>
              <a:t>лира </a:t>
            </a:r>
            <a:r>
              <a:rPr lang="sr-Cyrl-RS" dirty="0"/>
              <a:t>као </a:t>
            </a:r>
            <a:r>
              <a:rPr lang="sr-Cyrl-RS" i="1" dirty="0"/>
              <a:t>музички инструмент</a:t>
            </a:r>
            <a:r>
              <a:rPr lang="sr-Cyrl-RS" dirty="0"/>
              <a:t>); 3) творба речи (</a:t>
            </a:r>
            <a:r>
              <a:rPr lang="sr-Cyrl-RS" i="1" dirty="0"/>
              <a:t>барски </a:t>
            </a:r>
            <a:r>
              <a:rPr lang="sr-Cyrl-RS" dirty="0"/>
              <a:t>од </a:t>
            </a:r>
            <a:r>
              <a:rPr lang="sr-Cyrl-RS" i="1" dirty="0"/>
              <a:t>бар</a:t>
            </a:r>
            <a:r>
              <a:rPr lang="sr-Cyrl-RS" dirty="0"/>
              <a:t> као </a:t>
            </a:r>
            <a:r>
              <a:rPr lang="sr-Cyrl-RS" i="1" dirty="0"/>
              <a:t>кафић</a:t>
            </a:r>
            <a:r>
              <a:rPr lang="sr-Cyrl-RS" dirty="0"/>
              <a:t>, од </a:t>
            </a:r>
            <a:r>
              <a:rPr lang="sr-Cyrl-RS" i="1" dirty="0"/>
              <a:t>бара </a:t>
            </a:r>
            <a:r>
              <a:rPr lang="sr-Cyrl-RS" dirty="0"/>
              <a:t>и од </a:t>
            </a:r>
            <a:r>
              <a:rPr lang="sr-Cyrl-RS" i="1" dirty="0"/>
              <a:t>Бар</a:t>
            </a:r>
            <a:r>
              <a:rPr lang="sr-Cyrl-RS" dirty="0"/>
              <a:t>); 4) скраћивање (</a:t>
            </a:r>
            <a:r>
              <a:rPr lang="sr-Cyrl-RS" i="1" dirty="0"/>
              <a:t>ирис </a:t>
            </a:r>
            <a:r>
              <a:rPr lang="sr-Cyrl-RS" dirty="0"/>
              <a:t>као </a:t>
            </a:r>
            <a:r>
              <a:rPr lang="sr-Cyrl-RS" i="1" dirty="0"/>
              <a:t>врста цвета </a:t>
            </a:r>
            <a:r>
              <a:rPr lang="sr-Cyrl-RS" dirty="0"/>
              <a:t>и </a:t>
            </a:r>
            <a:r>
              <a:rPr lang="sr-Cyrl-RS" i="1" dirty="0" err="1"/>
              <a:t>Ирси</a:t>
            </a:r>
            <a:r>
              <a:rPr lang="sr-Cyrl-RS" i="1" dirty="0"/>
              <a:t> </a:t>
            </a:r>
            <a:r>
              <a:rPr lang="sr-Cyrl-RS" dirty="0"/>
              <a:t>од </a:t>
            </a:r>
            <a:r>
              <a:rPr lang="sr-Cyrl-RS" i="1" dirty="0"/>
              <a:t>Информативно-рачунарска истраживања</a:t>
            </a:r>
            <a:r>
              <a:rPr lang="sr-Cyrl-RS" dirty="0"/>
              <a:t>); 5) фонетске промене (</a:t>
            </a:r>
            <a:r>
              <a:rPr lang="sr-Cyrl-RS" i="1" dirty="0"/>
              <a:t>баци </a:t>
            </a:r>
            <a:r>
              <a:rPr lang="sr-Cyrl-RS" dirty="0"/>
              <a:t>као императив од </a:t>
            </a:r>
            <a:r>
              <a:rPr lang="sr-Cyrl-RS" i="1" dirty="0"/>
              <a:t>бацити </a:t>
            </a:r>
            <a:r>
              <a:rPr lang="sr-Cyrl-RS" dirty="0"/>
              <a:t>и као неправилан облик датива/локатива од </a:t>
            </a:r>
            <a:r>
              <a:rPr lang="sr-Cyrl-RS" i="1" dirty="0" err="1"/>
              <a:t>бакаи</a:t>
            </a:r>
            <a:r>
              <a:rPr lang="sr-Cyrl-RS" dirty="0"/>
              <a:t>); 6) атракција (</a:t>
            </a:r>
            <a:r>
              <a:rPr lang="sr-Cyrl-RS" i="1" dirty="0"/>
              <a:t>пржун </a:t>
            </a:r>
            <a:r>
              <a:rPr lang="sr-Cyrl-RS" dirty="0"/>
              <a:t>као </a:t>
            </a:r>
            <a:r>
              <a:rPr lang="sr-Cyrl-RS" i="1" dirty="0"/>
              <a:t>млин за кафу </a:t>
            </a:r>
            <a:r>
              <a:rPr lang="sr-Cyrl-RS" dirty="0"/>
              <a:t>и као </a:t>
            </a:r>
            <a:r>
              <a:rPr lang="sr-Cyrl-RS" i="1" dirty="0"/>
              <a:t>затвор </a:t>
            </a:r>
            <a:r>
              <a:rPr lang="sr-Cyrl-RS" dirty="0"/>
              <a:t>од италијанског </a:t>
            </a:r>
            <a:r>
              <a:rPr lang="sr-Latn-RS" dirty="0" err="1"/>
              <a:t>prigione</a:t>
            </a:r>
            <a:r>
              <a:rPr lang="sr-Cyrl-RS" dirty="0"/>
              <a:t>); 7) народна етимологија (</a:t>
            </a:r>
            <a:r>
              <a:rPr lang="sr-Cyrl-RS" i="1" dirty="0"/>
              <a:t>моралан </a:t>
            </a:r>
            <a:r>
              <a:rPr lang="sr-Cyrl-RS" dirty="0"/>
              <a:t>као </a:t>
            </a:r>
            <a:r>
              <a:rPr lang="sr-Cyrl-RS" i="1" dirty="0"/>
              <a:t>који се односи на морал </a:t>
            </a:r>
            <a:r>
              <a:rPr lang="sr-Cyrl-RS" dirty="0"/>
              <a:t>и као </a:t>
            </a:r>
            <a:r>
              <a:rPr lang="sr-Cyrl-RS" i="1" dirty="0"/>
              <a:t>који се односи на морање</a:t>
            </a:r>
            <a:r>
              <a:rPr lang="sr-Cyrl-RS" dirty="0"/>
              <a:t>).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623906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Хомонимија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b="1" dirty="0"/>
              <a:t>Типови </a:t>
            </a:r>
            <a:r>
              <a:rPr lang="sr-Cyrl-RS" b="1" dirty="0" err="1"/>
              <a:t>хомонимије</a:t>
            </a:r>
            <a:endParaRPr lang="sr-Cyrl-RS" b="1" dirty="0"/>
          </a:p>
          <a:p>
            <a:pPr marL="457200" indent="-457200">
              <a:buAutoNum type="arabicParenR"/>
            </a:pPr>
            <a:r>
              <a:rPr lang="sr-Cyrl-RS" b="1" dirty="0"/>
              <a:t>Права (потпуна) </a:t>
            </a:r>
            <a:r>
              <a:rPr lang="sr-Cyrl-RS" b="1" dirty="0" err="1"/>
              <a:t>хомонимија</a:t>
            </a:r>
            <a:r>
              <a:rPr lang="sr-Cyrl-RS" b="1" dirty="0"/>
              <a:t> </a:t>
            </a:r>
            <a:r>
              <a:rPr lang="sr-Cyrl-RS" dirty="0"/>
              <a:t>(</a:t>
            </a:r>
            <a:r>
              <a:rPr lang="sr-Cyrl-RS" i="1" dirty="0"/>
              <a:t>атлас </a:t>
            </a:r>
            <a:r>
              <a:rPr lang="sr-Cyrl-RS" dirty="0"/>
              <a:t>– </a:t>
            </a:r>
            <a:r>
              <a:rPr lang="sr-Cyrl-RS" i="1" dirty="0"/>
              <a:t>збирка географских карата </a:t>
            </a:r>
            <a:r>
              <a:rPr lang="sr-Cyrl-RS" dirty="0"/>
              <a:t>: </a:t>
            </a:r>
            <a:r>
              <a:rPr lang="sr-Cyrl-RS" i="1" dirty="0"/>
              <a:t>атлас </a:t>
            </a:r>
            <a:r>
              <a:rPr lang="sr-Cyrl-RS" dirty="0"/>
              <a:t>– </a:t>
            </a:r>
            <a:r>
              <a:rPr lang="sr-Cyrl-RS" i="1" dirty="0"/>
              <a:t>врста тканине</a:t>
            </a:r>
            <a:r>
              <a:rPr lang="sr-Cyrl-RS" dirty="0"/>
              <a:t>) – поклапање у свим граматичким облицима и у говору и у писаном тексту.</a:t>
            </a:r>
          </a:p>
          <a:p>
            <a:pPr marL="457200" indent="-457200">
              <a:buAutoNum type="arabicParenR"/>
            </a:pPr>
            <a:r>
              <a:rPr lang="sr-Cyrl-RS" b="1" dirty="0" err="1"/>
              <a:t>Хомоморфија</a:t>
            </a:r>
            <a:r>
              <a:rPr lang="sr-Cyrl-RS" b="1" dirty="0"/>
              <a:t> </a:t>
            </a:r>
            <a:r>
              <a:rPr lang="sr-Cyrl-RS" dirty="0"/>
              <a:t>(</a:t>
            </a:r>
            <a:r>
              <a:rPr lang="sr-Cyrl-RS" i="1" dirty="0"/>
              <a:t>бити, бијем</a:t>
            </a:r>
            <a:r>
              <a:rPr lang="sr-Cyrl-RS" dirty="0"/>
              <a:t> : </a:t>
            </a:r>
            <a:r>
              <a:rPr lang="sr-Cyrl-RS" i="1" dirty="0"/>
              <a:t>бити, будем</a:t>
            </a:r>
            <a:r>
              <a:rPr lang="sr-Cyrl-RS" dirty="0"/>
              <a:t>) – поклапање само у неким граматичким облицима.</a:t>
            </a:r>
          </a:p>
          <a:p>
            <a:pPr marL="457200" indent="-457200">
              <a:buAutoNum type="arabicParenR"/>
            </a:pPr>
            <a:r>
              <a:rPr lang="sr-Cyrl-RS" b="1" dirty="0"/>
              <a:t>Хомографија </a:t>
            </a:r>
            <a:r>
              <a:rPr lang="sr-Cyrl-RS" dirty="0"/>
              <a:t>(</a:t>
            </a:r>
            <a:r>
              <a:rPr lang="sr-Cyrl-RS" i="1" dirty="0"/>
              <a:t>лук</a:t>
            </a:r>
            <a:r>
              <a:rPr lang="sr-Cyrl-RS" dirty="0"/>
              <a:t> и </a:t>
            </a:r>
            <a:r>
              <a:rPr lang="sr-Cyrl-RS" i="1" dirty="0"/>
              <a:t>лук</a:t>
            </a:r>
            <a:r>
              <a:rPr lang="sr-Cyrl-RS" dirty="0"/>
              <a:t>) – поклапање само у писаном тексту.</a:t>
            </a:r>
          </a:p>
          <a:p>
            <a:pPr marL="457200" indent="-457200">
              <a:buAutoNum type="arabicParenR"/>
            </a:pPr>
            <a:r>
              <a:rPr lang="sr-Cyrl-RS" b="1" dirty="0" err="1"/>
              <a:t>Хомотонија</a:t>
            </a:r>
            <a:r>
              <a:rPr lang="sr-Cyrl-RS" b="1" dirty="0"/>
              <a:t> </a:t>
            </a:r>
            <a:r>
              <a:rPr lang="sr-Cyrl-RS" dirty="0"/>
              <a:t>(</a:t>
            </a:r>
            <a:r>
              <a:rPr lang="sr-Cyrl-RS" i="1" dirty="0"/>
              <a:t>потцртати </a:t>
            </a:r>
            <a:r>
              <a:rPr lang="sr-Cyrl-RS" dirty="0"/>
              <a:t>и </a:t>
            </a:r>
            <a:r>
              <a:rPr lang="sr-Cyrl-RS" i="1" dirty="0"/>
              <a:t>поцртати</a:t>
            </a:r>
            <a:r>
              <a:rPr lang="sr-Cyrl-RS" dirty="0"/>
              <a:t>) – поклапање само у говору.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546681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Хомонимија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err="1"/>
              <a:t>Хомонимија</a:t>
            </a:r>
            <a:r>
              <a:rPr lang="sr-Cyrl-RS" b="1" dirty="0"/>
              <a:t> и полисемија</a:t>
            </a:r>
          </a:p>
          <a:p>
            <a:pPr marL="0" indent="0">
              <a:buNone/>
            </a:pPr>
            <a:r>
              <a:rPr lang="sr-Cyrl-RS" dirty="0"/>
              <a:t>– језичко осећање</a:t>
            </a:r>
          </a:p>
          <a:p>
            <a:pPr marL="0" indent="0">
              <a:buNone/>
            </a:pPr>
            <a:r>
              <a:rPr lang="sr-Cyrl-RS" dirty="0"/>
              <a:t>– етимолошки критеријум</a:t>
            </a:r>
          </a:p>
          <a:p>
            <a:pPr marL="0" indent="0">
              <a:buNone/>
            </a:pPr>
            <a:r>
              <a:rPr lang="sr-Cyrl-RS" dirty="0"/>
              <a:t>– синонимски и граматички критеријум</a:t>
            </a:r>
          </a:p>
          <a:p>
            <a:pPr marL="0" indent="0">
              <a:buNone/>
            </a:pPr>
            <a:r>
              <a:rPr lang="sr-Cyrl-RS" dirty="0"/>
              <a:t>– синтагматски и критеријум превођења</a:t>
            </a:r>
          </a:p>
          <a:p>
            <a:pPr marL="0" indent="0">
              <a:buNone/>
            </a:pPr>
            <a:r>
              <a:rPr lang="sr-Cyrl-RS" dirty="0"/>
              <a:t>– Д. Гортан </a:t>
            </a:r>
            <a:r>
              <a:rPr lang="sr-Cyrl-RS" dirty="0" err="1"/>
              <a:t>Премк</a:t>
            </a:r>
            <a:r>
              <a:rPr lang="sr-Cyrl-RS" dirty="0"/>
              <a:t>: </a:t>
            </a:r>
            <a:r>
              <a:rPr lang="sr-Cyrl-RS" b="1" dirty="0"/>
              <a:t>семантички </a:t>
            </a:r>
            <a:r>
              <a:rPr lang="sr-Cyrl-RS" dirty="0"/>
              <a:t>и </a:t>
            </a:r>
            <a:r>
              <a:rPr lang="sr-Cyrl-RS" b="1" dirty="0"/>
              <a:t>творбени критеријум</a:t>
            </a:r>
            <a:r>
              <a:rPr lang="sr-Cyrl-R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22554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Хомонимија</a:t>
            </a:r>
            <a:r>
              <a:rPr lang="sr-Cyrl-RS" b="1" dirty="0"/>
              <a:t> 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Хомонимски пар и „хомонимско гнездо”</a:t>
            </a:r>
          </a:p>
          <a:p>
            <a:pPr marL="0" indent="0">
              <a:buNone/>
            </a:pPr>
            <a:r>
              <a:rPr lang="sr-Cyrl-RS" i="1" dirty="0"/>
              <a:t>бар </a:t>
            </a:r>
            <a:r>
              <a:rPr lang="sr-Cyrl-RS" dirty="0"/>
              <a:t>(речца), </a:t>
            </a:r>
            <a:r>
              <a:rPr lang="sr-Cyrl-RS" i="1" dirty="0"/>
              <a:t>бар </a:t>
            </a:r>
            <a:r>
              <a:rPr lang="sr-Cyrl-RS" dirty="0"/>
              <a:t>(кафић), </a:t>
            </a:r>
            <a:r>
              <a:rPr lang="sr-Cyrl-RS" i="1" dirty="0"/>
              <a:t>бар </a:t>
            </a:r>
            <a:r>
              <a:rPr lang="sr-Cyrl-RS" dirty="0"/>
              <a:t>(јединица за притисак), </a:t>
            </a:r>
            <a:r>
              <a:rPr lang="sr-Cyrl-RS" i="1" dirty="0"/>
              <a:t>Бар </a:t>
            </a:r>
            <a:r>
              <a:rPr lang="sr-Cyrl-RS" dirty="0"/>
              <a:t>(град).</a:t>
            </a:r>
          </a:p>
          <a:p>
            <a:pPr marL="0" indent="0">
              <a:buNone/>
            </a:pPr>
            <a:r>
              <a:rPr lang="sr-Cyrl-RS" dirty="0"/>
              <a:t>– Бољи термин: </a:t>
            </a:r>
            <a:r>
              <a:rPr lang="sr-Cyrl-RS" i="1" dirty="0"/>
              <a:t>хомонимски скуп.</a:t>
            </a:r>
          </a:p>
          <a:p>
            <a:pPr marL="0" indent="0">
              <a:buNone/>
            </a:pPr>
            <a:r>
              <a:rPr lang="sr-Cyrl-RS" dirty="0"/>
              <a:t>– Може ли се говорити о </a:t>
            </a:r>
            <a:r>
              <a:rPr lang="sr-Cyrl-RS" dirty="0" err="1"/>
              <a:t>афиксалној</a:t>
            </a:r>
            <a:r>
              <a:rPr lang="sr-Cyrl-RS" dirty="0"/>
              <a:t> </a:t>
            </a:r>
            <a:r>
              <a:rPr lang="sr-Cyrl-RS" dirty="0" err="1"/>
              <a:t>хомонимији</a:t>
            </a:r>
            <a:r>
              <a:rPr lang="sr-Cyrl-RS" dirty="0"/>
              <a:t>?</a:t>
            </a:r>
          </a:p>
          <a:p>
            <a:pPr marL="0" indent="0">
              <a:buNone/>
            </a:pP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1346187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err="1"/>
              <a:t>Хомонимија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err="1"/>
              <a:t>Једнојезичка</a:t>
            </a:r>
            <a:r>
              <a:rPr lang="sr-Cyrl-RS" b="1" dirty="0"/>
              <a:t> и </a:t>
            </a:r>
            <a:r>
              <a:rPr lang="sr-Cyrl-RS" b="1" dirty="0" err="1"/>
              <a:t>међујезичка</a:t>
            </a:r>
            <a:r>
              <a:rPr lang="sr-Cyrl-RS" b="1" dirty="0"/>
              <a:t> </a:t>
            </a:r>
            <a:r>
              <a:rPr lang="sr-Cyrl-RS" b="1" dirty="0" err="1"/>
              <a:t>хомонимија</a:t>
            </a:r>
            <a:endParaRPr lang="sr-Cyrl-RS" b="1" dirty="0"/>
          </a:p>
          <a:p>
            <a:r>
              <a:rPr lang="sr-Cyrl-RS" b="1" dirty="0"/>
              <a:t>Одређење </a:t>
            </a:r>
            <a:r>
              <a:rPr lang="sr-Cyrl-RS" b="1" dirty="0" err="1"/>
              <a:t>међујезичке</a:t>
            </a:r>
            <a:r>
              <a:rPr lang="sr-Cyrl-RS" b="1" dirty="0"/>
              <a:t> </a:t>
            </a:r>
            <a:r>
              <a:rPr lang="sr-Cyrl-RS" b="1" dirty="0" err="1"/>
              <a:t>хомонимије</a:t>
            </a:r>
            <a:r>
              <a:rPr lang="sr-Cyrl-RS" dirty="0"/>
              <a:t>: морају припадати истој врсти речи, бити ствар језичке синхроније, морају припадати </a:t>
            </a:r>
            <a:r>
              <a:rPr lang="sr-Cyrl-RS"/>
              <a:t>књижевном стандарду.</a:t>
            </a:r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val="271777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 err="1"/>
              <a:t>Једнокоренски</a:t>
            </a:r>
            <a:r>
              <a:rPr lang="sr-Cyrl-RS" dirty="0"/>
              <a:t> синоними (</a:t>
            </a:r>
            <a:r>
              <a:rPr lang="sr-Cyrl-RS" i="1" dirty="0"/>
              <a:t>главурда – главетина</a:t>
            </a:r>
            <a:r>
              <a:rPr lang="sr-Cyrl-RS" dirty="0"/>
              <a:t>) и </a:t>
            </a:r>
            <a:r>
              <a:rPr lang="sr-Cyrl-RS" b="1" dirty="0" err="1"/>
              <a:t>разнокоренски</a:t>
            </a:r>
            <a:r>
              <a:rPr lang="sr-Cyrl-RS" dirty="0"/>
              <a:t> синоними (</a:t>
            </a:r>
            <a:r>
              <a:rPr lang="sr-Cyrl-RS" i="1" dirty="0"/>
              <a:t>домовина – отаџбина</a:t>
            </a:r>
            <a:r>
              <a:rPr lang="sr-Cyrl-RS" dirty="0"/>
              <a:t>).</a:t>
            </a:r>
          </a:p>
          <a:p>
            <a:pPr algn="just"/>
            <a:r>
              <a:rPr lang="sr-Cyrl-RS" dirty="0" err="1"/>
              <a:t>Једнокоренска</a:t>
            </a:r>
            <a:r>
              <a:rPr lang="sr-Cyrl-RS" dirty="0"/>
              <a:t> синонимија се постиже </a:t>
            </a:r>
            <a:r>
              <a:rPr lang="sr-Cyrl-RS" b="1" dirty="0"/>
              <a:t>творбеним средствима</a:t>
            </a:r>
            <a:r>
              <a:rPr lang="sr-Cyrl-RS" dirty="0"/>
              <a:t> (додавањем различитих афикса на исти корен), а </a:t>
            </a:r>
            <a:r>
              <a:rPr lang="sr-Cyrl-RS" dirty="0" err="1"/>
              <a:t>међулексемска</a:t>
            </a:r>
            <a:r>
              <a:rPr lang="sr-Cyrl-RS" dirty="0"/>
              <a:t> </a:t>
            </a:r>
            <a:r>
              <a:rPr lang="sr-Cyrl-RS" dirty="0" err="1"/>
              <a:t>дублетност</a:t>
            </a:r>
            <a:r>
              <a:rPr lang="sr-Cyrl-RS" dirty="0"/>
              <a:t> </a:t>
            </a:r>
            <a:r>
              <a:rPr lang="sr-Cyrl-RS" b="1" dirty="0"/>
              <a:t>фонемским</a:t>
            </a:r>
            <a:r>
              <a:rPr lang="sr-Cyrl-RS" dirty="0"/>
              <a:t> и </a:t>
            </a:r>
            <a:r>
              <a:rPr lang="sr-Cyrl-RS" b="1" dirty="0"/>
              <a:t>морфолошким</a:t>
            </a:r>
            <a:r>
              <a:rPr lang="sr-Cyrl-RS" dirty="0"/>
              <a:t> променама једне речи (</a:t>
            </a:r>
            <a:r>
              <a:rPr lang="sr-Cyrl-RS" i="1" dirty="0"/>
              <a:t>секунд –</a:t>
            </a:r>
            <a:r>
              <a:rPr lang="en-US" i="1" dirty="0"/>
              <a:t> </a:t>
            </a:r>
            <a:r>
              <a:rPr lang="sr-Cyrl-RS" i="1" dirty="0"/>
              <a:t>секунда</a:t>
            </a:r>
            <a:r>
              <a:rPr lang="sr-Cyrl-RS" dirty="0"/>
              <a:t>, </a:t>
            </a:r>
            <a:r>
              <a:rPr lang="sr-Cyrl-RS" i="1" dirty="0"/>
              <a:t>пијац –</a:t>
            </a:r>
            <a:r>
              <a:rPr lang="en-US" i="1"/>
              <a:t> </a:t>
            </a:r>
            <a:r>
              <a:rPr lang="sr-Cyrl-RS" i="1"/>
              <a:t>пијаца</a:t>
            </a:r>
            <a:r>
              <a:rPr lang="sr-Cyrl-RS" dirty="0"/>
              <a:t>, </a:t>
            </a:r>
            <a:r>
              <a:rPr lang="sr-Cyrl-RS" i="1" dirty="0"/>
              <a:t>сретан – срећан</a:t>
            </a:r>
            <a:r>
              <a:rPr lang="sr-Cyrl-RS" dirty="0"/>
              <a:t>).</a:t>
            </a:r>
          </a:p>
          <a:p>
            <a:pPr algn="just"/>
            <a:r>
              <a:rPr lang="sr-Cyrl-RS" b="1" dirty="0" err="1"/>
              <a:t>Једнокоренски</a:t>
            </a:r>
            <a:r>
              <a:rPr lang="sr-Cyrl-RS" dirty="0"/>
              <a:t> синоними = </a:t>
            </a:r>
            <a:r>
              <a:rPr lang="sr-Cyrl-RS" b="1" dirty="0"/>
              <a:t>творбени</a:t>
            </a:r>
            <a:r>
              <a:rPr lang="sr-Cyrl-RS" dirty="0"/>
              <a:t> или </a:t>
            </a:r>
            <a:r>
              <a:rPr lang="sr-Cyrl-RS" b="1" dirty="0"/>
              <a:t>граматички</a:t>
            </a:r>
            <a:r>
              <a:rPr lang="sr-Cyrl-RS" dirty="0"/>
              <a:t> синоними.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8984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О истом или сличном значењу синонима: из угла </a:t>
            </a:r>
            <a:r>
              <a:rPr lang="sr-Cyrl-RS" dirty="0" err="1"/>
              <a:t>компоненцијалне</a:t>
            </a:r>
            <a:r>
              <a:rPr lang="sr-Cyrl-RS" dirty="0"/>
              <a:t> анализе семантичка блискост синонима објашњава се истом </a:t>
            </a:r>
            <a:r>
              <a:rPr lang="sr-Cyrl-RS" dirty="0" err="1"/>
              <a:t>архисемом</a:t>
            </a:r>
            <a:r>
              <a:rPr lang="sr-Cyrl-RS" dirty="0"/>
              <a:t> и идентичношћу већине </a:t>
            </a:r>
            <a:r>
              <a:rPr lang="sr-Cyrl-RS" dirty="0" err="1"/>
              <a:t>сема</a:t>
            </a:r>
            <a:r>
              <a:rPr lang="sr-Cyrl-RS" dirty="0"/>
              <a:t> нижег ранга, при чему им се разликује једна </a:t>
            </a:r>
            <a:r>
              <a:rPr lang="sr-Cyrl-RS" dirty="0" err="1"/>
              <a:t>сема</a:t>
            </a:r>
            <a:r>
              <a:rPr lang="sr-Cyrl-RS" dirty="0"/>
              <a:t> или мањи број њих. Што је више заједничких </a:t>
            </a:r>
            <a:r>
              <a:rPr lang="sr-Cyrl-RS" dirty="0" err="1"/>
              <a:t>сема</a:t>
            </a:r>
            <a:r>
              <a:rPr lang="sr-Cyrl-RS" dirty="0"/>
              <a:t> у семантичком садржају синонима, њихова семантичка блискост је већа.</a:t>
            </a:r>
          </a:p>
          <a:p>
            <a:pPr algn="just"/>
            <a:r>
              <a:rPr lang="sr-Cyrl-RS" b="1" dirty="0"/>
              <a:t>Нова дефиниција синонимије</a:t>
            </a:r>
            <a:r>
              <a:rPr lang="sr-Cyrl-RS" dirty="0"/>
              <a:t>: лексички синоними су лексичке јединице које реферирају на исти референт.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0316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Синонимија као језичка благодет или баласт?</a:t>
            </a:r>
          </a:p>
          <a:p>
            <a:pPr algn="just"/>
            <a:r>
              <a:rPr lang="sr-Cyrl-RS" dirty="0"/>
              <a:t>Језичко богатство : језичка економија</a:t>
            </a:r>
          </a:p>
          <a:p>
            <a:pPr algn="just"/>
            <a:r>
              <a:rPr lang="sr-Cyrl-RS" dirty="0"/>
              <a:t>Откуд онда уопште примера за апсолутну синонимију у језику?</a:t>
            </a:r>
          </a:p>
          <a:p>
            <a:pPr algn="just"/>
            <a:r>
              <a:rPr lang="sr-Cyrl-RS" dirty="0"/>
              <a:t>Прелазни ступањ, један језички тренутак, кратка фаза у развоју лексичког система, у којој се једна лексема избори за свој статус, а друга нестане или промени значење.</a:t>
            </a:r>
          </a:p>
          <a:p>
            <a:pPr algn="just"/>
            <a:r>
              <a:rPr lang="sr-Cyrl-RS" b="1" dirty="0" err="1"/>
              <a:t>Десинонимизација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43827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Морају ли синоними припадати истој врсти речи?</a:t>
            </a:r>
          </a:p>
          <a:p>
            <a:pPr marL="0" indent="0">
              <a:buNone/>
            </a:pPr>
            <a:r>
              <a:rPr lang="sr-Cyrl-RS" i="1" dirty="0"/>
              <a:t>Он је лукав : Он је лисица.</a:t>
            </a:r>
          </a:p>
          <a:p>
            <a:pPr marL="0" indent="0">
              <a:buNone/>
            </a:pPr>
            <a:r>
              <a:rPr lang="sr-Cyrl-RS" i="1" dirty="0"/>
              <a:t>Он је жесток : Он је ватра.</a:t>
            </a:r>
          </a:p>
          <a:p>
            <a:pPr marL="0" indent="0">
              <a:buNone/>
            </a:pPr>
            <a:r>
              <a:rPr lang="sr-Cyrl-RS" i="1" dirty="0"/>
              <a:t>Туча : физички обрачун</a:t>
            </a:r>
          </a:p>
          <a:p>
            <a:pPr marL="0" indent="0">
              <a:buNone/>
            </a:pPr>
            <a:r>
              <a:rPr lang="sr-Cyrl-RS" i="1" dirty="0"/>
              <a:t>Аларм : алармни уређај</a:t>
            </a:r>
          </a:p>
          <a:p>
            <a:r>
              <a:rPr lang="sr-Cyrl-RS" b="1" dirty="0" err="1"/>
              <a:t>Квазисинонимија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5542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Синонимија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/>
              <a:t>Извори лексичке синонимије</a:t>
            </a:r>
          </a:p>
          <a:p>
            <a:pPr marL="0" indent="0" algn="just">
              <a:buNone/>
            </a:pPr>
            <a:r>
              <a:rPr lang="sr-Cyrl-RS" dirty="0"/>
              <a:t>1) Стварање експресивне лексике (</a:t>
            </a:r>
            <a:r>
              <a:rPr lang="sr-Cyrl-RS" i="1" dirty="0"/>
              <a:t>говорити – гукати, лајати, кокодакати, трабуњати…</a:t>
            </a:r>
            <a:r>
              <a:rPr lang="sr-Cyrl-RS" dirty="0"/>
              <a:t>).</a:t>
            </a:r>
          </a:p>
          <a:p>
            <a:pPr marL="0" indent="0" algn="just">
              <a:buNone/>
            </a:pPr>
            <a:r>
              <a:rPr lang="sr-Cyrl-RS" dirty="0"/>
              <a:t>2) Стварање секундарних значења (</a:t>
            </a:r>
            <a:r>
              <a:rPr lang="sr-Cyrl-RS" i="1" dirty="0"/>
              <a:t>злато</a:t>
            </a:r>
            <a:r>
              <a:rPr lang="sr-Cyrl-RS" dirty="0"/>
              <a:t> и </a:t>
            </a:r>
            <a:r>
              <a:rPr lang="sr-Cyrl-RS" i="1" dirty="0"/>
              <a:t>анђео</a:t>
            </a:r>
            <a:r>
              <a:rPr lang="sr-Cyrl-RS" dirty="0"/>
              <a:t> </a:t>
            </a:r>
            <a:r>
              <a:rPr lang="sr-Cyrl-RS" i="1" dirty="0"/>
              <a:t>– дете</a:t>
            </a:r>
            <a:r>
              <a:rPr lang="sr-Cyrl-RS" dirty="0"/>
              <a:t>).</a:t>
            </a:r>
          </a:p>
          <a:p>
            <a:pPr marL="0" indent="0" algn="just">
              <a:buNone/>
            </a:pPr>
            <a:r>
              <a:rPr lang="sr-Cyrl-RS" dirty="0"/>
              <a:t>3) Творбени процеси (</a:t>
            </a:r>
            <a:r>
              <a:rPr lang="sr-Cyrl-RS" i="1" dirty="0"/>
              <a:t>заћутати </a:t>
            </a:r>
            <a:r>
              <a:rPr lang="sr-Cyrl-RS" dirty="0"/>
              <a:t>и </a:t>
            </a:r>
            <a:r>
              <a:rPr lang="sr-Cyrl-RS" i="1" dirty="0"/>
              <a:t>ућутати</a:t>
            </a:r>
            <a:r>
              <a:rPr lang="sr-Cyrl-RS" dirty="0"/>
              <a:t>, </a:t>
            </a:r>
            <a:r>
              <a:rPr lang="sr-Cyrl-RS" i="1" dirty="0"/>
              <a:t>слушалац</a:t>
            </a:r>
            <a:r>
              <a:rPr lang="sr-Cyrl-RS" dirty="0"/>
              <a:t> и </a:t>
            </a:r>
            <a:r>
              <a:rPr lang="sr-Cyrl-RS" i="1" dirty="0"/>
              <a:t>слушатељ</a:t>
            </a:r>
            <a:r>
              <a:rPr lang="sr-Cyrl-RS" dirty="0"/>
              <a:t>).</a:t>
            </a:r>
          </a:p>
          <a:p>
            <a:pPr marL="0" indent="0" algn="just">
              <a:buNone/>
            </a:pPr>
            <a:r>
              <a:rPr lang="sr-Cyrl-RS" dirty="0"/>
              <a:t>4) Позајмљивање (</a:t>
            </a:r>
            <a:r>
              <a:rPr lang="sr-Cyrl-RS" i="1" dirty="0"/>
              <a:t>компјутер</a:t>
            </a:r>
            <a:r>
              <a:rPr lang="sr-Cyrl-RS" dirty="0"/>
              <a:t> и </a:t>
            </a:r>
            <a:r>
              <a:rPr lang="sr-Cyrl-RS" i="1" dirty="0"/>
              <a:t>рачунар</a:t>
            </a:r>
            <a:r>
              <a:rPr lang="sr-Cyrl-RS" dirty="0"/>
              <a:t>, </a:t>
            </a:r>
            <a:r>
              <a:rPr lang="sr-Cyrl-RS" i="1" dirty="0"/>
              <a:t>канибал</a:t>
            </a:r>
            <a:r>
              <a:rPr lang="sr-Cyrl-RS" dirty="0"/>
              <a:t> и </a:t>
            </a:r>
            <a:r>
              <a:rPr lang="sr-Cyrl-RS" i="1" dirty="0"/>
              <a:t>људождер</a:t>
            </a:r>
            <a:r>
              <a:rPr lang="sr-Cyrl-RS" dirty="0"/>
              <a:t>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83645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2807</Words>
  <Application>Microsoft Office PowerPoint</Application>
  <PresentationFormat>Widescreen</PresentationFormat>
  <Paragraphs>234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Garamond</vt:lpstr>
      <vt:lpstr>Wingdings</vt:lpstr>
      <vt:lpstr>Organic</vt:lpstr>
      <vt:lpstr>Парадигматски лексички односи</vt:lpstr>
      <vt:lpstr>Подела парадигматских лексичких односа</vt:lpstr>
      <vt:lpstr>Синонимија</vt:lpstr>
      <vt:lpstr>Синонимија</vt:lpstr>
      <vt:lpstr>Синонимија</vt:lpstr>
      <vt:lpstr>Синонимија</vt:lpstr>
      <vt:lpstr>Синонимија</vt:lpstr>
      <vt:lpstr>Синонимија</vt:lpstr>
      <vt:lpstr>Синонимија</vt:lpstr>
      <vt:lpstr>Синонимија</vt:lpstr>
      <vt:lpstr>Синонимија</vt:lpstr>
      <vt:lpstr>Антонимија</vt:lpstr>
      <vt:lpstr>Антонимија</vt:lpstr>
      <vt:lpstr>Антонимија</vt:lpstr>
      <vt:lpstr>Антонимија</vt:lpstr>
      <vt:lpstr>Антонимија</vt:lpstr>
      <vt:lpstr>Антонимија</vt:lpstr>
      <vt:lpstr>Антонимија</vt:lpstr>
      <vt:lpstr>Антонимија</vt:lpstr>
      <vt:lpstr>Антонимија</vt:lpstr>
      <vt:lpstr>Антонимија</vt:lpstr>
      <vt:lpstr>Антонимија</vt:lpstr>
      <vt:lpstr>Хипонимија</vt:lpstr>
      <vt:lpstr>Хипонимија</vt:lpstr>
      <vt:lpstr>Хипонимија</vt:lpstr>
      <vt:lpstr>Хипонимија</vt:lpstr>
      <vt:lpstr>Хипонимија</vt:lpstr>
      <vt:lpstr>Хипонимија</vt:lpstr>
      <vt:lpstr>Хипонимија</vt:lpstr>
      <vt:lpstr>Хипонимија</vt:lpstr>
      <vt:lpstr>Хипонимија</vt:lpstr>
      <vt:lpstr>Тематске групе које се не гранају</vt:lpstr>
      <vt:lpstr>Тематске групе које се не гранају</vt:lpstr>
      <vt:lpstr>Формални односи међу лексемама</vt:lpstr>
      <vt:lpstr>Формални односи међу лексемама</vt:lpstr>
      <vt:lpstr>Паронимија</vt:lpstr>
      <vt:lpstr>Паронимија</vt:lpstr>
      <vt:lpstr>Паронимија</vt:lpstr>
      <vt:lpstr>Паронимија</vt:lpstr>
      <vt:lpstr>Паронимија</vt:lpstr>
      <vt:lpstr>Хомонимија</vt:lpstr>
      <vt:lpstr>Хомонимија</vt:lpstr>
      <vt:lpstr>Хомонимија</vt:lpstr>
      <vt:lpstr>Хомонимија </vt:lpstr>
      <vt:lpstr>Хомонимија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Парадигматски лексички односи</dc:title>
  <dc:creator>Vesna</dc:creator>
  <cp:lastModifiedBy>Весна Николић</cp:lastModifiedBy>
  <cp:revision>35</cp:revision>
  <dcterms:created xsi:type="dcterms:W3CDTF">2020-12-24T19:17:59Z</dcterms:created>
  <dcterms:modified xsi:type="dcterms:W3CDTF">2023-12-24T14:34:47Z</dcterms:modified>
</cp:coreProperties>
</file>