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>
                <a:latin typeface="Cambria" panose="02040503050406030204" pitchFamily="18" charset="0"/>
              </a:rPr>
              <a:t>Когнитивна лингвистика и синонимија: теорија и лексикографска пракса</a:t>
            </a:r>
            <a:endParaRPr lang="sr-Latn-RS" sz="32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2800" dirty="0">
                <a:latin typeface="Cambria" panose="02040503050406030204" pitchFamily="18" charset="0"/>
              </a:rPr>
              <a:t>Љиљана Шарић</a:t>
            </a:r>
            <a:endParaRPr lang="sr-Latn-R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2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Фокусирање семантичких компонената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dirty="0"/>
              <a:t>Когнитивна лингвистика критичка је према </a:t>
            </a:r>
            <a:r>
              <a:rPr lang="sr-Cyrl-RS" dirty="0" err="1"/>
              <a:t>компоненцијалној</a:t>
            </a:r>
            <a:r>
              <a:rPr lang="sr-Cyrl-RS" dirty="0"/>
              <a:t> анализи значења, односно идеји да речи уједињују одређени број значењски релевантних компонената у оном смислу у којем то подразумева скуп нужних и довољних услова који одређују хоће ли неки објекат припадати некој категорији. Међутим, семантичка обележја или семантичке компоненте нису у нескладу са когнитивном лингвистиком, ако се оне схвате као трагови различитих облика искуства на нивоу менталне репрезентације. </a:t>
            </a:r>
          </a:p>
          <a:p>
            <a:pPr algn="just"/>
            <a:r>
              <a:rPr lang="sr-Cyrl-RS" dirty="0"/>
              <a:t>Речи које не би биле повезане ни са каквим искуством биле би неразумљиве </a:t>
            </a:r>
            <a:r>
              <a:rPr lang="sr-Cyrl-RS"/>
              <a:t>говорницима.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6152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Фокусирање семантичких компонената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/>
              <a:t>Људско искуство укључује најразличитије саставнице, па из тога нужно произлази да и у значење речи улази мноштво саставница. Сваки говорник интуитивно спроводи рашчлањивање, аналитички процес у коме се речи повезују са различитим значењским саставницама. Како ће скуп семантичких саставница бити организован, зависи од конструкције значења које конкретни говорник спроводи у конкретној ситуацији. У свакој се употреби речи истичу нека њена значењска обележја, док се остала стављају у други план. Тако се ствара одређено значење или, како каже </a:t>
            </a:r>
            <a:r>
              <a:rPr lang="sr-Cyrl-RS" dirty="0" err="1"/>
              <a:t>Алвуд</a:t>
            </a:r>
            <a:r>
              <a:rPr lang="sr-Cyrl-RS" dirty="0"/>
              <a:t>, активира једно од потенцијалних значења.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535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Фокусирање семантичких компонената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r-Cyrl-RS" dirty="0"/>
              <a:t>Нпр. </a:t>
            </a:r>
            <a:r>
              <a:rPr lang="sr-Cyrl-RS" i="1" dirty="0"/>
              <a:t>мачка</a:t>
            </a:r>
            <a:r>
              <a:rPr lang="sr-Cyrl-RS" dirty="0"/>
              <a:t>: </a:t>
            </a:r>
            <a:r>
              <a:rPr lang="sr-Cyrl-RS" i="1" dirty="0"/>
              <a:t>мачка преде</a:t>
            </a:r>
            <a:r>
              <a:rPr lang="sr-Cyrl-RS" dirty="0"/>
              <a:t>, </a:t>
            </a:r>
            <a:r>
              <a:rPr lang="sr-Cyrl-RS" i="1" dirty="0"/>
              <a:t>мачка је домаћа животиња </a:t>
            </a:r>
            <a:r>
              <a:rPr lang="sr-Cyrl-RS" dirty="0"/>
              <a:t>и сл.</a:t>
            </a:r>
          </a:p>
          <a:p>
            <a:pPr algn="just"/>
            <a:r>
              <a:rPr lang="sr-Cyrl-RS" dirty="0"/>
              <a:t>Немогуће је замислити реченицу у којој се остварује целокупно значењско поље лексеме </a:t>
            </a:r>
            <a:r>
              <a:rPr lang="sr-Cyrl-RS" i="1" dirty="0"/>
              <a:t>мачка</a:t>
            </a:r>
            <a:r>
              <a:rPr lang="sr-Cyrl-RS" dirty="0"/>
              <a:t>. Различите реченице указују на различите аспекте значења речи које фокусирају различити контексти:</a:t>
            </a:r>
          </a:p>
          <a:p>
            <a:pPr algn="just"/>
            <a:r>
              <a:rPr lang="sr-Cyrl-RS" i="1" dirty="0"/>
              <a:t>Мачке су познате по својој чистоћи.</a:t>
            </a:r>
          </a:p>
          <a:p>
            <a:pPr algn="just"/>
            <a:r>
              <a:rPr lang="sr-Cyrl-RS" i="1" dirty="0"/>
              <a:t>Мачке су добре за здравље.</a:t>
            </a:r>
          </a:p>
          <a:p>
            <a:pPr algn="just"/>
            <a:r>
              <a:rPr lang="sr-Cyrl-RS" i="1" dirty="0"/>
              <a:t>Мачке су једне од најуспешнијих ловаца у природи.</a:t>
            </a:r>
          </a:p>
          <a:p>
            <a:pPr algn="just"/>
            <a:r>
              <a:rPr lang="sr-Cyrl-RS" i="1" dirty="0"/>
              <a:t>Мачке су друштвене животиње које жуде за људским друштвом. </a:t>
            </a:r>
          </a:p>
          <a:p>
            <a:pPr algn="just"/>
            <a:r>
              <a:rPr lang="sr-Cyrl-RS" dirty="0"/>
              <a:t>Речи имају неограничено много саставница у свом садржају. Неке од њих су прототипичне и на њих се концентришу многи контексти (нпр. </a:t>
            </a:r>
            <a:r>
              <a:rPr lang="sr-Cyrl-RS" i="1" dirty="0"/>
              <a:t>мачка –</a:t>
            </a:r>
            <a:r>
              <a:rPr lang="sr-Cyrl-RS" dirty="0"/>
              <a:t> </a:t>
            </a:r>
            <a:r>
              <a:rPr lang="sr-Cyrl-RS" i="1" dirty="0"/>
              <a:t>кућни љубимац</a:t>
            </a:r>
            <a:r>
              <a:rPr lang="sr-Cyrl-RS" dirty="0"/>
              <a:t>). </a:t>
            </a:r>
            <a:r>
              <a:rPr lang="sr-Cyrl-RS" i="1" dirty="0"/>
              <a:t> 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20370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Импликације за синонимију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r-Cyrl-RS" dirty="0"/>
              <a:t>За синонимију су у овом приступу кључни појмови </a:t>
            </a:r>
            <a:r>
              <a:rPr lang="sr-Cyrl-RS" i="1" dirty="0"/>
              <a:t>когнитивних домена </a:t>
            </a:r>
            <a:r>
              <a:rPr lang="sr-Cyrl-RS" dirty="0"/>
              <a:t>или </a:t>
            </a:r>
            <a:r>
              <a:rPr lang="sr-Cyrl-RS" i="1" dirty="0"/>
              <a:t>оквира значења </a:t>
            </a:r>
            <a:r>
              <a:rPr lang="sr-Cyrl-RS" dirty="0"/>
              <a:t>и </a:t>
            </a:r>
            <a:r>
              <a:rPr lang="sr-Cyrl-RS" i="1" dirty="0"/>
              <a:t>конструкције значења</a:t>
            </a:r>
            <a:r>
              <a:rPr lang="sr-Cyrl-RS" dirty="0"/>
              <a:t>.</a:t>
            </a:r>
          </a:p>
          <a:p>
            <a:pPr algn="just"/>
            <a:r>
              <a:rPr lang="sr-Cyrl-RS" b="1" dirty="0"/>
              <a:t>Когнитивни домен (оквир значења)</a:t>
            </a:r>
            <a:r>
              <a:rPr lang="sr-Cyrl-RS" dirty="0"/>
              <a:t>: у случају блискозначница претпоставка би била да се оне у одређеним ситуацијама односе на исто, али да не значе исто. </a:t>
            </a:r>
          </a:p>
          <a:p>
            <a:pPr algn="just"/>
            <a:r>
              <a:rPr lang="sr-Cyrl-RS" dirty="0"/>
              <a:t>Нпр. </a:t>
            </a:r>
            <a:r>
              <a:rPr lang="sr-Cyrl-RS" i="1" dirty="0"/>
              <a:t>отићи на онај свет </a:t>
            </a:r>
            <a:r>
              <a:rPr lang="sr-Cyrl-RS" dirty="0"/>
              <a:t>и </a:t>
            </a:r>
            <a:r>
              <a:rPr lang="sr-Cyrl-RS" i="1" dirty="0"/>
              <a:t>отићи под ледину </a:t>
            </a:r>
            <a:r>
              <a:rPr lang="sr-Cyrl-RS" dirty="0"/>
              <a:t>односе се на смрт, али из различитих когнитивних домена: први израз из домена религије, а други са физичког аспекта смрти (шта се дешава са телом). </a:t>
            </a:r>
          </a:p>
          <a:p>
            <a:pPr algn="just"/>
            <a:r>
              <a:rPr lang="sr-Cyrl-RS" b="1" dirty="0"/>
              <a:t>Конструкција значења </a:t>
            </a:r>
            <a:r>
              <a:rPr lang="sr-Cyrl-RS" dirty="0"/>
              <a:t>оквирни је назив за комплексност начина на који се може видети једна иста ситуација, инхерентан је значењу свих лингвистичких израза и последица тога што језик пружа различита средства за категоризацију истог догађаја. Конкретан говорни чин увек подразумева избор (</a:t>
            </a:r>
            <a:r>
              <a:rPr lang="sr-Cyrl-RS" i="1" dirty="0"/>
              <a:t>Они су прошли кроз шуму </a:t>
            </a:r>
            <a:r>
              <a:rPr lang="sr-Cyrl-RS" dirty="0"/>
              <a:t>и </a:t>
            </a:r>
            <a:r>
              <a:rPr lang="sr-Cyrl-RS" i="1" dirty="0"/>
              <a:t>Они су се пробили кроз шуму</a:t>
            </a:r>
            <a:r>
              <a:rPr lang="sr-Cyrl-RS" dirty="0"/>
              <a:t> → зависи шта се жели нагласити).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15912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Импликације за синонимију</a:t>
            </a:r>
            <a:endParaRPr lang="sr-Latn-R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Прилагодљивост речи је предуслов за синонимију. У контексту људски ум успешно идентификује потенцијална значења речи и активира неко од њих.</a:t>
            </a:r>
          </a:p>
          <a:p>
            <a:pPr algn="just"/>
            <a:r>
              <a:rPr lang="sr-Cyrl-RS" dirty="0"/>
              <a:t>Често се као „тест </a:t>
            </a:r>
            <a:r>
              <a:rPr lang="sr-Cyrl-RS" dirty="0" err="1"/>
              <a:t>синонимности</a:t>
            </a:r>
            <a:r>
              <a:rPr lang="sr-Cyrl-RS" dirty="0"/>
              <a:t>” спомиње </a:t>
            </a:r>
            <a:r>
              <a:rPr lang="sr-Cyrl-RS" dirty="0" err="1"/>
              <a:t>заменљивост</a:t>
            </a:r>
            <a:r>
              <a:rPr lang="sr-Cyrl-RS" dirty="0"/>
              <a:t> у контексту. Прави или потпуни синоними морали би бити заменљиви у свим контекстима, а да се ни значење ни почетна замисао не промени. Ипак, та претпоставка ствара озбиљан методолошки проблем: ко је у стању проверити СВЕ могуће контексте и како би се то могло извести?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5996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Импликације за синонимију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На нивоу конструкције значења речи се не појављују са свим својим значењским потенцијалима, већ са оствареним смисловима. Компоненте се бирају и уређују према томе колико су релевантне у одређеној ситуацији с обзиром на ко(н)</a:t>
            </a:r>
            <a:r>
              <a:rPr lang="sr-Cyrl-RS" dirty="0" err="1"/>
              <a:t>нетскт</a:t>
            </a:r>
            <a:r>
              <a:rPr lang="sr-Cyrl-RS" dirty="0"/>
              <a:t>. У конкретној говорној ситуацији могуће је тако изабрати конструкције значења речи да изабране компоненте буду једнаке (по својим смисловима). Као актуелне конструкције значења, могуће је да речи постану „идеални синоними”.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2962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Импликације за синонимију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Синонимију је логичније сматрати продуктом људске интеракције са лингвистичким знаковима него обележјем самих тих знакова. Синонимија се остварује у језичком преношењу значења и давања смисла, као и у прихватању, тј. разумевању значења.</a:t>
            </a:r>
          </a:p>
          <a:p>
            <a:pPr algn="just"/>
            <a:r>
              <a:rPr lang="sr-Cyrl-RS" dirty="0"/>
              <a:t>И на теоријском и на практичном нивоу тешко је навести најбољи синоним речима изолованим из контекста, док се најбољи антоними многим речима могу лако пронаћи.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212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Импликације за синонимију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dirty="0"/>
              <a:t>У текстовима се користе различите речи и фразе које остварују иста значења, али то не чине као засебне, од контекста изоловане јединице, већ само у конкретним текстовима. Такве су речи заиста потпуни синоними и, да није тако, не би (у својој </a:t>
            </a:r>
            <a:r>
              <a:rPr lang="sr-Cyrl-RS" dirty="0" err="1"/>
              <a:t>анафоричкој</a:t>
            </a:r>
            <a:r>
              <a:rPr lang="sr-Cyrl-RS" dirty="0"/>
              <a:t> и </a:t>
            </a:r>
            <a:r>
              <a:rPr lang="sr-Cyrl-RS" dirty="0" err="1"/>
              <a:t>катафоричкој</a:t>
            </a:r>
            <a:r>
              <a:rPr lang="sr-Cyrl-RS" dirty="0"/>
              <a:t> функцији) могли суделовати у организацији текста као кохерентне целине. У контексту као синоними могу функционисати речи које изоловане ничим не назначују да би то могле бити. То је функционална синонимија која осигурава кохеренцију текста. Тест </a:t>
            </a:r>
            <a:r>
              <a:rPr lang="sr-Cyrl-RS" dirty="0" err="1"/>
              <a:t>заменљивости</a:t>
            </a:r>
            <a:r>
              <a:rPr lang="sr-Cyrl-RS" dirty="0"/>
              <a:t> у многим или свим контекстима овде нема смисла, јер је конструисање потпуних синонима у функцији једног конкретног текста.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8484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Когнитивна начела и лексикографска пракса у речницима синонима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Трагови су се неких </a:t>
            </a:r>
            <a:r>
              <a:rPr lang="sr-Cyrl-RS" dirty="0" err="1"/>
              <a:t>когнитивнолингвистичких</a:t>
            </a:r>
            <a:r>
              <a:rPr lang="sr-Cyrl-RS" dirty="0"/>
              <a:t> поставки налазили у лексикографској пракси много пре него што су се теоријске поставке обликовале, зато што се у њима не наводе речи истог значења, већ сличног.</a:t>
            </a:r>
          </a:p>
          <a:p>
            <a:pPr algn="just"/>
            <a:r>
              <a:rPr lang="sr-Cyrl-RS" dirty="0"/>
              <a:t>У лексикографској пракси реч </a:t>
            </a:r>
            <a:r>
              <a:rPr lang="sr-Cyrl-RS" i="1" dirty="0"/>
              <a:t>синоним </a:t>
            </a:r>
            <a:r>
              <a:rPr lang="sr-Cyrl-RS" dirty="0"/>
              <a:t>се најчешће употребљава да би означила (врло) различите ступњеве и облике сличности, а знатно мање да би упутила на истост. Категорија истости је у речницима знатно мање заступљена него категорија сличности.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9708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Когнитивна начела и лексикографска пракса у речницима синонима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Занимљива констатација из увода једног речника синонима:</a:t>
            </a:r>
          </a:p>
          <a:p>
            <a:pPr marL="0" indent="0" algn="just">
              <a:buNone/>
            </a:pPr>
            <a:r>
              <a:rPr lang="sr-Cyrl-RS" dirty="0"/>
              <a:t>„Они који се баве језиком знају да нема онога што бисмо назвали </a:t>
            </a:r>
            <a:r>
              <a:rPr lang="sr-Cyrl-RS" i="1" dirty="0"/>
              <a:t>правим</a:t>
            </a:r>
            <a:r>
              <a:rPr lang="sr-Cyrl-RS" dirty="0"/>
              <a:t> синонимима. Иако значења двеју речи могу бити иста – или приближно иста – постоје три карактеристике речи које се готово никад не поклапају: фреквентност, дистрибуција и конотација. Из тих разлога, речник синонима се мора користити пажљиво. Иако две речи могу бити врло сличне по значењу, замена једне другом не мора увек бити одговарајућа или прикладна…” (</a:t>
            </a:r>
            <a:r>
              <a:rPr lang="sr-Latn-RS" dirty="0"/>
              <a:t>Rodale, Urdang i La Roche 1978).</a:t>
            </a:r>
          </a:p>
        </p:txBody>
      </p:sp>
    </p:spTree>
    <p:extLst>
      <p:ext uri="{BB962C8B-B14F-4D97-AF65-F5344CB8AC3E}">
        <p14:creationId xmlns:p14="http://schemas.microsoft.com/office/powerpoint/2010/main" val="218249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Увод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RS" dirty="0"/>
              <a:t>Нема много радова који проблему синонимије приступају с </a:t>
            </a:r>
            <a:r>
              <a:rPr lang="sr-Cyrl-RS" dirty="0" err="1"/>
              <a:t>когнитивнолингвистичких</a:t>
            </a:r>
            <a:r>
              <a:rPr lang="sr-Cyrl-RS" dirty="0"/>
              <a:t> полазишта иако се тај теоријски оквир чини погодним за осветљавање многих питања везаних за синонимију.</a:t>
            </a:r>
          </a:p>
          <a:p>
            <a:pPr algn="just"/>
            <a:r>
              <a:rPr lang="sr-Cyrl-RS" dirty="0"/>
              <a:t>Два дела рада: </a:t>
            </a:r>
            <a:r>
              <a:rPr lang="sr-Cyrl-RS" b="1" dirty="0"/>
              <a:t>1)</a:t>
            </a:r>
            <a:r>
              <a:rPr lang="sr-Cyrl-RS" dirty="0"/>
              <a:t> теоријска питања синонимије из </a:t>
            </a:r>
            <a:r>
              <a:rPr lang="sr-Cyrl-RS" dirty="0" err="1"/>
              <a:t>когнитивнилоингвистичке</a:t>
            </a:r>
            <a:r>
              <a:rPr lang="sr-Cyrl-RS" dirty="0"/>
              <a:t> </a:t>
            </a:r>
            <a:r>
              <a:rPr lang="sr-Cyrl-RS" dirty="0" err="1"/>
              <a:t>преспективе</a:t>
            </a:r>
            <a:r>
              <a:rPr lang="sr-Cyrl-RS" dirty="0"/>
              <a:t>; </a:t>
            </a:r>
            <a:r>
              <a:rPr lang="sr-Cyrl-RS" b="1" dirty="0"/>
              <a:t>2)</a:t>
            </a:r>
            <a:r>
              <a:rPr lang="sr-Cyrl-RS" dirty="0"/>
              <a:t> лексикографска пракса и практична питања из исте перспективе.</a:t>
            </a:r>
          </a:p>
          <a:p>
            <a:pPr algn="just"/>
            <a:r>
              <a:rPr lang="sr-Cyrl-RS" dirty="0"/>
              <a:t>Питање синонимије као језичке баласти: указује ли синонимија на постојање непотребних речи који се треба ослободити, на постојање „наших” и „њихових” речи?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3206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Когнитивна начела и лексикографска пракса у речницима синонима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У речницима синонима </a:t>
            </a:r>
            <a:r>
              <a:rPr lang="sr-Cyrl-RS" dirty="0" err="1"/>
              <a:t>гнездовно</a:t>
            </a:r>
            <a:r>
              <a:rPr lang="sr-Cyrl-RS" dirty="0"/>
              <a:t> су организоване скупине сличних речи, док се истозначнице јављају искључиво у паровима (најчешће домаћа и страна реч).</a:t>
            </a:r>
          </a:p>
          <a:p>
            <a:pPr algn="just"/>
            <a:r>
              <a:rPr lang="sr-Cyrl-RS" dirty="0"/>
              <a:t>Предност речника синонима заснованих на корпусним подацима. Корпус би омогућио издвајање </a:t>
            </a:r>
            <a:r>
              <a:rPr lang="sr-Cyrl-RS" dirty="0" err="1"/>
              <a:t>централнијих</a:t>
            </a:r>
            <a:r>
              <a:rPr lang="sr-Cyrl-RS" dirty="0"/>
              <a:t> или </a:t>
            </a:r>
            <a:r>
              <a:rPr lang="sr-Cyrl-RS" dirty="0" err="1"/>
              <a:t>прототипичнијих</a:t>
            </a:r>
            <a:r>
              <a:rPr lang="sr-Cyrl-RS" dirty="0"/>
              <a:t> синонима једне речи (на основу фреквентности). Тако би се организовао центар и периферија једног синонимског гнезда (нпр. типични и мање типични глаголи кретања).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375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Закључци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Појам </a:t>
            </a:r>
            <a:r>
              <a:rPr lang="sr-Cyrl-RS" i="1" dirty="0"/>
              <a:t>конструисања значења </a:t>
            </a:r>
            <a:r>
              <a:rPr lang="sr-Cyrl-RS" dirty="0"/>
              <a:t>средишњи је појам у разматрању синонимије из угла </a:t>
            </a:r>
            <a:r>
              <a:rPr lang="sr-Cyrl-RS" dirty="0" err="1"/>
              <a:t>когнитивнолингвистичке</a:t>
            </a:r>
            <a:r>
              <a:rPr lang="sr-Cyrl-RS" dirty="0"/>
              <a:t> перспективе.</a:t>
            </a:r>
          </a:p>
          <a:p>
            <a:pPr algn="just"/>
            <a:r>
              <a:rPr lang="sr-Cyrl-RS" dirty="0"/>
              <a:t>Неопходност рада на корпусима у расправама о синонимији. Тек детаљни увиди у корпусе могу пружити увид у то како говорници </a:t>
            </a:r>
            <a:r>
              <a:rPr lang="sr-Cyrl-RS" dirty="0" err="1"/>
              <a:t>концептуализују</a:t>
            </a:r>
            <a:r>
              <a:rPr lang="sr-Cyrl-RS" dirty="0"/>
              <a:t> и конструишу синониме. Говорници се приликом употребе синонима ослањају на заједничко лингвистичко и екстралингвистичко знање примењујући когнитивна начела.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9486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Увод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Идеална ситуација: када би свака јединица исказивала само једно значење, односно када би једно значење било придружено САМО ЈЕДНОМ језичком знаку (што у језику није случај; исп. </a:t>
            </a:r>
            <a:r>
              <a:rPr lang="sr-Cyrl-RS" dirty="0" err="1"/>
              <a:t>хомонимија</a:t>
            </a:r>
            <a:r>
              <a:rPr lang="sr-Cyrl-RS" dirty="0"/>
              <a:t> и синонимија).</a:t>
            </a:r>
          </a:p>
          <a:p>
            <a:pPr algn="just"/>
            <a:r>
              <a:rPr lang="sr-Cyrl-RS" dirty="0"/>
              <a:t>Разлике у регистру међу синонимима, у стилу, експресивности, па и самој семантици: </a:t>
            </a:r>
            <a:r>
              <a:rPr lang="sr-Cyrl-RS" i="1" dirty="0"/>
              <a:t>Мој ми отац никада није био тата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1733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Темељна начела когнитивне лингвистике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 err="1"/>
              <a:t>Когнитивнолингвистички</a:t>
            </a:r>
            <a:r>
              <a:rPr lang="sr-Cyrl-RS" dirty="0"/>
              <a:t> поглед на значење је енциклопедијски и као такав се разликује од погледа на значење у теоријама које му приступају речнички. </a:t>
            </a:r>
          </a:p>
          <a:p>
            <a:pPr algn="just"/>
            <a:r>
              <a:rPr lang="sr-Cyrl-RS" dirty="0"/>
              <a:t>Неке семантичке теорије сматрају да значење у језику има и речничку и енциклопедијску саставницу, али да се лексичка семантика треба бавити само речничком страном значења, јер је енциклопедијска компонента категорија изван језика, односно припада домену знања о свету.</a:t>
            </a:r>
          </a:p>
        </p:txBody>
      </p:sp>
    </p:spTree>
    <p:extLst>
      <p:ext uri="{BB962C8B-B14F-4D97-AF65-F5344CB8AC3E}">
        <p14:creationId xmlns:p14="http://schemas.microsoft.com/office/powerpoint/2010/main" val="133115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Темељна начела когнитивне лингвистике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Когнитивна лингвистика ставља значење у средиште свог интересовања, сматрајући да је примарна улога језика управо у изражавању значења. Овај модел полази од тога да је значење језичких јединица резултат говорниковог конструисања (</a:t>
            </a:r>
            <a:r>
              <a:rPr lang="sr-Latn-RS" i="1" dirty="0"/>
              <a:t>construal</a:t>
            </a:r>
            <a:r>
              <a:rPr lang="sr-Latn-RS" dirty="0"/>
              <a:t>)</a:t>
            </a:r>
            <a:r>
              <a:rPr lang="sr-Cyrl-RS" dirty="0"/>
              <a:t>, а не објективне истине. Он имплицира да не постоји јасна граница између семантике и прагматике.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1266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Конструисање значења и контекст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Од 70-их година 20. века бројни лингвисти су указивали на неоправданост претпоставке о постојању речи природних језика изван сваког контекста, јер се речи нужно појављују у односу на одређене оквире или домене људског искуства. По схватању неких семантичара, неки видови значења речи ускладиштени су у дугорочном памћењу, али је значење као целина променљиво, подложно допунама и подацима који зависе од употребе у контексту.</a:t>
            </a:r>
          </a:p>
          <a:p>
            <a:pPr algn="just"/>
            <a:r>
              <a:rPr lang="sr-Cyrl-RS" dirty="0"/>
              <a:t>Енциклопедијски приступ значењу који заговара когнитивна лингвистика подразумева да је енциклопедијско знање уређена структура, да нема разлике између таквог значења и контекстуалног значења, те да је језик неодвојив од искуства.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5936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Категоризација и </a:t>
            </a:r>
            <a:r>
              <a:rPr lang="sr-Cyrl-RS" dirty="0" err="1">
                <a:latin typeface="Cambria" panose="02040503050406030204" pitchFamily="18" charset="0"/>
              </a:rPr>
              <a:t>прототипичност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err="1"/>
              <a:t>Прототипичност</a:t>
            </a:r>
            <a:r>
              <a:rPr lang="sr-Cyrl-RS" dirty="0"/>
              <a:t>, радијална структура и схематичне мреже оруђа су којим когнитивна лингвистика приступа полисемији. </a:t>
            </a:r>
            <a:r>
              <a:rPr lang="sr-Cyrl-RS" dirty="0" err="1"/>
              <a:t>Прототипичност</a:t>
            </a:r>
            <a:r>
              <a:rPr lang="sr-Cyrl-RS" dirty="0"/>
              <a:t> у когнитивној семантици значи да </a:t>
            </a:r>
            <a:r>
              <a:rPr lang="sr-Cyrl-RS" dirty="0" err="1"/>
              <a:t>укљученост</a:t>
            </a:r>
            <a:r>
              <a:rPr lang="sr-Cyrl-RS" dirty="0"/>
              <a:t> у одређену категорију може бити ступњевита, да су неки чланови категорије типичнији од других, те да је статус неких чланова нејасан. Категорија је на тај начин мање строго дефинисана (</a:t>
            </a:r>
            <a:r>
              <a:rPr lang="sr-Cyrl-RS" dirty="0" err="1"/>
              <a:t>прототипични</a:t>
            </a:r>
            <a:r>
              <a:rPr lang="sr-Cyrl-RS" dirty="0"/>
              <a:t> и </a:t>
            </a:r>
            <a:r>
              <a:rPr lang="sr-Cyrl-RS" dirty="0" err="1"/>
              <a:t>непрототипични</a:t>
            </a:r>
            <a:r>
              <a:rPr lang="sr-Cyrl-RS" dirty="0"/>
              <a:t> синоними).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8439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Значење као могућност и реализација у ко(н)тексту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Значења речи се прилагођавају потреби говорника и ко(н)тексту исто онако како се порука прилагођава језичком саставу чији је део. Управо је говорниково изналажење прилагођеног значења оно што когнитивна лингвистика назива </a:t>
            </a:r>
            <a:r>
              <a:rPr lang="sr-Cyrl-RS" u="sng" dirty="0"/>
              <a:t>конструкцијом значења</a:t>
            </a:r>
            <a:r>
              <a:rPr lang="sr-Cyrl-RS" dirty="0"/>
              <a:t>: креативни чин стварања и интерпретације значења језичке јединице. Како једна иста гласовна целина може сигнализирати различите значењске нијансе, </a:t>
            </a:r>
            <a:r>
              <a:rPr lang="sr-Cyrl-RS" dirty="0" err="1"/>
              <a:t>Алвуд</a:t>
            </a:r>
            <a:r>
              <a:rPr lang="sr-Cyrl-RS" dirty="0"/>
              <a:t> истиче да би исправније било говорити о значењском потенцијалу речи него о значењу као полазишту за конструкцију. </a:t>
            </a:r>
          </a:p>
          <a:p>
            <a:pPr algn="just"/>
            <a:r>
              <a:rPr lang="sr-Cyrl-RS" dirty="0"/>
              <a:t>Исп. </a:t>
            </a:r>
            <a:r>
              <a:rPr lang="sr-Cyrl-RS" i="1" dirty="0"/>
              <a:t>јести – жвакати и гутати јело</a:t>
            </a:r>
            <a:r>
              <a:rPr lang="sr-Cyrl-RS" dirty="0"/>
              <a:t> : </a:t>
            </a:r>
            <a:r>
              <a:rPr lang="sr-Cyrl-RS" i="1" dirty="0"/>
              <a:t>јести супу</a:t>
            </a:r>
            <a:r>
              <a:rPr lang="sr-Cyrl-RS" dirty="0"/>
              <a:t>, </a:t>
            </a:r>
            <a:r>
              <a:rPr lang="sr-Cyrl-RS" i="1" dirty="0"/>
              <a:t>јести одрезак</a:t>
            </a:r>
            <a:r>
              <a:rPr lang="sr-Cyrl-RS" dirty="0"/>
              <a:t>, </a:t>
            </a:r>
            <a:r>
              <a:rPr lang="sr-Cyrl-RS" i="1" dirty="0"/>
              <a:t>јести сладолед </a:t>
            </a:r>
            <a:r>
              <a:rPr lang="sr-Cyrl-RS" dirty="0"/>
              <a:t>(</a:t>
            </a:r>
            <a:r>
              <a:rPr lang="sr-Cyrl-RS" i="1" dirty="0"/>
              <a:t>гутати</a:t>
            </a:r>
            <a:r>
              <a:rPr lang="sr-Cyrl-RS" dirty="0"/>
              <a:t>, </a:t>
            </a:r>
            <a:r>
              <a:rPr lang="sr-Cyrl-RS" i="1" dirty="0"/>
              <a:t>жвакати</a:t>
            </a:r>
            <a:r>
              <a:rPr lang="sr-Cyrl-RS" dirty="0"/>
              <a:t>, </a:t>
            </a:r>
            <a:r>
              <a:rPr lang="sr-Cyrl-RS" i="1" dirty="0"/>
              <a:t>лизати</a:t>
            </a:r>
            <a:r>
              <a:rPr lang="sr-Cyrl-RS" dirty="0"/>
              <a:t>) → значење објеката у овим конструкцијама условљава значење глагола.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293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mbria" panose="02040503050406030204" pitchFamily="18" charset="0"/>
              </a:rPr>
              <a:t>Значење као могућност и реализација у ко(н)тексту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Значење речи зависи од контекста и ограничено је ситуацијом:</a:t>
            </a:r>
          </a:p>
          <a:p>
            <a:pPr lvl="1"/>
            <a:r>
              <a:rPr lang="sr-Cyrl-RS" sz="2400" b="1" i="1" dirty="0"/>
              <a:t>Време се поправља.</a:t>
            </a:r>
          </a:p>
          <a:p>
            <a:r>
              <a:rPr lang="sr-Cyrl-RS" dirty="0"/>
              <a:t>Након дуге суше, када падне киша; након олујног невремена, када се олуја стишава; након густе магле, када се магла повлачи и сл.</a:t>
            </a:r>
          </a:p>
          <a:p>
            <a:pPr marL="914400" lvl="2" indent="0">
              <a:buNone/>
            </a:pPr>
            <a:endParaRPr lang="sr-Cyrl-RS" sz="2800" i="1" dirty="0"/>
          </a:p>
        </p:txBody>
      </p:sp>
    </p:spTree>
    <p:extLst>
      <p:ext uri="{BB962C8B-B14F-4D97-AF65-F5344CB8AC3E}">
        <p14:creationId xmlns:p14="http://schemas.microsoft.com/office/powerpoint/2010/main" val="2904331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1723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</vt:lpstr>
      <vt:lpstr>Garamond</vt:lpstr>
      <vt:lpstr>Organic</vt:lpstr>
      <vt:lpstr>Когнитивна лингвистика и синонимија: теорија и лексикографска пракса</vt:lpstr>
      <vt:lpstr>Увод</vt:lpstr>
      <vt:lpstr>Увод</vt:lpstr>
      <vt:lpstr>Темељна начела когнитивне лингвистике</vt:lpstr>
      <vt:lpstr>Темељна начела когнитивне лингвистике</vt:lpstr>
      <vt:lpstr>Конструисање значења и контекст</vt:lpstr>
      <vt:lpstr>Категоризација и прототипичност</vt:lpstr>
      <vt:lpstr>Значење као могућност и реализација у ко(н)тексту</vt:lpstr>
      <vt:lpstr>Значење као могућност и реализација у ко(н)тексту</vt:lpstr>
      <vt:lpstr>Фокусирање семантичких компонената</vt:lpstr>
      <vt:lpstr>Фокусирање семантичких компонената</vt:lpstr>
      <vt:lpstr>Фокусирање семантичких компонената</vt:lpstr>
      <vt:lpstr>Импликације за синонимију</vt:lpstr>
      <vt:lpstr>Импликације за синонимију</vt:lpstr>
      <vt:lpstr>Импликације за синонимију</vt:lpstr>
      <vt:lpstr>Импликације за синонимију</vt:lpstr>
      <vt:lpstr>Импликације за синонимију</vt:lpstr>
      <vt:lpstr>Когнитивна начела и лексикографска пракса у речницима синонима</vt:lpstr>
      <vt:lpstr>Когнитивна начела и лексикографска пракса у речницима синонима</vt:lpstr>
      <vt:lpstr>Когнитивна начела и лексикографска пракса у речницима синонима</vt:lpstr>
      <vt:lpstr>Закључци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Когнитивна лингвистика и синонимија: теорија и лексикографска пракса</dc:title>
  <dc:creator>Vesna</dc:creator>
  <cp:lastModifiedBy>Весна Николић</cp:lastModifiedBy>
  <cp:revision>19</cp:revision>
  <dcterms:created xsi:type="dcterms:W3CDTF">2017-11-18T18:50:25Z</dcterms:created>
  <dcterms:modified xsi:type="dcterms:W3CDTF">2023-11-22T19:50:08Z</dcterms:modified>
</cp:coreProperties>
</file>