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308" r:id="rId4"/>
    <p:sldId id="262" r:id="rId5"/>
    <p:sldId id="263" r:id="rId6"/>
    <p:sldId id="265" r:id="rId7"/>
    <p:sldId id="273" r:id="rId8"/>
    <p:sldId id="283" r:id="rId9"/>
    <p:sldId id="307" r:id="rId10"/>
    <p:sldId id="276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0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374" y="1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B944E-92BE-48E7-953F-5E90175C337D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C539DE9-EB88-4DF1-AFA8-E665133AB10E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синоними</a:t>
          </a:r>
        </a:p>
        <a:p>
          <a:r>
            <a:rPr lang="sr-Cyrl-RS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(потпуни и непотпуни</a:t>
          </a:r>
          <a:r>
            <a:rPr lang="sr-Cyrl-RS" sz="1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sr-Latn-RS" sz="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424F27-AB37-4E18-91BC-7644858B373B}" type="parTrans" cxnId="{ADA694B7-D3C9-49CC-8257-9594E580C6BF}">
      <dgm:prSet/>
      <dgm:spPr/>
      <dgm:t>
        <a:bodyPr/>
        <a:lstStyle/>
        <a:p>
          <a:endParaRPr lang="sr-Latn-RS"/>
        </a:p>
      </dgm:t>
    </dgm:pt>
    <dgm:pt modelId="{8E578B54-475D-4A60-B65D-EA4EC50E4268}" type="sibTrans" cxnId="{ADA694B7-D3C9-49CC-8257-9594E580C6BF}">
      <dgm:prSet/>
      <dgm:spPr/>
      <dgm:t>
        <a:bodyPr/>
        <a:lstStyle/>
        <a:p>
          <a:endParaRPr lang="sr-Latn-RS"/>
        </a:p>
      </dgm:t>
    </dgm:pt>
    <dgm:pt modelId="{CBC29A89-A311-4C6C-8999-2A5D555B31FD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непотпуни пароними</a:t>
          </a:r>
          <a:endParaRPr lang="sr-Latn-RS" sz="20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4FBFE-BF9D-44E0-939B-6DF045426188}" type="parTrans" cxnId="{B294F6E2-BF99-4574-87A9-E4AB146220D3}">
      <dgm:prSet/>
      <dgm:spPr/>
      <dgm:t>
        <a:bodyPr/>
        <a:lstStyle/>
        <a:p>
          <a:endParaRPr lang="sr-Latn-RS"/>
        </a:p>
      </dgm:t>
    </dgm:pt>
    <dgm:pt modelId="{A12F9400-1938-4945-9368-08C0F48367A7}" type="sibTrans" cxnId="{B294F6E2-BF99-4574-87A9-E4AB146220D3}">
      <dgm:prSet/>
      <dgm:spPr/>
      <dgm:t>
        <a:bodyPr/>
        <a:lstStyle/>
        <a:p>
          <a:endParaRPr lang="sr-Latn-RS"/>
        </a:p>
      </dgm:t>
    </dgm:pt>
    <dgm:pt modelId="{FD32B101-1416-452F-8C80-9C38D4081927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творбено повезане лексеме</a:t>
          </a:r>
          <a:endParaRPr lang="sr-Latn-RS" sz="20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854B6-9EA2-4C83-94F6-4D41BAD15212}" type="parTrans" cxnId="{639B8403-86BF-4DE2-83EC-6FB8E51DA075}">
      <dgm:prSet/>
      <dgm:spPr/>
      <dgm:t>
        <a:bodyPr/>
        <a:lstStyle/>
        <a:p>
          <a:endParaRPr lang="sr-Latn-RS"/>
        </a:p>
      </dgm:t>
    </dgm:pt>
    <dgm:pt modelId="{FCBE8072-76F5-4827-B6A1-A82360C50865}" type="sibTrans" cxnId="{639B8403-86BF-4DE2-83EC-6FB8E51DA075}">
      <dgm:prSet/>
      <dgm:spPr/>
      <dgm:t>
        <a:bodyPr/>
        <a:lstStyle/>
        <a:p>
          <a:endParaRPr lang="sr-Latn-RS"/>
        </a:p>
      </dgm:t>
    </dgm:pt>
    <dgm:pt modelId="{0451B909-F3E6-496C-BCB7-CEDD645159A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2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синопароними</a:t>
          </a:r>
          <a:endParaRPr lang="sr-Latn-R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DA2F16-0EC1-4588-ADE1-34EAB6FD6008}" type="parTrans" cxnId="{D54F9596-E467-4BF7-8AB9-5C360ED33921}">
      <dgm:prSet/>
      <dgm:spPr/>
      <dgm:t>
        <a:bodyPr/>
        <a:lstStyle/>
        <a:p>
          <a:endParaRPr lang="sr-Latn-RS"/>
        </a:p>
      </dgm:t>
    </dgm:pt>
    <dgm:pt modelId="{E7BB83CB-5E12-49FC-98AF-15FA9A44FCDE}" type="sibTrans" cxnId="{D54F9596-E467-4BF7-8AB9-5C360ED33921}">
      <dgm:prSet/>
      <dgm:spPr/>
      <dgm:t>
        <a:bodyPr/>
        <a:lstStyle/>
        <a:p>
          <a:endParaRPr lang="sr-Latn-RS"/>
        </a:p>
      </dgm:t>
    </dgm:pt>
    <dgm:pt modelId="{FAB189D7-AA87-4D63-A123-A1C9758335B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паросиноними</a:t>
          </a:r>
          <a:endParaRPr lang="sr-Latn-RS" sz="28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5922E3-981E-4AF1-ABF7-799FE9CB234B}" type="parTrans" cxnId="{10FA82F6-08B0-4B3B-87CE-64CD6A52747C}">
      <dgm:prSet/>
      <dgm:spPr/>
      <dgm:t>
        <a:bodyPr/>
        <a:lstStyle/>
        <a:p>
          <a:endParaRPr lang="sr-Latn-RS"/>
        </a:p>
      </dgm:t>
    </dgm:pt>
    <dgm:pt modelId="{7A623C97-6DD0-400B-97C6-0DBE952DCE78}" type="sibTrans" cxnId="{10FA82F6-08B0-4B3B-87CE-64CD6A52747C}">
      <dgm:prSet/>
      <dgm:spPr/>
      <dgm:t>
        <a:bodyPr/>
        <a:lstStyle/>
        <a:p>
          <a:endParaRPr lang="sr-Latn-RS"/>
        </a:p>
      </dgm:t>
    </dgm:pt>
    <dgm:pt modelId="{042643E6-0813-4C67-ABDE-4630E2A0012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потпуни пароними</a:t>
          </a:r>
          <a:endParaRPr lang="sr-Latn-RS" sz="20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FB6125-19A5-4FE2-AFC6-A9CCF6B78DEB}" type="parTrans" cxnId="{F8238124-4561-4869-A5FC-1D58A8980211}">
      <dgm:prSet/>
      <dgm:spPr/>
      <dgm:t>
        <a:bodyPr/>
        <a:lstStyle/>
        <a:p>
          <a:endParaRPr lang="sr-Latn-RS"/>
        </a:p>
      </dgm:t>
    </dgm:pt>
    <dgm:pt modelId="{F75174F9-CF4A-4B56-B248-6A3DE7CBFB53}" type="sibTrans" cxnId="{F8238124-4561-4869-A5FC-1D58A8980211}">
      <dgm:prSet/>
      <dgm:spPr/>
      <dgm:t>
        <a:bodyPr/>
        <a:lstStyle/>
        <a:p>
          <a:endParaRPr lang="sr-Latn-RS"/>
        </a:p>
      </dgm:t>
    </dgm:pt>
    <dgm:pt modelId="{3D87226D-F45F-439C-BF00-5EC2F2249C1A}" type="pres">
      <dgm:prSet presAssocID="{437B944E-92BE-48E7-953F-5E90175C337D}" presName="Name0" presStyleCnt="0">
        <dgm:presLayoutVars>
          <dgm:dir/>
          <dgm:resizeHandles val="exact"/>
        </dgm:presLayoutVars>
      </dgm:prSet>
      <dgm:spPr/>
    </dgm:pt>
    <dgm:pt modelId="{3DF771FE-234D-43FA-B69C-6154D233A49C}" type="pres">
      <dgm:prSet presAssocID="{BC539DE9-EB88-4DF1-AFA8-E665133AB10E}" presName="node" presStyleLbl="node1" presStyleIdx="0" presStyleCnt="6" custScaleX="133100" custScaleY="176136" custLinFactNeighborX="-40546" custLinFactNeighborY="-2195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F52424D0-249A-4D60-86CD-9186093730CC}" type="pres">
      <dgm:prSet presAssocID="{8E578B54-475D-4A60-B65D-EA4EC50E4268}" presName="sibTrans" presStyleLbl="sibTrans2D1" presStyleIdx="0" presStyleCnt="5"/>
      <dgm:spPr/>
      <dgm:t>
        <a:bodyPr/>
        <a:lstStyle/>
        <a:p>
          <a:endParaRPr lang="sr-Latn-RS"/>
        </a:p>
      </dgm:t>
    </dgm:pt>
    <dgm:pt modelId="{51A6C94B-49A6-440B-91CA-729837D715D9}" type="pres">
      <dgm:prSet presAssocID="{8E578B54-475D-4A60-B65D-EA4EC50E4268}" presName="connectorText" presStyleLbl="sibTrans2D1" presStyleIdx="0" presStyleCnt="5"/>
      <dgm:spPr/>
      <dgm:t>
        <a:bodyPr/>
        <a:lstStyle/>
        <a:p>
          <a:endParaRPr lang="sr-Latn-RS"/>
        </a:p>
      </dgm:t>
    </dgm:pt>
    <dgm:pt modelId="{21776D28-9144-4D0C-B899-784F5517367A}" type="pres">
      <dgm:prSet presAssocID="{0451B909-F3E6-496C-BCB7-CEDD645159A1}" presName="node" presStyleLbl="node1" presStyleIdx="1" presStyleCnt="6" custScaleX="121000" custScaleY="188640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C8660BF6-04DB-4CBD-BA0D-4E9AB70B73DF}" type="pres">
      <dgm:prSet presAssocID="{E7BB83CB-5E12-49FC-98AF-15FA9A44FCDE}" presName="sibTrans" presStyleLbl="sibTrans2D1" presStyleIdx="1" presStyleCnt="5"/>
      <dgm:spPr/>
      <dgm:t>
        <a:bodyPr/>
        <a:lstStyle/>
        <a:p>
          <a:endParaRPr lang="sr-Latn-RS"/>
        </a:p>
      </dgm:t>
    </dgm:pt>
    <dgm:pt modelId="{D667783A-0B7D-4699-AB93-299010C7CA9D}" type="pres">
      <dgm:prSet presAssocID="{E7BB83CB-5E12-49FC-98AF-15FA9A44FCDE}" presName="connectorText" presStyleLbl="sibTrans2D1" presStyleIdx="1" presStyleCnt="5"/>
      <dgm:spPr/>
      <dgm:t>
        <a:bodyPr/>
        <a:lstStyle/>
        <a:p>
          <a:endParaRPr lang="sr-Latn-RS"/>
        </a:p>
      </dgm:t>
    </dgm:pt>
    <dgm:pt modelId="{9A59C199-BF50-4D99-9801-0CB5DBBDF7AE}" type="pres">
      <dgm:prSet presAssocID="{FAB189D7-AA87-4D63-A123-A1C9758335BF}" presName="node" presStyleLbl="node1" presStyleIdx="2" presStyleCnt="6" custScaleX="133100" custScaleY="18458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79D96B09-0DAE-449A-8BFD-7A06AF3B3B0C}" type="pres">
      <dgm:prSet presAssocID="{7A623C97-6DD0-400B-97C6-0DBE952DCE78}" presName="sibTrans" presStyleLbl="sibTrans2D1" presStyleIdx="2" presStyleCnt="5"/>
      <dgm:spPr/>
      <dgm:t>
        <a:bodyPr/>
        <a:lstStyle/>
        <a:p>
          <a:endParaRPr lang="sr-Latn-RS"/>
        </a:p>
      </dgm:t>
    </dgm:pt>
    <dgm:pt modelId="{317A7D17-EACF-4394-BA9B-6ABC72F8AA28}" type="pres">
      <dgm:prSet presAssocID="{7A623C97-6DD0-400B-97C6-0DBE952DCE78}" presName="connectorText" presStyleLbl="sibTrans2D1" presStyleIdx="2" presStyleCnt="5"/>
      <dgm:spPr/>
      <dgm:t>
        <a:bodyPr/>
        <a:lstStyle/>
        <a:p>
          <a:endParaRPr lang="sr-Latn-RS"/>
        </a:p>
      </dgm:t>
    </dgm:pt>
    <dgm:pt modelId="{DC41927D-E35E-4567-A7B5-D09CA3822735}" type="pres">
      <dgm:prSet presAssocID="{042643E6-0813-4C67-ABDE-4630E2A00125}" presName="node" presStyleLbl="node1" presStyleIdx="3" presStyleCnt="6" custScaleX="133100" custScaleY="188640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1A121A66-F6C2-49E8-A832-7246C23BEB37}" type="pres">
      <dgm:prSet presAssocID="{F75174F9-CF4A-4B56-B248-6A3DE7CBFB53}" presName="sibTrans" presStyleLbl="sibTrans2D1" presStyleIdx="3" presStyleCnt="5"/>
      <dgm:spPr/>
      <dgm:t>
        <a:bodyPr/>
        <a:lstStyle/>
        <a:p>
          <a:endParaRPr lang="sr-Latn-RS"/>
        </a:p>
      </dgm:t>
    </dgm:pt>
    <dgm:pt modelId="{912C2172-AA0B-4B80-9DF0-1740D71176AA}" type="pres">
      <dgm:prSet presAssocID="{F75174F9-CF4A-4B56-B248-6A3DE7CBFB53}" presName="connectorText" presStyleLbl="sibTrans2D1" presStyleIdx="3" presStyleCnt="5"/>
      <dgm:spPr/>
      <dgm:t>
        <a:bodyPr/>
        <a:lstStyle/>
        <a:p>
          <a:endParaRPr lang="sr-Latn-RS"/>
        </a:p>
      </dgm:t>
    </dgm:pt>
    <dgm:pt modelId="{E1CE7429-0A1A-4F60-89C2-68CB9AA50474}" type="pres">
      <dgm:prSet presAssocID="{CBC29A89-A311-4C6C-8999-2A5D555B31FD}" presName="node" presStyleLbl="node1" presStyleIdx="4" presStyleCnt="6" custScaleX="133100" custScaleY="180527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7A96421-56F2-4674-BD9E-E40F9075B1A4}" type="pres">
      <dgm:prSet presAssocID="{A12F9400-1938-4945-9368-08C0F48367A7}" presName="sibTrans" presStyleLbl="sibTrans2D1" presStyleIdx="4" presStyleCnt="5"/>
      <dgm:spPr/>
      <dgm:t>
        <a:bodyPr/>
        <a:lstStyle/>
        <a:p>
          <a:endParaRPr lang="sr-Latn-RS"/>
        </a:p>
      </dgm:t>
    </dgm:pt>
    <dgm:pt modelId="{016AE40E-EE35-4ADC-9BCF-CAA0C0539FFC}" type="pres">
      <dgm:prSet presAssocID="{A12F9400-1938-4945-9368-08C0F48367A7}" presName="connectorText" presStyleLbl="sibTrans2D1" presStyleIdx="4" presStyleCnt="5"/>
      <dgm:spPr/>
      <dgm:t>
        <a:bodyPr/>
        <a:lstStyle/>
        <a:p>
          <a:endParaRPr lang="sr-Latn-RS"/>
        </a:p>
      </dgm:t>
    </dgm:pt>
    <dgm:pt modelId="{EF466A66-E9C4-4835-8547-F06C803F7F7E}" type="pres">
      <dgm:prSet presAssocID="{FD32B101-1416-452F-8C80-9C38D4081927}" presName="node" presStyleLbl="node1" presStyleIdx="5" presStyleCnt="6" custScaleX="133100" custScaleY="192697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D3693786-9F24-4E05-94FA-F7D3FFDE10E9}" type="presOf" srcId="{7A623C97-6DD0-400B-97C6-0DBE952DCE78}" destId="{79D96B09-0DAE-449A-8BFD-7A06AF3B3B0C}" srcOrd="0" destOrd="0" presId="urn:microsoft.com/office/officeart/2005/8/layout/process1"/>
    <dgm:cxn modelId="{4C710EBB-371A-4AA7-A72D-8A34CC2D4C62}" type="presOf" srcId="{A12F9400-1938-4945-9368-08C0F48367A7}" destId="{016AE40E-EE35-4ADC-9BCF-CAA0C0539FFC}" srcOrd="1" destOrd="0" presId="urn:microsoft.com/office/officeart/2005/8/layout/process1"/>
    <dgm:cxn modelId="{A5CFD211-F591-4E42-8927-ED85ED5E3A77}" type="presOf" srcId="{E7BB83CB-5E12-49FC-98AF-15FA9A44FCDE}" destId="{C8660BF6-04DB-4CBD-BA0D-4E9AB70B73DF}" srcOrd="0" destOrd="0" presId="urn:microsoft.com/office/officeart/2005/8/layout/process1"/>
    <dgm:cxn modelId="{D54F9596-E467-4BF7-8AB9-5C360ED33921}" srcId="{437B944E-92BE-48E7-953F-5E90175C337D}" destId="{0451B909-F3E6-496C-BCB7-CEDD645159A1}" srcOrd="1" destOrd="0" parTransId="{3CDA2F16-0EC1-4588-ADE1-34EAB6FD6008}" sibTransId="{E7BB83CB-5E12-49FC-98AF-15FA9A44FCDE}"/>
    <dgm:cxn modelId="{61FAE1F0-1D1D-4C19-B519-6680E951821E}" type="presOf" srcId="{FD32B101-1416-452F-8C80-9C38D4081927}" destId="{EF466A66-E9C4-4835-8547-F06C803F7F7E}" srcOrd="0" destOrd="0" presId="urn:microsoft.com/office/officeart/2005/8/layout/process1"/>
    <dgm:cxn modelId="{A85C5501-3ABE-4033-B3E0-B57DECD8766C}" type="presOf" srcId="{437B944E-92BE-48E7-953F-5E90175C337D}" destId="{3D87226D-F45F-439C-BF00-5EC2F2249C1A}" srcOrd="0" destOrd="0" presId="urn:microsoft.com/office/officeart/2005/8/layout/process1"/>
    <dgm:cxn modelId="{017D2878-4997-4164-85E6-A84D457999F7}" type="presOf" srcId="{8E578B54-475D-4A60-B65D-EA4EC50E4268}" destId="{F52424D0-249A-4D60-86CD-9186093730CC}" srcOrd="0" destOrd="0" presId="urn:microsoft.com/office/officeart/2005/8/layout/process1"/>
    <dgm:cxn modelId="{B294F6E2-BF99-4574-87A9-E4AB146220D3}" srcId="{437B944E-92BE-48E7-953F-5E90175C337D}" destId="{CBC29A89-A311-4C6C-8999-2A5D555B31FD}" srcOrd="4" destOrd="0" parTransId="{4374FBFE-BF9D-44E0-939B-6DF045426188}" sibTransId="{A12F9400-1938-4945-9368-08C0F48367A7}"/>
    <dgm:cxn modelId="{8CEDA532-4F61-4D5F-BCC5-7D98D3A5ECD2}" type="presOf" srcId="{8E578B54-475D-4A60-B65D-EA4EC50E4268}" destId="{51A6C94B-49A6-440B-91CA-729837D715D9}" srcOrd="1" destOrd="0" presId="urn:microsoft.com/office/officeart/2005/8/layout/process1"/>
    <dgm:cxn modelId="{9C8BDB4C-A96F-49B8-A8D6-0DBF359E2C92}" type="presOf" srcId="{E7BB83CB-5E12-49FC-98AF-15FA9A44FCDE}" destId="{D667783A-0B7D-4699-AB93-299010C7CA9D}" srcOrd="1" destOrd="0" presId="urn:microsoft.com/office/officeart/2005/8/layout/process1"/>
    <dgm:cxn modelId="{D513F54C-2F13-4876-817A-56C0F28B5C19}" type="presOf" srcId="{A12F9400-1938-4945-9368-08C0F48367A7}" destId="{37A96421-56F2-4674-BD9E-E40F9075B1A4}" srcOrd="0" destOrd="0" presId="urn:microsoft.com/office/officeart/2005/8/layout/process1"/>
    <dgm:cxn modelId="{FB105C57-EBFC-4A6A-B045-85A196F659A9}" type="presOf" srcId="{7A623C97-6DD0-400B-97C6-0DBE952DCE78}" destId="{317A7D17-EACF-4394-BA9B-6ABC72F8AA28}" srcOrd="1" destOrd="0" presId="urn:microsoft.com/office/officeart/2005/8/layout/process1"/>
    <dgm:cxn modelId="{148A0F33-CC88-4B05-A24F-378AE11CC42C}" type="presOf" srcId="{BC539DE9-EB88-4DF1-AFA8-E665133AB10E}" destId="{3DF771FE-234D-43FA-B69C-6154D233A49C}" srcOrd="0" destOrd="0" presId="urn:microsoft.com/office/officeart/2005/8/layout/process1"/>
    <dgm:cxn modelId="{76F1F6F1-779C-4E52-9127-7EB33FA9D97A}" type="presOf" srcId="{F75174F9-CF4A-4B56-B248-6A3DE7CBFB53}" destId="{1A121A66-F6C2-49E8-A832-7246C23BEB37}" srcOrd="0" destOrd="0" presId="urn:microsoft.com/office/officeart/2005/8/layout/process1"/>
    <dgm:cxn modelId="{ADA694B7-D3C9-49CC-8257-9594E580C6BF}" srcId="{437B944E-92BE-48E7-953F-5E90175C337D}" destId="{BC539DE9-EB88-4DF1-AFA8-E665133AB10E}" srcOrd="0" destOrd="0" parTransId="{C1424F27-AB37-4E18-91BC-7644858B373B}" sibTransId="{8E578B54-475D-4A60-B65D-EA4EC50E4268}"/>
    <dgm:cxn modelId="{05A97AEF-E9B2-40D2-B046-C32D87475012}" type="presOf" srcId="{F75174F9-CF4A-4B56-B248-6A3DE7CBFB53}" destId="{912C2172-AA0B-4B80-9DF0-1740D71176AA}" srcOrd="1" destOrd="0" presId="urn:microsoft.com/office/officeart/2005/8/layout/process1"/>
    <dgm:cxn modelId="{2BFC64FE-504A-4223-A983-27929C4A62FA}" type="presOf" srcId="{042643E6-0813-4C67-ABDE-4630E2A00125}" destId="{DC41927D-E35E-4567-A7B5-D09CA3822735}" srcOrd="0" destOrd="0" presId="urn:microsoft.com/office/officeart/2005/8/layout/process1"/>
    <dgm:cxn modelId="{2854FA2D-0E12-412C-90CD-C311604671CB}" type="presOf" srcId="{0451B909-F3E6-496C-BCB7-CEDD645159A1}" destId="{21776D28-9144-4D0C-B899-784F5517367A}" srcOrd="0" destOrd="0" presId="urn:microsoft.com/office/officeart/2005/8/layout/process1"/>
    <dgm:cxn modelId="{B69566C4-C558-46F4-86AB-966BB40001C3}" type="presOf" srcId="{FAB189D7-AA87-4D63-A123-A1C9758335BF}" destId="{9A59C199-BF50-4D99-9801-0CB5DBBDF7AE}" srcOrd="0" destOrd="0" presId="urn:microsoft.com/office/officeart/2005/8/layout/process1"/>
    <dgm:cxn modelId="{4181603C-47C6-4D2E-847F-13B3A088FD6D}" type="presOf" srcId="{CBC29A89-A311-4C6C-8999-2A5D555B31FD}" destId="{E1CE7429-0A1A-4F60-89C2-68CB9AA50474}" srcOrd="0" destOrd="0" presId="urn:microsoft.com/office/officeart/2005/8/layout/process1"/>
    <dgm:cxn modelId="{639B8403-86BF-4DE2-83EC-6FB8E51DA075}" srcId="{437B944E-92BE-48E7-953F-5E90175C337D}" destId="{FD32B101-1416-452F-8C80-9C38D4081927}" srcOrd="5" destOrd="0" parTransId="{2C2854B6-9EA2-4C83-94F6-4D41BAD15212}" sibTransId="{FCBE8072-76F5-4827-B6A1-A82360C50865}"/>
    <dgm:cxn modelId="{F8238124-4561-4869-A5FC-1D58A8980211}" srcId="{437B944E-92BE-48E7-953F-5E90175C337D}" destId="{042643E6-0813-4C67-ABDE-4630E2A00125}" srcOrd="3" destOrd="0" parTransId="{76FB6125-19A5-4FE2-AFC6-A9CCF6B78DEB}" sibTransId="{F75174F9-CF4A-4B56-B248-6A3DE7CBFB53}"/>
    <dgm:cxn modelId="{10FA82F6-08B0-4B3B-87CE-64CD6A52747C}" srcId="{437B944E-92BE-48E7-953F-5E90175C337D}" destId="{FAB189D7-AA87-4D63-A123-A1C9758335BF}" srcOrd="2" destOrd="0" parTransId="{C55922E3-981E-4AF1-ABF7-799FE9CB234B}" sibTransId="{7A623C97-6DD0-400B-97C6-0DBE952DCE78}"/>
    <dgm:cxn modelId="{A7BD1DEA-0F7F-4D8E-B45B-2F5A7FB9980C}" type="presParOf" srcId="{3D87226D-F45F-439C-BF00-5EC2F2249C1A}" destId="{3DF771FE-234D-43FA-B69C-6154D233A49C}" srcOrd="0" destOrd="0" presId="urn:microsoft.com/office/officeart/2005/8/layout/process1"/>
    <dgm:cxn modelId="{A662FE43-996E-4A89-BE3E-7287F615B573}" type="presParOf" srcId="{3D87226D-F45F-439C-BF00-5EC2F2249C1A}" destId="{F52424D0-249A-4D60-86CD-9186093730CC}" srcOrd="1" destOrd="0" presId="urn:microsoft.com/office/officeart/2005/8/layout/process1"/>
    <dgm:cxn modelId="{7F07A730-9332-40D9-AD7A-9FA8D641C779}" type="presParOf" srcId="{F52424D0-249A-4D60-86CD-9186093730CC}" destId="{51A6C94B-49A6-440B-91CA-729837D715D9}" srcOrd="0" destOrd="0" presId="urn:microsoft.com/office/officeart/2005/8/layout/process1"/>
    <dgm:cxn modelId="{A5C66AB8-2B71-43CF-A0A3-5A1713721357}" type="presParOf" srcId="{3D87226D-F45F-439C-BF00-5EC2F2249C1A}" destId="{21776D28-9144-4D0C-B899-784F5517367A}" srcOrd="2" destOrd="0" presId="urn:microsoft.com/office/officeart/2005/8/layout/process1"/>
    <dgm:cxn modelId="{9035DC4F-077F-4E32-B5E7-7A10266805EF}" type="presParOf" srcId="{3D87226D-F45F-439C-BF00-5EC2F2249C1A}" destId="{C8660BF6-04DB-4CBD-BA0D-4E9AB70B73DF}" srcOrd="3" destOrd="0" presId="urn:microsoft.com/office/officeart/2005/8/layout/process1"/>
    <dgm:cxn modelId="{1930A4D8-30DB-4C3B-9F1D-7CB983B5A278}" type="presParOf" srcId="{C8660BF6-04DB-4CBD-BA0D-4E9AB70B73DF}" destId="{D667783A-0B7D-4699-AB93-299010C7CA9D}" srcOrd="0" destOrd="0" presId="urn:microsoft.com/office/officeart/2005/8/layout/process1"/>
    <dgm:cxn modelId="{EA08078B-3052-4D2B-B97E-C37AF5457CEE}" type="presParOf" srcId="{3D87226D-F45F-439C-BF00-5EC2F2249C1A}" destId="{9A59C199-BF50-4D99-9801-0CB5DBBDF7AE}" srcOrd="4" destOrd="0" presId="urn:microsoft.com/office/officeart/2005/8/layout/process1"/>
    <dgm:cxn modelId="{80EF98BB-CF75-4A84-BB1D-142BA8EE3117}" type="presParOf" srcId="{3D87226D-F45F-439C-BF00-5EC2F2249C1A}" destId="{79D96B09-0DAE-449A-8BFD-7A06AF3B3B0C}" srcOrd="5" destOrd="0" presId="urn:microsoft.com/office/officeart/2005/8/layout/process1"/>
    <dgm:cxn modelId="{FF8125C3-1834-4DF7-9E82-9229D66FADBF}" type="presParOf" srcId="{79D96B09-0DAE-449A-8BFD-7A06AF3B3B0C}" destId="{317A7D17-EACF-4394-BA9B-6ABC72F8AA28}" srcOrd="0" destOrd="0" presId="urn:microsoft.com/office/officeart/2005/8/layout/process1"/>
    <dgm:cxn modelId="{ACBCA09D-0D7D-45AB-8EB6-5C0793BDE650}" type="presParOf" srcId="{3D87226D-F45F-439C-BF00-5EC2F2249C1A}" destId="{DC41927D-E35E-4567-A7B5-D09CA3822735}" srcOrd="6" destOrd="0" presId="urn:microsoft.com/office/officeart/2005/8/layout/process1"/>
    <dgm:cxn modelId="{42153E2F-5261-41BE-BAFB-624083C5D652}" type="presParOf" srcId="{3D87226D-F45F-439C-BF00-5EC2F2249C1A}" destId="{1A121A66-F6C2-49E8-A832-7246C23BEB37}" srcOrd="7" destOrd="0" presId="urn:microsoft.com/office/officeart/2005/8/layout/process1"/>
    <dgm:cxn modelId="{EA5BBD67-8098-4100-973F-CE8301D681AF}" type="presParOf" srcId="{1A121A66-F6C2-49E8-A832-7246C23BEB37}" destId="{912C2172-AA0B-4B80-9DF0-1740D71176AA}" srcOrd="0" destOrd="0" presId="urn:microsoft.com/office/officeart/2005/8/layout/process1"/>
    <dgm:cxn modelId="{1959DDCE-C15E-4238-8853-472F055722A3}" type="presParOf" srcId="{3D87226D-F45F-439C-BF00-5EC2F2249C1A}" destId="{E1CE7429-0A1A-4F60-89C2-68CB9AA50474}" srcOrd="8" destOrd="0" presId="urn:microsoft.com/office/officeart/2005/8/layout/process1"/>
    <dgm:cxn modelId="{BBB917E0-7482-4010-8892-6B2BCAA9CEDB}" type="presParOf" srcId="{3D87226D-F45F-439C-BF00-5EC2F2249C1A}" destId="{37A96421-56F2-4674-BD9E-E40F9075B1A4}" srcOrd="9" destOrd="0" presId="urn:microsoft.com/office/officeart/2005/8/layout/process1"/>
    <dgm:cxn modelId="{8B833A47-A171-4EFB-95BD-1ABD3A3F4072}" type="presParOf" srcId="{37A96421-56F2-4674-BD9E-E40F9075B1A4}" destId="{016AE40E-EE35-4ADC-9BCF-CAA0C0539FFC}" srcOrd="0" destOrd="0" presId="urn:microsoft.com/office/officeart/2005/8/layout/process1"/>
    <dgm:cxn modelId="{12AEAE4C-8E15-4B5B-9C5A-35DEC577BD5A}" type="presParOf" srcId="{3D87226D-F45F-439C-BF00-5EC2F2249C1A}" destId="{EF466A66-E9C4-4835-8547-F06C803F7F7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771FE-234D-43FA-B69C-6154D233A49C}">
      <dsp:nvSpPr>
        <dsp:cNvPr id="0" name=""/>
        <dsp:cNvSpPr/>
      </dsp:nvSpPr>
      <dsp:spPr>
        <a:xfrm>
          <a:off x="0" y="584706"/>
          <a:ext cx="1491121" cy="180183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синоними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(потпуни и непотпуни</a:t>
          </a:r>
          <a:r>
            <a:rPr lang="sr-Cyrl-RS" sz="1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sr-Latn-RS" sz="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73" y="628379"/>
        <a:ext cx="1403775" cy="1714485"/>
      </dsp:txXfrm>
    </dsp:sp>
    <dsp:sp modelId="{F52424D0-249A-4D60-86CD-9186093730CC}">
      <dsp:nvSpPr>
        <dsp:cNvPr id="0" name=""/>
        <dsp:cNvSpPr/>
      </dsp:nvSpPr>
      <dsp:spPr>
        <a:xfrm rot="41067">
          <a:off x="1605177" y="1358419"/>
          <a:ext cx="241834" cy="277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r-Latn-RS" sz="1100" kern="1200"/>
        </a:p>
      </dsp:txBody>
      <dsp:txXfrm>
        <a:off x="1605180" y="1413553"/>
        <a:ext cx="169284" cy="166700"/>
      </dsp:txXfrm>
    </dsp:sp>
    <dsp:sp modelId="{21776D28-9144-4D0C-B899-784F5517367A}">
      <dsp:nvSpPr>
        <dsp:cNvPr id="0" name=""/>
        <dsp:cNvSpPr/>
      </dsp:nvSpPr>
      <dsp:spPr>
        <a:xfrm>
          <a:off x="1947379" y="543204"/>
          <a:ext cx="1355564" cy="19297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4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синопароними</a:t>
          </a:r>
          <a:endParaRPr lang="sr-Latn-R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082" y="582907"/>
        <a:ext cx="1276158" cy="1850339"/>
      </dsp:txXfrm>
    </dsp:sp>
    <dsp:sp modelId="{C8660BF6-04DB-4CBD-BA0D-4E9AB70B73DF}">
      <dsp:nvSpPr>
        <dsp:cNvPr id="0" name=""/>
        <dsp:cNvSpPr/>
      </dsp:nvSpPr>
      <dsp:spPr>
        <a:xfrm>
          <a:off x="3414974" y="1369159"/>
          <a:ext cx="237503" cy="277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r-Latn-RS" sz="1100" kern="1200"/>
        </a:p>
      </dsp:txBody>
      <dsp:txXfrm>
        <a:off x="3414974" y="1424726"/>
        <a:ext cx="166252" cy="166700"/>
      </dsp:txXfrm>
    </dsp:sp>
    <dsp:sp modelId="{9A59C199-BF50-4D99-9801-0CB5DBBDF7AE}">
      <dsp:nvSpPr>
        <dsp:cNvPr id="0" name=""/>
        <dsp:cNvSpPr/>
      </dsp:nvSpPr>
      <dsp:spPr>
        <a:xfrm>
          <a:off x="3751065" y="563955"/>
          <a:ext cx="1491121" cy="18882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8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паросиноними</a:t>
          </a:r>
          <a:endParaRPr lang="sr-Latn-RS" sz="28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94738" y="607628"/>
        <a:ext cx="1403775" cy="1800896"/>
      </dsp:txXfrm>
    </dsp:sp>
    <dsp:sp modelId="{79D96B09-0DAE-449A-8BFD-7A06AF3B3B0C}">
      <dsp:nvSpPr>
        <dsp:cNvPr id="0" name=""/>
        <dsp:cNvSpPr/>
      </dsp:nvSpPr>
      <dsp:spPr>
        <a:xfrm>
          <a:off x="5354216" y="1369159"/>
          <a:ext cx="237503" cy="277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r-Latn-RS" sz="1100" kern="1200"/>
        </a:p>
      </dsp:txBody>
      <dsp:txXfrm>
        <a:off x="5354216" y="1424726"/>
        <a:ext cx="166252" cy="166700"/>
      </dsp:txXfrm>
    </dsp:sp>
    <dsp:sp modelId="{DC41927D-E35E-4567-A7B5-D09CA3822735}">
      <dsp:nvSpPr>
        <dsp:cNvPr id="0" name=""/>
        <dsp:cNvSpPr/>
      </dsp:nvSpPr>
      <dsp:spPr>
        <a:xfrm>
          <a:off x="5690307" y="543204"/>
          <a:ext cx="1491121" cy="19297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потпуни пароними</a:t>
          </a:r>
          <a:endParaRPr lang="sr-Latn-RS" sz="20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3980" y="586877"/>
        <a:ext cx="1403775" cy="1842399"/>
      </dsp:txXfrm>
    </dsp:sp>
    <dsp:sp modelId="{1A121A66-F6C2-49E8-A832-7246C23BEB37}">
      <dsp:nvSpPr>
        <dsp:cNvPr id="0" name=""/>
        <dsp:cNvSpPr/>
      </dsp:nvSpPr>
      <dsp:spPr>
        <a:xfrm>
          <a:off x="7293458" y="1369159"/>
          <a:ext cx="237503" cy="277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r-Latn-RS" sz="1100" kern="1200"/>
        </a:p>
      </dsp:txBody>
      <dsp:txXfrm>
        <a:off x="7293458" y="1424726"/>
        <a:ext cx="166252" cy="166700"/>
      </dsp:txXfrm>
    </dsp:sp>
    <dsp:sp modelId="{E1CE7429-0A1A-4F60-89C2-68CB9AA50474}">
      <dsp:nvSpPr>
        <dsp:cNvPr id="0" name=""/>
        <dsp:cNvSpPr/>
      </dsp:nvSpPr>
      <dsp:spPr>
        <a:xfrm>
          <a:off x="7629549" y="584701"/>
          <a:ext cx="1491121" cy="184675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непотпуни пароними</a:t>
          </a:r>
          <a:endParaRPr lang="sr-Latn-RS" sz="20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3222" y="628374"/>
        <a:ext cx="1403775" cy="1759404"/>
      </dsp:txXfrm>
    </dsp:sp>
    <dsp:sp modelId="{37A96421-56F2-4674-BD9E-E40F9075B1A4}">
      <dsp:nvSpPr>
        <dsp:cNvPr id="0" name=""/>
        <dsp:cNvSpPr/>
      </dsp:nvSpPr>
      <dsp:spPr>
        <a:xfrm>
          <a:off x="9232700" y="1369159"/>
          <a:ext cx="237503" cy="277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r-Latn-RS" sz="1100" kern="1200"/>
        </a:p>
      </dsp:txBody>
      <dsp:txXfrm>
        <a:off x="9232700" y="1424726"/>
        <a:ext cx="166252" cy="166700"/>
      </dsp:txXfrm>
    </dsp:sp>
    <dsp:sp modelId="{EF466A66-E9C4-4835-8547-F06C803F7F7E}">
      <dsp:nvSpPr>
        <dsp:cNvPr id="0" name=""/>
        <dsp:cNvSpPr/>
      </dsp:nvSpPr>
      <dsp:spPr>
        <a:xfrm>
          <a:off x="9568791" y="522453"/>
          <a:ext cx="1491121" cy="19712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творбено повезане лексеме</a:t>
          </a:r>
          <a:endParaRPr lang="sr-Latn-RS" sz="20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12464" y="566126"/>
        <a:ext cx="1403775" cy="1883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F5687BCD-0B33-2C48-A635-6A3550ACE002}"/>
              </a:ext>
            </a:extLst>
          </p:cNvPr>
          <p:cNvSpPr/>
          <p:nvPr/>
        </p:nvSpPr>
        <p:spPr>
          <a:xfrm>
            <a:off x="6096001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380999"/>
            <a:ext cx="5359400" cy="2260599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AD93EBD5-D70C-8A40-A861-C0D13C9749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2100" y="2795057"/>
            <a:ext cx="5359400" cy="68007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="" xmlns:a16="http://schemas.microsoft.com/office/drawing/2014/main" id="{A1C57A13-200C-7646-A8F7-3097FAECE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0" y="4948144"/>
            <a:ext cx="5359400" cy="457199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Presenter´s</a:t>
            </a:r>
            <a:r>
              <a:rPr lang="de-DE" dirty="0"/>
              <a:t> Name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7335236" y="4953759"/>
            <a:ext cx="3617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ctr"/>
            <a:r>
              <a:rPr lang="x-none" sz="2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2400" b="0" i="0" dirty="0">
              <a:solidFill>
                <a:srgbClr val="10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6DCCCE44-4694-B54C-A3D4-B3087E511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100" y="5419631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Faculty</a:t>
            </a:r>
            <a:r>
              <a:rPr lang="de-DE" dirty="0"/>
              <a:t> Department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553B413A-7645-D443-B838-71BF69A94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473" y="1301973"/>
            <a:ext cx="3423056" cy="3423056"/>
          </a:xfrm>
          <a:prstGeom prst="rect">
            <a:avLst/>
          </a:prstGeom>
        </p:spPr>
      </p:pic>
      <p:sp>
        <p:nvSpPr>
          <p:cNvPr id="18" name="Datumsplatzhalter 3">
            <a:extLst>
              <a:ext uri="{FF2B5EF4-FFF2-40B4-BE49-F238E27FC236}">
                <a16:creationId xmlns="" xmlns:a16="http://schemas.microsoft.com/office/drawing/2014/main" id="{DD2EC1AB-B6AA-B240-BD34-D23E6051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0" y="6294438"/>
            <a:ext cx="535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0AF29-3F8E-F74B-B921-9873554566D5}" type="datetime1">
              <a:rPr lang="de-DE" smtClean="0"/>
              <a:t>07.09.2022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888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268" y="1581357"/>
            <a:ext cx="5359400" cy="1894230"/>
          </a:xfrm>
        </p:spPr>
        <p:txBody>
          <a:bodyPr anchor="b">
            <a:normAutofit/>
          </a:bodyPr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AD93EBD5-D70C-8A40-A861-C0D13C9749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268" y="3544539"/>
            <a:ext cx="5359400" cy="680074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="" xmlns:a16="http://schemas.microsoft.com/office/drawing/2014/main" id="{A1C57A13-200C-7646-A8F7-3097FAECE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268" y="5014947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Presenter´s</a:t>
            </a:r>
            <a:r>
              <a:rPr lang="de-DE" dirty="0"/>
              <a:t> Name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1293518" y="504360"/>
            <a:ext cx="218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400" b="0" i="0" dirty="0">
                <a:solidFill>
                  <a:srgbClr val="103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400" b="0" i="0" dirty="0">
              <a:solidFill>
                <a:srgbClr val="103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71A4EEA9-9EE8-FE42-945C-F1502842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3" y="236603"/>
            <a:ext cx="1058735" cy="10587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F28023EF-3A53-1340-B60A-8E489557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6" r="21876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5EE8931E-0265-BA44-B6B7-1448449CFE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268" y="5394360"/>
            <a:ext cx="5359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Faculty</a:t>
            </a:r>
            <a:r>
              <a:rPr lang="de-DE" dirty="0"/>
              <a:t> Department</a:t>
            </a:r>
          </a:p>
        </p:txBody>
      </p:sp>
      <p:sp>
        <p:nvSpPr>
          <p:cNvPr id="16" name="Datumsplatzhalter 3">
            <a:extLst>
              <a:ext uri="{FF2B5EF4-FFF2-40B4-BE49-F238E27FC236}">
                <a16:creationId xmlns="" xmlns:a16="http://schemas.microsoft.com/office/drawing/2014/main" id="{87FC2B23-8CE5-B844-8D2F-5B0A87B71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268" y="6317837"/>
            <a:ext cx="535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3B4CFC-588F-4B4B-9968-EC881BB05CA5}" type="datetime1">
              <a:rPr lang="de-DE" smtClean="0"/>
              <a:t>07.09.2022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75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="" xmlns:a16="http://schemas.microsoft.com/office/drawing/2014/main" id="{BD6383D0-8B95-1343-A89E-A56BC45E1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49" y="7931"/>
            <a:ext cx="11068051" cy="1325563"/>
          </a:xfrm>
        </p:spPr>
        <p:txBody>
          <a:bodyPr/>
          <a:lstStyle/>
          <a:p>
            <a:r>
              <a:rPr lang="de-DE" dirty="0"/>
              <a:t>Add Agenda Title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B95EC96D-7B11-4141-B763-3FAE1AB57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="" xmlns:a16="http://schemas.microsoft.com/office/drawing/2014/main" id="{4BB87B55-F3FF-374B-A28E-503B1C938EDE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Datumsplatzhalter 3">
            <a:extLst>
              <a:ext uri="{FF2B5EF4-FFF2-40B4-BE49-F238E27FC236}">
                <a16:creationId xmlns="" xmlns:a16="http://schemas.microsoft.com/office/drawing/2014/main" id="{4BBB8FE9-B457-8149-B9D5-EAB834331FF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21" name="Datumsplatzhalter 3">
            <a:extLst>
              <a:ext uri="{FF2B5EF4-FFF2-40B4-BE49-F238E27FC236}">
                <a16:creationId xmlns="" xmlns:a16="http://schemas.microsoft.com/office/drawing/2014/main" id="{4ED99720-08E1-D84B-A7C2-6613DE82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66380F-C854-D74B-9035-099D12206B6A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22" name="Foliennummernplatzhalter 5">
            <a:extLst>
              <a:ext uri="{FF2B5EF4-FFF2-40B4-BE49-F238E27FC236}">
                <a16:creationId xmlns="" xmlns:a16="http://schemas.microsoft.com/office/drawing/2014/main" id="{CAD81E2C-3BDC-BB42-B29D-42C075C99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9B733736-730B-214F-9E08-F63E3C43B488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DAC9717C-7E0E-E248-814F-C81811A7EB62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="" xmlns:a16="http://schemas.microsoft.com/office/drawing/2014/main" id="{7C387755-7712-CD4D-BAC1-2DADEABAC866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337500" y="1931988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="" xmlns:a16="http://schemas.microsoft.com/office/drawing/2014/main" id="{6498AD01-1653-094E-9FAE-499D4C3E18F6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37500" y="2738670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="" xmlns:a16="http://schemas.microsoft.com/office/drawing/2014/main" id="{77D6E25E-3F05-E14E-B95F-76D0921577E2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37500" y="3545352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="" xmlns:a16="http://schemas.microsoft.com/office/drawing/2014/main" id="{F6E1CECA-40E1-9346-A898-E9807CA7D69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37500" y="4352034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5" name="Textplatzhalter 10">
            <a:extLst>
              <a:ext uri="{FF2B5EF4-FFF2-40B4-BE49-F238E27FC236}">
                <a16:creationId xmlns="" xmlns:a16="http://schemas.microsoft.com/office/drawing/2014/main" id="{5B12A161-E219-8C41-9B04-F5FEE67C2DF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37500" y="5158714"/>
            <a:ext cx="468000" cy="46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10315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7" name="Textplatzhalter 10">
            <a:extLst>
              <a:ext uri="{FF2B5EF4-FFF2-40B4-BE49-F238E27FC236}">
                <a16:creationId xmlns="" xmlns:a16="http://schemas.microsoft.com/office/drawing/2014/main" id="{989EE97C-3B63-494F-95F3-F8606AB76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9112" y="1931988"/>
            <a:ext cx="10424687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="" xmlns:a16="http://schemas.microsoft.com/office/drawing/2014/main" id="{90BB926A-4931-064E-A558-08EDB5A586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113" y="2738670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39" name="Textplatzhalter 10">
            <a:extLst>
              <a:ext uri="{FF2B5EF4-FFF2-40B4-BE49-F238E27FC236}">
                <a16:creationId xmlns="" xmlns:a16="http://schemas.microsoft.com/office/drawing/2014/main" id="{B4D8970E-69B2-BA4D-B394-466937D63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113" y="3545352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="" xmlns:a16="http://schemas.microsoft.com/office/drawing/2014/main" id="{3AC29B63-36F9-F04C-8408-9C8EE9DF7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113" y="4352034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  <p:sp>
        <p:nvSpPr>
          <p:cNvPr id="41" name="Textplatzhalter 10">
            <a:extLst>
              <a:ext uri="{FF2B5EF4-FFF2-40B4-BE49-F238E27FC236}">
                <a16:creationId xmlns="" xmlns:a16="http://schemas.microsoft.com/office/drawing/2014/main" id="{150A6ADA-9E15-0C4E-AF14-41B9556DEB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113" y="5158714"/>
            <a:ext cx="10424686" cy="468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Add Chapter Title</a:t>
            </a:r>
          </a:p>
        </p:txBody>
      </p:sp>
    </p:spTree>
    <p:extLst>
      <p:ext uri="{BB962C8B-B14F-4D97-AF65-F5344CB8AC3E}">
        <p14:creationId xmlns:p14="http://schemas.microsoft.com/office/powerpoint/2010/main" val="75462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Chapt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1EF5AC51-756F-7B4A-A98B-355DECA7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5" r="45023" b="15098"/>
          <a:stretch/>
        </p:blipFill>
        <p:spPr>
          <a:xfrm>
            <a:off x="6863447" y="-1"/>
            <a:ext cx="5328553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3428998"/>
            <a:ext cx="5803900" cy="1932782"/>
          </a:xfrm>
        </p:spPr>
        <p:txBody>
          <a:bodyPr anchor="t">
            <a:normAutofit/>
          </a:bodyPr>
          <a:lstStyle>
            <a:lvl1pPr algn="l"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Chapter Title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292100" y="306705"/>
            <a:ext cx="2476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600" b="0" i="0" spc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2F66613-CF79-9247-BB56-C96BB649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22" r="42486" b="14622"/>
          <a:stretch/>
        </p:blipFill>
        <p:spPr>
          <a:xfrm>
            <a:off x="6617613" y="-2"/>
            <a:ext cx="5574387" cy="6858001"/>
          </a:xfrm>
          <a:prstGeom prst="rect">
            <a:avLst/>
          </a:prstGeom>
        </p:spPr>
      </p:pic>
      <p:sp>
        <p:nvSpPr>
          <p:cNvPr id="15" name="Textplatzhalter 10">
            <a:extLst>
              <a:ext uri="{FF2B5EF4-FFF2-40B4-BE49-F238E27FC236}">
                <a16:creationId xmlns="" xmlns:a16="http://schemas.microsoft.com/office/drawing/2014/main" id="{DC4EB5FD-BE5D-2E49-AE6D-D86267889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0" y="2388358"/>
            <a:ext cx="5803900" cy="1040640"/>
          </a:xfrm>
        </p:spPr>
        <p:txBody>
          <a:bodyPr anchor="b">
            <a:normAutofit/>
          </a:bodyPr>
          <a:lstStyle>
            <a:lvl1pPr marL="0" indent="0">
              <a:buNone/>
              <a:defRPr sz="5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Add Chapter </a:t>
            </a:r>
            <a:r>
              <a:rPr lang="de-DE" dirty="0" err="1"/>
              <a:t>Number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04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and one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CDDA61-4D76-F441-BDBE-F5B08422B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9A0617C-6C0A-DF4D-850F-15F30452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825625"/>
            <a:ext cx="11068051" cy="4351338"/>
          </a:xfrm>
        </p:spPr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1A9DABC7-10F3-B34C-B27B-ECEAAF32E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76DB3D42-1663-864E-9CD1-4B285A34C315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="" xmlns:a16="http://schemas.microsoft.com/office/drawing/2014/main" id="{F42EF0B2-9378-D84B-9A33-B785FF66D40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3" name="Datumsplatzhalter 3">
            <a:extLst>
              <a:ext uri="{FF2B5EF4-FFF2-40B4-BE49-F238E27FC236}">
                <a16:creationId xmlns="" xmlns:a16="http://schemas.microsoft.com/office/drawing/2014/main" id="{6B53211C-C0BF-5147-BE74-EB0211C1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="" xmlns:a16="http://schemas.microsoft.com/office/drawing/2014/main" id="{C5B6BE54-1BD8-1C43-9428-F0D2DAE93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23343A7D-299D-0A49-BA4E-BCCB0886A36F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0DC7B66-AB6F-DA40-830B-6B9CBE309547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3063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53AE211-2A86-404B-99FD-BCE98BA42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B4CEFA3-9019-E74F-BF0B-F49D26D51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49" y="1825625"/>
            <a:ext cx="5487254" cy="4351338"/>
          </a:xfrm>
        </p:spPr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A7770A59-62EA-A348-A613-3FE1EA75D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072" y="1825625"/>
            <a:ext cx="5389728" cy="4351338"/>
          </a:xfrm>
        </p:spPr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D2AE89F2-B737-7543-8ED0-4FFBA9B31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99EC7570-584E-104E-97DD-31453857273E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atumsplatzhalter 3">
            <a:extLst>
              <a:ext uri="{FF2B5EF4-FFF2-40B4-BE49-F238E27FC236}">
                <a16:creationId xmlns="" xmlns:a16="http://schemas.microsoft.com/office/drawing/2014/main" id="{280970F9-10D2-C546-A108-33927DA3AECE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8" name="Datumsplatzhalter 3">
            <a:extLst>
              <a:ext uri="{FF2B5EF4-FFF2-40B4-BE49-F238E27FC236}">
                <a16:creationId xmlns="" xmlns:a16="http://schemas.microsoft.com/office/drawing/2014/main" id="{3F4DF4A8-D965-954B-95D6-76A0F457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2A74D-A4F8-4244-A6D9-53832DC9AF71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="" xmlns:a16="http://schemas.microsoft.com/office/drawing/2014/main" id="{95DC7CEC-7458-FE4C-A258-96A1654F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DF82BC05-CDB3-8C4A-92E8-F9C7A40B9E7D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="" xmlns:a16="http://schemas.microsoft.com/office/drawing/2014/main" id="{9BEAA418-2F53-C84F-AD5C-BE9F6E680F7A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319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8338D60-14FA-A84E-8747-CECF20B2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Page Title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DDBDE35-B274-9746-89B1-69F4CB1F2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3D33E97B-72E5-DF4D-AF6D-E5B29D314372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="" xmlns:a16="http://schemas.microsoft.com/office/drawing/2014/main" id="{B764A92E-E8FD-7942-AA60-672679BD2836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5" name="Datumsplatzhalter 3">
            <a:extLst>
              <a:ext uri="{FF2B5EF4-FFF2-40B4-BE49-F238E27FC236}">
                <a16:creationId xmlns="" xmlns:a16="http://schemas.microsoft.com/office/drawing/2014/main" id="{5CEB59C6-0166-8748-A2CC-F4E6A2E8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01FFA7-0C8B-9B4A-AAC7-29964020B26C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="" xmlns:a16="http://schemas.microsoft.com/office/drawing/2014/main" id="{76C444EC-0F17-944A-815C-B64E9FF42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6439FDAB-8861-6947-BB1D-D47BCF14C48B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9EE0C8C0-5A7F-FE40-BB98-24DB14294ABA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3068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B646FCBC-1D69-B948-BBAD-8F3B09E39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5902E6D8-D3E0-0340-BCF4-269C56E2677F}"/>
              </a:ext>
            </a:extLst>
          </p:cNvPr>
          <p:cNvSpPr/>
          <p:nvPr/>
        </p:nvSpPr>
        <p:spPr>
          <a:xfrm>
            <a:off x="12012000" y="-2"/>
            <a:ext cx="180000" cy="6858001"/>
          </a:xfrm>
          <a:prstGeom prst="rect">
            <a:avLst/>
          </a:prstGeom>
          <a:solidFill>
            <a:srgbClr val="103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3">
            <a:extLst>
              <a:ext uri="{FF2B5EF4-FFF2-40B4-BE49-F238E27FC236}">
                <a16:creationId xmlns="" xmlns:a16="http://schemas.microsoft.com/office/drawing/2014/main" id="{5F78B669-BD4F-7545-ADF9-0E78F6FD4193}"/>
              </a:ext>
            </a:extLst>
          </p:cNvPr>
          <p:cNvSpPr txBox="1">
            <a:spLocks/>
          </p:cNvSpPr>
          <p:nvPr/>
        </p:nvSpPr>
        <p:spPr>
          <a:xfrm>
            <a:off x="1940159" y="6354762"/>
            <a:ext cx="416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solidFill>
                  <a:srgbClr val="103156"/>
                </a:solidFill>
              </a:rPr>
              <a:t>Универзитет у Београду, Филолошки Факултет</a:t>
            </a:r>
            <a:endParaRPr lang="de-DE" dirty="0">
              <a:solidFill>
                <a:srgbClr val="103156"/>
              </a:solidFill>
            </a:endParaRPr>
          </a:p>
        </p:txBody>
      </p:sp>
      <p:sp>
        <p:nvSpPr>
          <p:cNvPr id="19" name="Datumsplatzhalter 3">
            <a:extLst>
              <a:ext uri="{FF2B5EF4-FFF2-40B4-BE49-F238E27FC236}">
                <a16:creationId xmlns="" xmlns:a16="http://schemas.microsoft.com/office/drawing/2014/main" id="{4FF71609-3B95-3D45-9183-90E127530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354761"/>
            <a:ext cx="94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E2CDDB-E199-0F48-8E4E-FD9C1E4C1C03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="" xmlns:a16="http://schemas.microsoft.com/office/drawing/2014/main" id="{E0779E8C-AD33-6340-852F-4B1463850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="" xmlns:a16="http://schemas.microsoft.com/office/drawing/2014/main" id="{70AC3FA3-A90A-304A-AD1D-57AFAF18A684}"/>
              </a:ext>
            </a:extLst>
          </p:cNvPr>
          <p:cNvSpPr txBox="1"/>
          <p:nvPr/>
        </p:nvSpPr>
        <p:spPr>
          <a:xfrm>
            <a:off x="729651" y="6398823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="" xmlns:a16="http://schemas.microsoft.com/office/drawing/2014/main" id="{51E8A169-F832-C741-8D18-EE78DB425B1B}"/>
              </a:ext>
            </a:extLst>
          </p:cNvPr>
          <p:cNvSpPr txBox="1"/>
          <p:nvPr/>
        </p:nvSpPr>
        <p:spPr>
          <a:xfrm>
            <a:off x="1684052" y="6396908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898989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1491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8CB3E591-3738-A04A-89F5-FE0C332DB824}"/>
              </a:ext>
            </a:extLst>
          </p:cNvPr>
          <p:cNvSpPr/>
          <p:nvPr/>
        </p:nvSpPr>
        <p:spPr>
          <a:xfrm>
            <a:off x="6096001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1EF5AC51-756F-7B4A-A98B-355DECA7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5" r="45023" b="15098"/>
          <a:stretch/>
        </p:blipFill>
        <p:spPr>
          <a:xfrm>
            <a:off x="6863447" y="-1"/>
            <a:ext cx="5328553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67519E-67C2-F249-96FD-35C287BE7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009632"/>
            <a:ext cx="5549142" cy="2838734"/>
          </a:xfrm>
        </p:spPr>
        <p:txBody>
          <a:bodyPr anchor="ctr"/>
          <a:lstStyle>
            <a:lvl1pPr algn="l">
              <a:defRPr sz="6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Add last </a:t>
            </a:r>
            <a:r>
              <a:rPr lang="de-DE" dirty="0" err="1"/>
              <a:t>greeting</a:t>
            </a:r>
            <a:r>
              <a:rPr lang="de-DE" dirty="0"/>
              <a:t> </a:t>
            </a:r>
            <a:r>
              <a:rPr lang="de-DE" dirty="0" err="1"/>
              <a:t>word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FACE2AE3-7FCA-FB40-89E9-29F04DA49164}"/>
              </a:ext>
            </a:extLst>
          </p:cNvPr>
          <p:cNvSpPr txBox="1"/>
          <p:nvPr/>
        </p:nvSpPr>
        <p:spPr>
          <a:xfrm>
            <a:off x="292100" y="306705"/>
            <a:ext cx="2476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Универзитет у Београду</a:t>
            </a:r>
          </a:p>
          <a:p>
            <a:pPr algn="l"/>
            <a:r>
              <a:rPr lang="x-none" sz="1600" b="0" i="0" spc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Филолошки факултет</a:t>
            </a:r>
            <a:endParaRPr lang="de-DE" sz="1600" b="0" i="0" spc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2F66613-CF79-9247-BB56-C96BB649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22" r="42486" b="14622"/>
          <a:stretch/>
        </p:blipFill>
        <p:spPr>
          <a:xfrm>
            <a:off x="6617613" y="-1"/>
            <a:ext cx="5574387" cy="68580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62401ECF-2ECB-9F4B-9C39-9870A653CBE0}"/>
              </a:ext>
            </a:extLst>
          </p:cNvPr>
          <p:cNvSpPr txBox="1"/>
          <p:nvPr/>
        </p:nvSpPr>
        <p:spPr>
          <a:xfrm>
            <a:off x="-423081" y="7328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47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C8D3E792-B209-894B-8A46-F5DC02A3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7931"/>
            <a:ext cx="11068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Add Page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24E7959-5BE0-FC45-ABBD-1F8D7FBF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49" y="1825625"/>
            <a:ext cx="110680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D39942F-DE14-C54A-8EB2-3A98A40EF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502" y="6354761"/>
            <a:ext cx="928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D5CF28-BF0B-F64B-8A2A-E8F90980CB6C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81A8624-D29F-F940-8606-A838042DD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0" y="6354762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AF2EA3-CB01-FD41-857A-53193AF638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9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64" r:id="rId3"/>
    <p:sldLayoutId id="2147483662" r:id="rId4"/>
    <p:sldLayoutId id="2147483650" r:id="rId5"/>
    <p:sldLayoutId id="2147483652" r:id="rId6"/>
    <p:sldLayoutId id="2147483654" r:id="rId7"/>
    <p:sldLayoutId id="2147483649" r:id="rId8"/>
    <p:sldLayoutId id="2147483663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vidok.rcub.bg.ac.rs/handle/123456789/4747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Паронимијске везе придева са суфиксом -</a:t>
            </a: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аст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sr-Latn-R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POLYSLAV XXVI, </a:t>
            </a:r>
            <a:r>
              <a:rPr lang="sr-Cyrl-R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Београд 8⎼10. </a:t>
            </a:r>
            <a:r>
              <a:rPr lang="sr-Latn-R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IX 2022.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Весна Николић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r-Cyrl-R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Катедра за српски језик са јужнословенским језицима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30AF29-3F8E-F74B-B921-9873554566D5}" type="datetime1">
              <a:rPr lang="de-DE" smtClean="0"/>
              <a:t>07.09.2022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08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СЕМАНТИЧКА </a:t>
            </a:r>
            <a:r>
              <a:rPr lang="sr-Cyrl-RS" sz="4000" b="1" dirty="0">
                <a:latin typeface="Cambria" panose="02040503050406030204" pitchFamily="18" charset="0"/>
                <a:ea typeface="Cambria" panose="02040503050406030204" pitchFamily="18" charset="0"/>
              </a:rPr>
              <a:t>АНАЛИЗА ПАРОНИМА ИЗ УГЛА ПОЛИСЕМИЈЕ</a:t>
            </a:r>
            <a:endParaRPr lang="sr-Latn-R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4.1. Подела целокупне грађе из угла полисемије – с обзиром на читаве 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значењске структуре лексема. </a:t>
            </a: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endParaRPr lang="sr-Latn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98290107"/>
              </p:ext>
            </p:extLst>
          </p:nvPr>
        </p:nvGraphicFramePr>
        <p:xfrm>
          <a:off x="285751" y="2770497"/>
          <a:ext cx="11068050" cy="3016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98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000" b="1" dirty="0" smtClean="0">
                <a:latin typeface="Cambria" pitchFamily="18" charset="0"/>
                <a:ea typeface="Cambria" pitchFamily="18" charset="0"/>
              </a:rPr>
              <a:t>Паронимијске везе придева са суфиксом -</a:t>
            </a:r>
            <a:r>
              <a:rPr lang="sr-Cyrl-RS" sz="4000" b="1" i="1" dirty="0" smtClean="0">
                <a:latin typeface="Cambria" pitchFamily="18" charset="0"/>
                <a:ea typeface="Cambria" pitchFamily="18" charset="0"/>
              </a:rPr>
              <a:t>аст</a:t>
            </a:r>
            <a:endParaRPr lang="en-US" sz="40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Два главна циља истраживања:</a:t>
            </a:r>
          </a:p>
          <a:p>
            <a:pPr algn="just">
              <a:buFont typeface="Wingdings" pitchFamily="2" charset="2"/>
              <a:buChar char="Ø"/>
            </a:pPr>
            <a:r>
              <a:rPr lang="sr-Cyrl-RS" dirty="0" smtClean="0">
                <a:latin typeface="Cambria" pitchFamily="18" charset="0"/>
                <a:ea typeface="Cambria" pitchFamily="18" charset="0"/>
              </a:rPr>
              <a:t> издвајање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доминантних паронимијских модела у којима учествују придеви са суфиксом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–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аст;</a:t>
            </a:r>
          </a:p>
          <a:p>
            <a:pPr algn="just">
              <a:buFont typeface="Wingdings" pitchFamily="2" charset="2"/>
              <a:buChar char="Ø"/>
            </a:pPr>
            <a:r>
              <a:rPr lang="sr-Cyrl-R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испитивање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преплитања синонимије и паронимије у оквиру односа које придеви изведени наведеним суфиксом остварују са другим придевским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лексемама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, тј.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к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оје је њихово место у представљеној класификацији. </a:t>
            </a:r>
            <a:endParaRPr lang="sr-Cyrl-RS" dirty="0" smtClean="0"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844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Фазе у истраживању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i="1" dirty="0" smtClean="0">
                <a:latin typeface="Cambria" pitchFamily="18" charset="0"/>
                <a:ea typeface="Cambria" pitchFamily="18" charset="0"/>
              </a:rPr>
              <a:t>Обратни речник српскога језика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М. Николић (1.398 придева на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) →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Речник српскога језика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marL="0" indent="0">
              <a:buNone/>
            </a:pPr>
            <a:endParaRPr lang="sr-Cyrl-RS" dirty="0" smtClean="0">
              <a:latin typeface="Cambria" pitchFamily="18" charset="0"/>
              <a:ea typeface="Cambria" pitchFamily="18" charset="0"/>
            </a:endParaRPr>
          </a:p>
          <a:p>
            <a:r>
              <a:rPr lang="sr-Cyrl-RS" dirty="0" smtClean="0">
                <a:latin typeface="Cambria" pitchFamily="18" charset="0"/>
                <a:ea typeface="Cambria" pitchFamily="18" charset="0"/>
              </a:rPr>
              <a:t>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: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: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ат</a:t>
            </a:r>
            <a:endParaRPr lang="en-US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233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О семантици суфикса -</a:t>
            </a:r>
            <a:r>
              <a:rPr lang="sr-Cyrl-RS" b="1" i="1" dirty="0" smtClean="0">
                <a:latin typeface="Cambria" pitchFamily="18" charset="0"/>
                <a:ea typeface="Cambria" pitchFamily="18" charset="0"/>
              </a:rPr>
              <a:t>аст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b="1" i="1" dirty="0" smtClean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и -</a:t>
            </a:r>
            <a:r>
              <a:rPr lang="sr-Cyrl-RS" b="1" i="1" dirty="0" smtClean="0">
                <a:latin typeface="Cambria" pitchFamily="18" charset="0"/>
                <a:ea typeface="Cambria" pitchFamily="18" charset="0"/>
              </a:rPr>
              <a:t>ат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Суфикс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аст: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веома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продуктиван суфикс који се претежно додаје на именичке основе и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у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односу на именичке основе означава сличност, по чему је близак суфиксима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-ав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-ат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овит/-евит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(Клајн 2003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273). Особине по којима се успоставља сличност са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именицом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могу бити разноврсне: по облику, изгледу, саставу, чврстини, тактилном утиску и сл., док са придевским основама развија значење деминуције (2003: 273–274). </a:t>
            </a:r>
            <a:endParaRPr lang="sr-Cyrl-RS" dirty="0" smtClean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Сложени суфикси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са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аст: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-каст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икаст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ичаст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њаст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оласт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уљаст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ушкаст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07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О семантици суфикса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аст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и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Суфикс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ав: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 веома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продуктиван суфикс за значењем типичне особине, у придевима који се најчешће односе на људска бића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(Клајн 2003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253).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Именичке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основе на које се додаје суфикс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претежно значе неку видљиву појаву на телу, болест, карактерну или апстрактну особину или пак састав, грађу или конзистенцију неживих појмова (Клајн 2003: 254). Када се суфикс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додаје на глаголску основу, придевске творенице се обично односе на људско биће које типично врши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радњу: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означену глаголском основом. Сложени суфикси са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ав: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икав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(-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јикав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),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њикав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ичав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уњав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уљав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и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ушав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имају углавном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значење деминутивности, односно ублажавања, умањивања интензитета.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86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itchFamily="18" charset="0"/>
                <a:ea typeface="Cambria" pitchFamily="18" charset="0"/>
              </a:rPr>
              <a:t>О семантици суфикса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аст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,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ав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и -</a:t>
            </a:r>
            <a:r>
              <a:rPr lang="sr-Cyrl-RS" b="1" i="1" dirty="0">
                <a:latin typeface="Cambria" pitchFamily="18" charset="0"/>
                <a:ea typeface="Cambria" pitchFamily="18" charset="0"/>
              </a:rPr>
              <a:t>ат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>
                <a:latin typeface="Cambria" pitchFamily="18" charset="0"/>
                <a:ea typeface="Cambria" pitchFamily="18" charset="0"/>
              </a:rPr>
              <a:t>С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уфикс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ат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 најчешће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долази на именичке основе, ређе придевске и глаголске. С именичким основама најчешће означава посебно истакунут део тела, односно овим се суфиксом појам исказан именичком основом често интензивира.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190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Класификација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Cyrl-RS" b="1" dirty="0" smtClean="0">
                <a:latin typeface="Cambria" pitchFamily="18" charset="0"/>
                <a:ea typeface="Cambria" pitchFamily="18" charset="0"/>
              </a:rPr>
              <a:t>Потпуни синоними: </a:t>
            </a: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бенав,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в. бенаст :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бенаст,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нар.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будаласт; глупав; сулуд.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бујичав,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који је као бујица, плаховит, нагао :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бујичаст,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в. бујичав.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вижљав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вижљат,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висок а витак, протегљаст; гибак: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~ девојка.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фиг.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жив, живахан, несташан (као вижле).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слободан у понашању, кокетан (о девојци).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влакнаст,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који је састављен од влакана, кончаст: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~ мишић, месо.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који је налик на влакно, танак као влакно: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~ пипак :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влакнат,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в. влакнаст.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коврџав,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који је са увојцима (о коси, длаци), који има увојке, кудрав, гргурав; изувијан, вијугав: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~ коса, ~ прамен; ~ дечак, ~ дим :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коврџаст,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в. коврџав.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приштав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и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приштаст,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пун приштева.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пупав,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пупаст, трбушаст : </a:t>
            </a:r>
            <a:r>
              <a:rPr lang="sr-Cyrl-RS" b="1" dirty="0" smtClean="0">
                <a:latin typeface="Cambria" pitchFamily="18" charset="0"/>
                <a:ea typeface="Cambria" pitchFamily="18" charset="0"/>
              </a:rPr>
              <a:t>пупаст,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пупав, трбушаст.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854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Класификација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Синопароними:</a:t>
            </a:r>
          </a:p>
          <a:p>
            <a:pPr algn="just">
              <a:buFont typeface="Wingdings" pitchFamily="2" charset="2"/>
              <a:buChar char="v"/>
            </a:pPr>
            <a:r>
              <a:rPr lang="sr-Cyrl-RS" b="1" dirty="0" smtClean="0">
                <a:latin typeface="Cambria" pitchFamily="18" charset="0"/>
                <a:ea typeface="Cambria" pitchFamily="18" charset="0"/>
              </a:rPr>
              <a:t> крошњав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в. крошњаст.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велики трбух, трбушаст 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крошњаст,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велику, бујну, развијену крошњу: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храст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862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Класификација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r-Cyrl-RS" sz="1500" b="1" dirty="0" smtClean="0">
                <a:latin typeface="Cambria" pitchFamily="18" charset="0"/>
                <a:ea typeface="Cambria" pitchFamily="18" charset="0"/>
              </a:rPr>
              <a:t>Паросиноними:</a:t>
            </a: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бобичав,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заражен бобицама;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уп. бобица (3): ~ месо.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в. бобичаст.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3.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бубуљичав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бобичаст,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има облик бобице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: ~ воће.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вунаст,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као вуна, сличан вуни, руну (мекан, растресит као вуна и сл.):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коса, вунасте обрве, ~ облак.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обрастао, покривен длакама; маљав, рутав: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реп веверице, вунасте груди.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в.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чупав: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вунасте панталоне, ~ кабаница, ~ шубара, вунасти штоф, вунасти ћилим 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вунат,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облијује вуном; који је обрастао вуном.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в. вунаст.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длакав,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а.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има длаке, обрастао длакама, маљав: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рука, ~ лист.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покривен длакама, пун длака: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капут.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пун ситних, танких костију (о риби, рибљем месу) 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длакаст,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као длака, сличан длаци; длакав: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израштај, ~ хаљина.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зрнаст,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у облику зрна, који личи, подсећа на зрно: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киша, ~ као пиринач.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се састоји од зрна: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храна 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зрнат,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пун зрна, који обилује зрнима: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клас, ~ зоб.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в. зрнаст: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снег, храна.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крљуштав,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прекривен крљуштима; љускав, љуспав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крљуштаст,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као крљушт, сличан крљушти.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покривен, прекривен крљуштима, крљуштав.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лојав,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у којем има лоја, који садржи лој: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месо, ~ супа.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замазан, упрљан лојем или уопште масноћом и прљавштином, замашћен, умашћен: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шубара.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3.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као лој, сличан лоју, лојаст: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маса, ~ укус 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лојаст,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је као лој, сличан лоју.</a:t>
            </a:r>
            <a:endParaRPr lang="en-US" sz="15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Cyrl-RS" sz="1500" b="1" dirty="0">
                <a:latin typeface="Cambria" pitchFamily="18" charset="0"/>
                <a:ea typeface="Cambria" pitchFamily="18" charset="0"/>
              </a:rPr>
              <a:t>ресаст,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сличан реси, ресама.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има ресе, ресат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sz="1500" b="1" dirty="0">
                <a:latin typeface="Cambria" pitchFamily="18" charset="0"/>
                <a:ea typeface="Cambria" pitchFamily="18" charset="0"/>
              </a:rPr>
              <a:t>ресат,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1500" i="1" dirty="0">
                <a:latin typeface="Cambria" pitchFamily="18" charset="0"/>
                <a:ea typeface="Cambria" pitchFamily="18" charset="0"/>
              </a:rPr>
              <a:t>који има ресе: </a:t>
            </a:r>
            <a:r>
              <a:rPr lang="sr-Cyrl-RS" sz="1500" dirty="0">
                <a:latin typeface="Cambria" pitchFamily="18" charset="0"/>
                <a:ea typeface="Cambria" pitchFamily="18" charset="0"/>
              </a:rPr>
              <a:t>~ коза, ~ марама</a:t>
            </a:r>
            <a:r>
              <a:rPr lang="sr-Cyrl-RS" sz="1500" dirty="0" smtClean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792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Класификација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sr-Cyrl-RS" sz="3600" b="1" dirty="0" smtClean="0">
                <a:latin typeface="Cambria" pitchFamily="18" charset="0"/>
                <a:ea typeface="Cambria" pitchFamily="18" charset="0"/>
              </a:rPr>
              <a:t>Пароними</a:t>
            </a:r>
            <a:r>
              <a:rPr lang="sr-Cyrl-RS" sz="3600" dirty="0" smtClean="0">
                <a:latin typeface="Cambria" pitchFamily="18" charset="0"/>
                <a:ea typeface="Cambria" pitchFamily="18" charset="0"/>
              </a:rPr>
              <a:t>:</a:t>
            </a: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брадавичав,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има брадавице, покривен брадавицама 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брадавичаст,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у облику брадавице.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бубуљичав,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има бубуљице (по лицу или на другом делу тела); прекривен бубуљицама (о лицу) 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бубуљичаст,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као бубуљица, сличан бубуљици.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гљивичав,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у (на) којем има гљивица, пун гљивица; заражен гљивицама 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гљивичаст,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личи на гљивицу, сличан гљивици: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~ израштај.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грудвав,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пун грудава, џомби, грудав 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грудаст,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у облику грудве, лоптаст, заобљен: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~ корен; грудвасте дојке.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губав,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заражен губом, болестан од губе, лепрозан.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фиг. 1)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покварен, зао; пакостан.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2)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у бедном стању, јадан, бедан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 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губаст,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сличан губи (2б), труду;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~ алга.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гусеничав,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пун гусеница (1)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гусеничаст,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сличан гусеници, маљав као гусеница.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sz="3200" b="1" dirty="0">
                <a:latin typeface="Cambria" pitchFamily="18" charset="0"/>
                <a:ea typeface="Cambria" pitchFamily="18" charset="0"/>
              </a:rPr>
              <a:t>земљав,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умазан земљом, посут земљом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земљаст,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по физичким особинама сличан земљи, трошан, ситан; помешан са земљом: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~ примеса. </a:t>
            </a:r>
            <a:r>
              <a:rPr lang="sr-Cyrl-RS" sz="3200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sz="3200" i="1" dirty="0">
                <a:latin typeface="Cambria" pitchFamily="18" charset="0"/>
                <a:ea typeface="Cambria" pitchFamily="18" charset="0"/>
              </a:rPr>
              <a:t>који је по изгледу сличан земљи, таман, мрк; </a:t>
            </a:r>
            <a:r>
              <a:rPr lang="sr-Cyrl-RS" sz="3200" dirty="0">
                <a:latin typeface="Cambria" pitchFamily="18" charset="0"/>
                <a:ea typeface="Cambria" pitchFamily="18" charset="0"/>
              </a:rPr>
              <a:t>~ кожа, ~ лице.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r>
              <a:rPr lang="sr-Cyrl-RS" dirty="0">
                <a:latin typeface="Cambria" pitchFamily="18" charset="0"/>
                <a:ea typeface="Cambria" pitchFamily="18" charset="0"/>
              </a:rPr>
              <a:t> 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sr-Cyrl-RS" dirty="0" smtClean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6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sr-Cyrl-R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Теоријски погледи на паронимију</a:t>
            </a:r>
            <a:endParaRPr lang="sr-Latn-R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Класификација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зубаст,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облик зуба, сличан зубима; шиљат, оштар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зубат,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зубе; који има крупне, јаке зубе: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кит, ~ пас.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2.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фиг.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оштар на језику, језичав, који изражава оштрину, строгост (о речима):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удовица; ~ говор.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3.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слабо греје (о Сунцу); хладан, леден: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сунце, ~ ветар.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језичав,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а.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много говори, прича, брбљив, причљив.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б.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ружно, заједљиво говори о другима, који оговара друге: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 ~ жена.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в.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оштар на језику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језичаст,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у облику језика, сличан језику: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лист.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кљунаст,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у облику птичјег кљуна, сличан кљуну: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нос, ~ продужење 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кљунат,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велики, јак кљин; кљунаст: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јато, ~ риба; ~ ципела.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колутав,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се кружно креће, који колута: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облак дима, колутаве очи 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колутаст,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као колут, сличан колуту, округласт: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облик, ~ наруквица.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прстаст,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облик прста, сличан прсту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прстат,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прсте; који има велике прсте.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сисаст,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је налик на сису, који има облик сисе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сисат,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велике сисе: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жена.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чирав,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пун чирева: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лице 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чираст,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сличан чиру: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израштај.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sr-Cyrl-RS" b="1" dirty="0">
                <a:latin typeface="Cambria" pitchFamily="18" charset="0"/>
                <a:ea typeface="Cambria" pitchFamily="18" charset="0"/>
              </a:rPr>
              <a:t>шакаст,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облик шаке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: </a:t>
            </a:r>
            <a:r>
              <a:rPr lang="sr-Cyrl-RS" b="1" dirty="0">
                <a:latin typeface="Cambria" pitchFamily="18" charset="0"/>
                <a:ea typeface="Cambria" pitchFamily="18" charset="0"/>
              </a:rPr>
              <a:t>шакат,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-а, -о </a:t>
            </a:r>
            <a:r>
              <a:rPr lang="sr-Cyrl-RS" i="1" dirty="0">
                <a:latin typeface="Cambria" pitchFamily="18" charset="0"/>
                <a:ea typeface="Cambria" pitchFamily="18" charset="0"/>
              </a:rPr>
              <a:t>који има велике шаке: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~ човек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510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Закључци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Нису све категорије класификације попуњене</a:t>
            </a: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Највећи број лексема налази се у односу потпуне синонимије, паросинонимије или потпуне паронимије</a:t>
            </a: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Од чега зависи да ли ће парњаци оставрити однос синонимије или паронимије?</a:t>
            </a: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Да ли семантика мотивне лексеме утиче на развој паронимијског односа?</a:t>
            </a: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Са којим још суфиксима придеви на -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аст 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остварују однос паронимије?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08.09.2022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41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r-Cyrl-RS" i="0" dirty="0" smtClean="0">
                <a:latin typeface="Cambria" panose="02040503050406030204" pitchFamily="18" charset="0"/>
                <a:ea typeface="Cambria" panose="02040503050406030204" pitchFamily="18" charset="0"/>
              </a:rPr>
              <a:t>Хвала на пажњи!</a:t>
            </a:r>
            <a:endParaRPr lang="sr-Latn-RS" i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Теоријски погледи на паронимију</a:t>
            </a:r>
            <a:endParaRPr 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Докторска дисертација </a:t>
            </a:r>
            <a:r>
              <a:rPr lang="sr-Cyrl-RS" i="1" dirty="0" smtClean="0">
                <a:latin typeface="Cambria" pitchFamily="18" charset="0"/>
                <a:ea typeface="Cambria" pitchFamily="18" charset="0"/>
              </a:rPr>
              <a:t>Паронимија у савременом српском језику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, одбрањена 8. јуна 2022. на Филолошком факултету Универзитета у Београду, Комисија: проф. </a:t>
            </a:r>
            <a:r>
              <a:rPr lang="sr-Cyrl-RS" dirty="0">
                <a:latin typeface="Cambria" pitchFamily="18" charset="0"/>
                <a:ea typeface="Cambria" pitchFamily="18" charset="0"/>
              </a:rPr>
              <a:t>д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р Рајна Драгићевић (ментор), проф. др Драгана Вељковић Станковић, проф. Др Весна Ломпар, проф. Др Душанка Вујовић.</a:t>
            </a:r>
          </a:p>
          <a:p>
            <a:pPr algn="just"/>
            <a:r>
              <a:rPr lang="sr-Cyrl-RS" dirty="0" smtClean="0">
                <a:latin typeface="Cambria" pitchFamily="18" charset="0"/>
                <a:ea typeface="Cambria" pitchFamily="18" charset="0"/>
              </a:rPr>
              <a:t>Доступно на: </a:t>
            </a:r>
            <a:r>
              <a:rPr lang="en-US" dirty="0">
                <a:latin typeface="Cambria" pitchFamily="18" charset="0"/>
                <a:ea typeface="Cambria" pitchFamily="18" charset="0"/>
                <a:hlinkClick r:id="rId2"/>
              </a:rPr>
              <a:t>https://</a:t>
            </a:r>
            <a:r>
              <a:rPr lang="en-US" dirty="0" smtClean="0">
                <a:latin typeface="Cambria" pitchFamily="18" charset="0"/>
                <a:ea typeface="Cambria" pitchFamily="18" charset="0"/>
                <a:hlinkClick r:id="rId2"/>
              </a:rPr>
              <a:t>uvidok.rcub.bg.ac.rs/handle/123456789/4747</a:t>
            </a:r>
            <a:r>
              <a:rPr lang="sr-Cyrl-RS" dirty="0" smtClean="0">
                <a:latin typeface="Cambria" pitchFamily="18" charset="0"/>
                <a:ea typeface="Cambria" pitchFamily="18" charset="0"/>
              </a:rPr>
              <a:t>.  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18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7931"/>
            <a:ext cx="11068051" cy="1669689"/>
          </a:xfrm>
        </p:spPr>
        <p:txBody>
          <a:bodyPr/>
          <a:lstStyle/>
          <a:p>
            <a:pPr algn="ctr"/>
            <a:r>
              <a:rPr lang="sr-Cyrl-R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Инословенска</a:t>
            </a:r>
            <a:r>
              <a:rPr lang="sr-Cyrl-R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литература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79763" y="2811439"/>
            <a:ext cx="3938303" cy="1992573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sr-Latn-R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Најшире схватање − било које формално повезане лексеме</a:t>
            </a:r>
            <a:endParaRPr kumimoji="0" lang="sr-Cyrl-RS" altLang="sr-Latn-R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(нпр. Овен, Рум, </a:t>
            </a:r>
            <a:r>
              <a:rPr kumimoji="0" lang="sr-Cyrl-RS" altLang="sr-Latn-R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Мартинес</a:t>
            </a: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де </a:t>
            </a:r>
            <a:r>
              <a:rPr kumimoji="0" lang="sr-Cyrl-RS" altLang="sr-Latn-R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Суса</a:t>
            </a: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sr-Cyrl-RS" altLang="sr-Latn-R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Бољшаков</a:t>
            </a: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kumimoji="0" lang="sr-Cyrl-RS" altLang="sr-Latn-R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Гелбук</a:t>
            </a:r>
            <a:r>
              <a:rPr kumimoji="0" lang="sr-Cyrl-RS" altLang="sr-Latn-R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итд.).</a:t>
            </a:r>
            <a:endParaRPr kumimoji="0" lang="sr-Cyrl-RS" altLang="sr-Latn-R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05626" y="3046045"/>
            <a:ext cx="2842901" cy="1523359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Уже – све лексеме у једном деривационом гнезду (нпр. Круз, </a:t>
            </a:r>
            <a:r>
              <a:rPr kumimoji="0" lang="sr-Cyrl-RS" altLang="sr-Latn-R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</a:t>
            </a: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Кристал, </a:t>
            </a:r>
            <a:r>
              <a:rPr kumimoji="0" lang="sr-Cyrl-RS" altLang="sr-Latn-R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Паи</a:t>
            </a: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итд.).</a:t>
            </a:r>
            <a:endParaRPr kumimoji="0" lang="sr-Cyrl-RS" altLang="sr-Latn-R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732869" y="3298100"/>
            <a:ext cx="2294522" cy="112558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Најуже – и семантички и формално повезане лексеме (</a:t>
            </a:r>
            <a:r>
              <a:rPr kumimoji="0" lang="sr-Cyrl-RS" altLang="sr-Latn-R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Сторјохан</a:t>
            </a: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sr-Cyrl-RS" altLang="sr-Latn-R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Мел</a:t>
            </a: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sr-Cyrl-RS" altLang="sr-Latn-R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Шнерх</a:t>
            </a:r>
            <a:r>
              <a:rPr kumimoji="0" lang="sr-Cyrl-RS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sr-Cyrl-RS" altLang="sr-Latn-R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638444" y="3756118"/>
            <a:ext cx="361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r-Latn-RS"/>
          </a:p>
        </p:txBody>
      </p:sp>
      <p:sp>
        <p:nvSpPr>
          <p:cNvPr id="10" name="Right Arrow 9"/>
          <p:cNvSpPr/>
          <p:nvPr/>
        </p:nvSpPr>
        <p:spPr>
          <a:xfrm>
            <a:off x="8225485" y="3756118"/>
            <a:ext cx="361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r-Latn-R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-181436"/>
            <a:ext cx="1135380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  <a:tab pos="4038600" algn="l"/>
              </a:tabLst>
            </a:pPr>
            <a:endParaRPr kumimoji="0" lang="sr-Latn-RS" altLang="sr-Latn-R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  <a:tab pos="4038600" algn="l"/>
              </a:tabLst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  <a:tab pos="4038600" algn="l"/>
              </a:tabLst>
            </a:pPr>
            <a:r>
              <a:rPr kumimoji="0" lang="sr-Cyrl-RS" altLang="sr-Latn-R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kumimoji="0" lang="sr-Latn-RS" altLang="sr-Latn-R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  <a:tab pos="4038600" algn="l"/>
              </a:tabLst>
            </a:pP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Славистичка литература</a:t>
            </a:r>
            <a:endParaRPr lang="sr-Latn-R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sr-Cyrl-RS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Истокоренске или разнокоренске лексеме?</a:t>
            </a:r>
          </a:p>
          <a:p>
            <a:pPr algn="just"/>
            <a:r>
              <a:rPr lang="sr-Cyrl-RS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Семантичка блискост паронима:</a:t>
            </a:r>
          </a:p>
          <a:p>
            <a:pPr marL="0" indent="0" algn="just">
              <a:buNone/>
            </a:pPr>
            <a:r>
              <a:rPr lang="sr-Cyrl-R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Розентал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sr-Cyrl-R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Теленкова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 (1972: 212)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⎼ различити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или делимично подударни по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значењу; </a:t>
            </a:r>
          </a:p>
          <a:p>
            <a:pPr marL="0" indent="0" algn="just">
              <a:buNone/>
            </a:pPr>
            <a:r>
              <a:rPr lang="sr-Cyrl-R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Бељчиков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Пањушева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 (1994: 5) ⎼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морају постојати јасне семантичке везе јер су се различитим историјским процесима оне могле замаглити или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изгубити; </a:t>
            </a:r>
          </a:p>
          <a:p>
            <a:pPr marL="0" indent="0" algn="just">
              <a:buNone/>
            </a:pPr>
            <a:r>
              <a:rPr lang="sr-Cyrl-R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Колесников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(1971: 3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 ⎼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потпуни пароними су они који су максимално семантички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удаљени; </a:t>
            </a:r>
          </a:p>
          <a:p>
            <a:pPr marL="0" indent="0" algn="just">
              <a:buNone/>
            </a:pP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Вишњакова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(1974) на једном месту каже да се пароними разликују по додатним семантичким нијансама, а на другом да потребна потпуна самосталност и диференцираност семантичког садржаја 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паронима; </a:t>
            </a:r>
          </a:p>
          <a:p>
            <a:pPr marL="0" indent="0" algn="just">
              <a:buNone/>
            </a:pPr>
            <a:r>
              <a:rPr lang="sr-Cyrl-R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Лекант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(1982) истиче да су пароними речи сродне по значењу (било у прошлости било у садашњости</a:t>
            </a: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marL="0" indent="0" algn="just">
              <a:buNone/>
            </a:pPr>
            <a:r>
              <a:rPr lang="sr-Cyrl-R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Веракша </a:t>
            </a:r>
            <a:r>
              <a:rPr lang="sr-Cyrl-RS" sz="3400" dirty="0">
                <a:latin typeface="Cambria" panose="02040503050406030204" pitchFamily="18" charset="0"/>
                <a:ea typeface="Cambria" panose="02040503050406030204" pitchFamily="18" charset="0"/>
              </a:rPr>
              <a:t>(2000: 52) од паронима очекује да се знатно разликују, док Иванова (2016: 10) тражи извесне семантичке разлике.</a:t>
            </a:r>
            <a:endParaRPr lang="sr-Latn-R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01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Славистичка литература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Уједначавање схватања паронимије на јужнословенском простору: Србија ⎼ Р. Драгићевић; Хрватска ⎼ Б. Тафра; Македонија ⎼ В. </a:t>
            </a:r>
            <a:r>
              <a:rPr lang="sr-Cyrl-R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Јанушева</a:t>
            </a:r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; Бугарска ⎼ В. Зидарева: </a:t>
            </a:r>
            <a:r>
              <a:rPr lang="sr-Cyrl-R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истокоренске семантички повезане лексеме</a:t>
            </a:r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sr-Latn-R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98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Cambria" pitchFamily="18" charset="0"/>
                <a:ea typeface="Cambria" pitchFamily="18" charset="0"/>
              </a:rPr>
              <a:t>Дефиниција паронима</a:t>
            </a:r>
            <a:endParaRPr lang="sr-Latn-R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b="1" i="1" dirty="0">
                <a:latin typeface="Cambria" panose="02040503050406030204" pitchFamily="18" charset="0"/>
                <a:ea typeface="Cambria" panose="02040503050406030204" pitchFamily="18" charset="0"/>
              </a:rPr>
              <a:t>Пароними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 су истокоренске лексеме чија </a:t>
            </a:r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су </a:t>
            </a: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значења 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блискозначна, односно које својим значењима упућују на блиске референте, које припадају истој врсти речи, истом лексичко-семантичком разреду, односно истој тематској групи или концептуално сродним категоријама, које се не могу међусобно замењивати у </a:t>
            </a: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свим контекстима </a:t>
            </a:r>
            <a:r>
              <a:rPr lang="sr-Cyrl-RS" i="1" dirty="0">
                <a:latin typeface="Cambria" panose="02040503050406030204" pitchFamily="18" charset="0"/>
                <a:ea typeface="Cambria" panose="02040503050406030204" pitchFamily="18" charset="0"/>
              </a:rPr>
              <a:t>и које су обично настале додавањем синонимичних афикса на исту или различиту творбену основу или су као готове форме преузете из </a:t>
            </a: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страних језика.</a:t>
            </a:r>
            <a:endParaRPr lang="sr-Latn-R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33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2260598"/>
            <a:ext cx="5803900" cy="1932782"/>
          </a:xfrm>
        </p:spPr>
        <p:txBody>
          <a:bodyPr>
            <a:noAutofit/>
          </a:bodyPr>
          <a:lstStyle/>
          <a:p>
            <a:pPr algn="ctr"/>
            <a:r>
              <a:rPr lang="sr-Cyrl-RS" sz="4000" b="1" dirty="0">
                <a:latin typeface="Cambria" panose="02040503050406030204" pitchFamily="18" charset="0"/>
                <a:ea typeface="Cambria" panose="02040503050406030204" pitchFamily="18" charset="0"/>
              </a:rPr>
              <a:t>СЕМАНТИЧКА АНАЛИЗА ПАРОНИМА ИЗ УГЛА ПОЛИСЕМИЈЕ</a:t>
            </a:r>
            <a:endParaRPr lang="sr-Latn-RS" sz="4000" dirty="0"/>
          </a:p>
        </p:txBody>
      </p:sp>
    </p:spTree>
    <p:extLst>
      <p:ext uri="{BB962C8B-B14F-4D97-AF65-F5344CB8AC3E}">
        <p14:creationId xmlns:p14="http://schemas.microsoft.com/office/powerpoint/2010/main" val="17582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СЕМАНТИЧКА АНАЛИЗА ПАРОНИМА ИЗ УГЛА ПОЛИСЕМИЈЕ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sr-Cyrl-R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В. Вороњичев ⎼ није проблем синонимима или паронимима назвати лексеме које су једнозначне, већ проблем представљају полисемати, односно вишезначне лексеме јер оне различитим својим значењима ступају у различите врсте веза, па би – према његовим речима – коректније било говорити о значењима у односу синонимије или паронимије него о лексемама као синонима или паронимима генерално</a:t>
            </a:r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Потпуни и непотпуни истокоренски синоними </a:t>
            </a:r>
            <a:r>
              <a:rPr lang="sr-Cyrl-RS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sr-Cyrl-R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потпуни и непотпуни пароними</a:t>
            </a:r>
            <a:endParaRPr lang="sr-Latn-RS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8B690A-3DCF-8845-82A9-6DA18F182860}" type="datetime1">
              <a:rPr lang="de-DE" smtClean="0"/>
              <a:t>07.09.2022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F2EA3-CB01-FD41-857A-53193AF6384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2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emplejt-Ciril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-Templejt-Cirilica" id="{1F0E99CD-0752-1247-B9E4-0AD89F05F8C9}" vid="{15D8DE93-E97E-E54A-BB68-430387C195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PPT-Templejt-Cirilica.thmx</Template>
  <TotalTime>1166</TotalTime>
  <Words>2428</Words>
  <Application>Microsoft Office PowerPoint</Application>
  <PresentationFormat>Custom</PresentationFormat>
  <Paragraphs>142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PPT-Templejt-Cirilica</vt:lpstr>
      <vt:lpstr>Паронимијске везе придева са суфиксом -аст</vt:lpstr>
      <vt:lpstr>PowerPoint Presentation</vt:lpstr>
      <vt:lpstr>Теоријски погледи на паронимију</vt:lpstr>
      <vt:lpstr>Инословенска литература</vt:lpstr>
      <vt:lpstr>Славистичка литература</vt:lpstr>
      <vt:lpstr>Славистичка литература</vt:lpstr>
      <vt:lpstr>Дефиниција паронима</vt:lpstr>
      <vt:lpstr>СЕМАНТИЧКА АНАЛИЗА ПАРОНИМА ИЗ УГЛА ПОЛИСЕМИЈЕ</vt:lpstr>
      <vt:lpstr>СЕМАНТИЧКА АНАЛИЗА ПАРОНИМА ИЗ УГЛА ПОЛИСЕМИЈЕ</vt:lpstr>
      <vt:lpstr>СЕМАНТИЧКА АНАЛИЗА ПАРОНИМА ИЗ УГЛА ПОЛИСЕМИЈЕ</vt:lpstr>
      <vt:lpstr>Паронимијске везе придева са суфиксом -аст</vt:lpstr>
      <vt:lpstr>Фазе у истраживању</vt:lpstr>
      <vt:lpstr>О семантици суфикса -аст, -ав и -ат</vt:lpstr>
      <vt:lpstr>О семантици суфикса -аст, -ав и -ат</vt:lpstr>
      <vt:lpstr>О семантици суфикса -аст, -ав и -ат</vt:lpstr>
      <vt:lpstr>Класификација</vt:lpstr>
      <vt:lpstr>Класификација</vt:lpstr>
      <vt:lpstr>Класификација</vt:lpstr>
      <vt:lpstr>Класификација</vt:lpstr>
      <vt:lpstr>Класификација</vt:lpstr>
      <vt:lpstr>Закључци</vt:lpstr>
      <vt:lpstr>Хвала на пажњи!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 10</cp:lastModifiedBy>
  <cp:revision>51</cp:revision>
  <dcterms:created xsi:type="dcterms:W3CDTF">2022-04-03T15:22:20Z</dcterms:created>
  <dcterms:modified xsi:type="dcterms:W3CDTF">2022-09-07T22:06:18Z</dcterms:modified>
</cp:coreProperties>
</file>