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0"/>
  </p:notesMasterIdLst>
  <p:sldIdLst>
    <p:sldId id="264" r:id="rId5"/>
    <p:sldId id="314" r:id="rId6"/>
    <p:sldId id="257" r:id="rId7"/>
    <p:sldId id="259" r:id="rId8"/>
    <p:sldId id="258" r:id="rId9"/>
    <p:sldId id="315" r:id="rId10"/>
    <p:sldId id="316" r:id="rId11"/>
    <p:sldId id="317" r:id="rId12"/>
    <p:sldId id="318" r:id="rId13"/>
    <p:sldId id="262" r:id="rId14"/>
    <p:sldId id="263" r:id="rId15"/>
    <p:sldId id="313" r:id="rId16"/>
    <p:sldId id="265" r:id="rId17"/>
    <p:sldId id="266" r:id="rId18"/>
    <p:sldId id="267" r:id="rId19"/>
    <p:sldId id="274" r:id="rId20"/>
    <p:sldId id="268" r:id="rId21"/>
    <p:sldId id="273" r:id="rId22"/>
    <p:sldId id="269" r:id="rId23"/>
    <p:sldId id="319" r:id="rId24"/>
    <p:sldId id="275" r:id="rId25"/>
    <p:sldId id="276" r:id="rId26"/>
    <p:sldId id="277" r:id="rId27"/>
    <p:sldId id="320" r:id="rId28"/>
    <p:sldId id="270" r:id="rId29"/>
    <p:sldId id="321" r:id="rId30"/>
    <p:sldId id="278" r:id="rId31"/>
    <p:sldId id="279" r:id="rId32"/>
    <p:sldId id="280" r:id="rId33"/>
    <p:sldId id="281" r:id="rId34"/>
    <p:sldId id="282" r:id="rId35"/>
    <p:sldId id="271" r:id="rId36"/>
    <p:sldId id="322" r:id="rId37"/>
    <p:sldId id="323" r:id="rId38"/>
    <p:sldId id="32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19" autoAdjust="0"/>
  </p:normalViewPr>
  <p:slideViewPr>
    <p:cSldViewPr snapToGrid="0">
      <p:cViewPr varScale="1">
        <p:scale>
          <a:sx n="87" d="100"/>
          <a:sy n="87" d="100"/>
        </p:scale>
        <p:origin x="38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6/8/2023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6/8/2023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6/8/2023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6/8/2023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6/8/2023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6/8/2023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0"/>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sr-Cyrl-RS" sz="3600" b="1"/>
              <a:t> речници као показатељи слике света</a:t>
            </a:r>
            <a:endParaRPr lang="en-US" sz="3600" dirty="0"/>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679649"/>
          </a:xfrm>
        </p:spPr>
        <p:txBody>
          <a:bodyPr>
            <a:noAutofit/>
          </a:bodyPr>
          <a:lstStyle/>
          <a:p>
            <a:r>
              <a:rPr lang="sr-Cyrl-RS" sz="2000" dirty="0"/>
              <a:t>Проф. др Рајна Драгићевић</a:t>
            </a:r>
            <a:endParaRPr lang="en-US" sz="20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sz="3600" dirty="0"/>
              <a:t>С. Вујановски: </a:t>
            </a:r>
            <a:r>
              <a:rPr lang="sr-Cyrl-RS" sz="3600" i="1" dirty="0"/>
              <a:t>Немачка граматика</a:t>
            </a:r>
            <a:r>
              <a:rPr lang="sr-Cyrl-RS" sz="3600" dirty="0"/>
              <a:t>, Беч, 1772.</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8516" y="1752601"/>
            <a:ext cx="2974968" cy="4525963"/>
          </a:xfrm>
          <a:effectLst>
            <a:softEdge rad="63500"/>
          </a:effectLst>
        </p:spPr>
      </p:pic>
    </p:spTree>
    <p:extLst>
      <p:ext uri="{BB962C8B-B14F-4D97-AF65-F5344CB8AC3E}">
        <p14:creationId xmlns:p14="http://schemas.microsoft.com/office/powerpoint/2010/main" val="2511076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sz="3600" i="1" dirty="0"/>
              <a:t>Речник мали</a:t>
            </a:r>
            <a:r>
              <a:rPr lang="sr-Cyrl-RS" sz="3600" dirty="0"/>
              <a:t>, Беч, 1793.</a:t>
            </a:r>
            <a:endParaRPr lang="en-US" sz="3600"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5811" y="1928237"/>
            <a:ext cx="2661129" cy="4525963"/>
          </a:xfrm>
          <a:effectLst>
            <a:softEdge rad="63500"/>
          </a:effectLst>
        </p:spPr>
      </p:pic>
    </p:spTree>
    <p:extLst>
      <p:ext uri="{BB962C8B-B14F-4D97-AF65-F5344CB8AC3E}">
        <p14:creationId xmlns:p14="http://schemas.microsoft.com/office/powerpoint/2010/main" val="1130853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sz="3600" dirty="0"/>
              <a:t>В. Луштина: </a:t>
            </a:r>
            <a:r>
              <a:rPr lang="sr-Cyrl-RS" sz="3600" i="1" dirty="0"/>
              <a:t>Италијанска граматика</a:t>
            </a:r>
            <a:r>
              <a:rPr lang="sr-Cyrl-RS" sz="3600" dirty="0"/>
              <a:t>, Беч, 1794.</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0694" y="1941221"/>
            <a:ext cx="2478978" cy="4525963"/>
          </a:xfrm>
          <a:effectLst>
            <a:softEdge rad="12700"/>
          </a:effectLst>
        </p:spPr>
      </p:pic>
    </p:spTree>
    <p:extLst>
      <p:ext uri="{BB962C8B-B14F-4D97-AF65-F5344CB8AC3E}">
        <p14:creationId xmlns:p14="http://schemas.microsoft.com/office/powerpoint/2010/main" val="2819496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sr-Cyrl-RS" sz="2800" dirty="0"/>
              <a:t> Г. Киридис, Ј. Аврамовић:</a:t>
            </a:r>
            <a:r>
              <a:rPr lang="sr-Latn-RS" sz="2800" dirty="0"/>
              <a:t> </a:t>
            </a:r>
            <a:r>
              <a:rPr lang="sr-Cyrl-RS" sz="2800" i="1" dirty="0"/>
              <a:t>Граматика грчког и српског језика</a:t>
            </a:r>
            <a:r>
              <a:rPr lang="sr-Cyrl-RS" sz="2800" dirty="0"/>
              <a:t>,</a:t>
            </a:r>
            <a:br>
              <a:rPr lang="sr-Cyrl-RS" sz="2800" dirty="0"/>
            </a:br>
            <a:r>
              <a:rPr lang="sr-Cyrl-RS" sz="2800" dirty="0"/>
              <a:t>Београд, 1845.</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1772" y="2014194"/>
            <a:ext cx="3001846" cy="4525963"/>
          </a:xfrm>
          <a:effectLst>
            <a:softEdge rad="50800"/>
          </a:effectLst>
        </p:spPr>
      </p:pic>
    </p:spTree>
    <p:extLst>
      <p:ext uri="{BB962C8B-B14F-4D97-AF65-F5344CB8AC3E}">
        <p14:creationId xmlns:p14="http://schemas.microsoft.com/office/powerpoint/2010/main" val="3346829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dirty="0"/>
              <a:t>Вук Караџић: </a:t>
            </a:r>
            <a:r>
              <a:rPr lang="sr-Cyrl-RS" i="1" dirty="0"/>
              <a:t>Српски рјечник</a:t>
            </a:r>
            <a:r>
              <a:rPr lang="sr-Cyrl-RS" dirty="0"/>
              <a:t>, Беч, 1818.</a:t>
            </a:r>
            <a:br>
              <a:rPr lang="sr-Cyrl-RS"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64725" y="2014194"/>
            <a:ext cx="2862550" cy="4525963"/>
          </a:xfrm>
          <a:effectLst>
            <a:softEdge rad="63500"/>
          </a:effectLst>
        </p:spPr>
      </p:pic>
    </p:spTree>
    <p:extLst>
      <p:ext uri="{BB962C8B-B14F-4D97-AF65-F5344CB8AC3E}">
        <p14:creationId xmlns:p14="http://schemas.microsoft.com/office/powerpoint/2010/main" val="1693414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dirty="0"/>
              <a:t>Вук Караџић: </a:t>
            </a:r>
            <a:r>
              <a:rPr lang="sr-Cyrl-RS" i="1" dirty="0"/>
              <a:t>Српски рјечник</a:t>
            </a:r>
            <a:r>
              <a:rPr lang="sr-Cyrl-RS" dirty="0"/>
              <a:t>, Беч, 1852.</a:t>
            </a:r>
            <a:br>
              <a:rPr lang="sr-Cyrl-R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6133" y="2014194"/>
            <a:ext cx="2859734" cy="4525963"/>
          </a:xfrm>
          <a:effectLst>
            <a:softEdge rad="63500"/>
          </a:effectLst>
        </p:spPr>
      </p:pic>
    </p:spTree>
    <p:extLst>
      <p:ext uri="{BB962C8B-B14F-4D97-AF65-F5344CB8AC3E}">
        <p14:creationId xmlns:p14="http://schemas.microsoft.com/office/powerpoint/2010/main" val="51434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Cyrl-RS" dirty="0"/>
              <a:t>Срби – једни о другима</a:t>
            </a:r>
            <a:endParaRPr lang="en-US" dirty="0"/>
          </a:p>
        </p:txBody>
      </p:sp>
      <p:sp>
        <p:nvSpPr>
          <p:cNvPr id="3" name="Content Placeholder 2"/>
          <p:cNvSpPr>
            <a:spLocks noGrp="1"/>
          </p:cNvSpPr>
          <p:nvPr>
            <p:ph idx="1"/>
          </p:nvPr>
        </p:nvSpPr>
        <p:spPr/>
        <p:txBody>
          <a:bodyPr>
            <a:normAutofit fontScale="92500" lnSpcReduction="20000"/>
          </a:bodyPr>
          <a:lstStyle/>
          <a:p>
            <a:r>
              <a:rPr lang="sr-Cyrl-RS" sz="2200" b="1" dirty="0">
                <a:latin typeface="Times New Roman" panose="02020603050405020304" pitchFamily="18" charset="0"/>
                <a:cs typeface="Times New Roman" panose="02020603050405020304" pitchFamily="18" charset="0"/>
              </a:rPr>
              <a:t>Срби из Војводине о Србима из Србије:</a:t>
            </a:r>
          </a:p>
          <a:p>
            <a:pPr marL="0" indent="0">
              <a:buNone/>
            </a:pPr>
            <a:r>
              <a:rPr lang="sr-Cyrl-RS" sz="2200" dirty="0">
                <a:latin typeface="Times New Roman" panose="02020603050405020304" pitchFamily="18" charset="0"/>
                <a:cs typeface="Times New Roman" panose="02020603050405020304" pitchFamily="18" charset="0"/>
              </a:rPr>
              <a:t>Савка Суботић у Научном клубу у Бечу, 1911:</a:t>
            </a:r>
          </a:p>
          <a:p>
            <a:pPr marL="0" indent="0">
              <a:buNone/>
            </a:pPr>
            <a:r>
              <a:rPr lang="sr-Cyrl-RS" sz="2200" dirty="0">
                <a:latin typeface="Times New Roman" panose="02020603050405020304" pitchFamily="18" charset="0"/>
                <a:cs typeface="Times New Roman" panose="02020603050405020304" pitchFamily="18" charset="0"/>
              </a:rPr>
              <a:t>„О прошлости Србије, те нама суседне државе, једва да се нешто више зна него о државама на Конгу.“ </a:t>
            </a:r>
          </a:p>
          <a:p>
            <a:pPr marL="0" indent="0">
              <a:buNone/>
            </a:pPr>
            <a:r>
              <a:rPr lang="sr-Cyrl-RS" sz="2200" dirty="0">
                <a:effectLst/>
                <a:latin typeface="Times New Roman" panose="02020603050405020304" pitchFamily="18" charset="0"/>
                <a:ea typeface="Calibri" panose="020F0502020204030204" pitchFamily="34" charset="0"/>
                <a:cs typeface="Times New Roman" panose="02020603050405020304" pitchFamily="18" charset="0"/>
              </a:rPr>
              <a:t>„Београд долази као неко полуострво и прави границу међу Србијом и Аустро-Угарском, те отуда се вели: Београд је кључ а Цариград капија Истока за Запад.“</a:t>
            </a:r>
            <a:endParaRPr lang="sr-Cyrl-RS" sz="2200" dirty="0">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a:p>
            <a:r>
              <a:rPr lang="sr-Cyrl-RS" sz="2200" b="1" dirty="0">
                <a:latin typeface="Times New Roman" panose="02020603050405020304" pitchFamily="18" charset="0"/>
                <a:cs typeface="Times New Roman" panose="02020603050405020304" pitchFamily="18" charset="0"/>
              </a:rPr>
              <a:t>Срби из Србије о Србима из Војводине (Вуков Рјечник, 1818):</a:t>
            </a:r>
          </a:p>
          <a:p>
            <a:pPr marL="0" indent="0">
              <a:buNone/>
            </a:pPr>
            <a:r>
              <a:rPr lang="sr-Cyrl-RS" sz="2200" i="1" dirty="0">
                <a:latin typeface="Times New Roman" panose="02020603050405020304" pitchFamily="18" charset="0"/>
                <a:cs typeface="Times New Roman" panose="02020603050405020304" pitchFamily="18" charset="0"/>
              </a:rPr>
              <a:t>швабурија: </a:t>
            </a:r>
            <a:r>
              <a:rPr lang="sr-Cyrl-RS" sz="2200" dirty="0">
                <a:effectLst/>
                <a:latin typeface="Times New Roman" panose="02020603050405020304" pitchFamily="18" charset="0"/>
                <a:ea typeface="Calibri" panose="020F0502020204030204" pitchFamily="34" charset="0"/>
                <a:cs typeface="Times New Roman" panose="02020603050405020304" pitchFamily="18" charset="0"/>
              </a:rPr>
              <a:t>Тако се сад (као за поругу) у Србији зову Срби из аустријских држава.</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sr-Cyrl-RS" sz="2200" i="1" dirty="0">
                <a:latin typeface="Times New Roman" panose="02020603050405020304" pitchFamily="18" charset="0"/>
                <a:cs typeface="Times New Roman" panose="02020603050405020304" pitchFamily="18" charset="0"/>
              </a:rPr>
              <a:t>швапски шешир</a:t>
            </a:r>
            <a:r>
              <a:rPr lang="sr-Cyrl-RS" sz="2200" dirty="0">
                <a:latin typeface="Times New Roman" panose="02020603050405020304" pitchFamily="18" charset="0"/>
                <a:cs typeface="Times New Roman" panose="02020603050405020304" pitchFamily="18" charset="0"/>
              </a:rPr>
              <a:t>: </a:t>
            </a:r>
            <a:r>
              <a:rPr lang="sr-Cyrl-RS" sz="2200" dirty="0">
                <a:effectLst/>
                <a:latin typeface="Times New Roman" panose="02020603050405020304" pitchFamily="18" charset="0"/>
                <a:ea typeface="Calibri" panose="020F0502020204030204" pitchFamily="34" charset="0"/>
                <a:cs typeface="Times New Roman" panose="02020603050405020304" pitchFamily="18" charset="0"/>
              </a:rPr>
              <a:t>Немала ти душа мира као швапски шешир.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847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Cyrl-RS" sz="3600" dirty="0"/>
              <a:t>Тематска група: </a:t>
            </a:r>
            <a:r>
              <a:rPr lang="sr-Cyrl-RS" sz="3600" i="1" dirty="0"/>
              <a:t>Бог и ствари које се тичу божје службе</a:t>
            </a:r>
            <a:r>
              <a:rPr lang="sr-Cyrl-RS" sz="3600" dirty="0"/>
              <a:t>, Речник мали, 1793.</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0468" y="1788670"/>
            <a:ext cx="3091064" cy="4661335"/>
          </a:xfrm>
          <a:effectLst>
            <a:softEdge rad="38100"/>
          </a:effectLst>
        </p:spPr>
      </p:pic>
    </p:spTree>
    <p:extLst>
      <p:ext uri="{BB962C8B-B14F-4D97-AF65-F5344CB8AC3E}">
        <p14:creationId xmlns:p14="http://schemas.microsoft.com/office/powerpoint/2010/main" val="180219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752600"/>
          </a:xfrm>
        </p:spPr>
        <p:txBody>
          <a:bodyPr>
            <a:normAutofit/>
          </a:bodyPr>
          <a:lstStyle/>
          <a:p>
            <a:r>
              <a:rPr lang="sr-Cyrl-RS" sz="2800" dirty="0"/>
              <a:t>Тематске групе лексема у </a:t>
            </a:r>
            <a:r>
              <a:rPr lang="sr-Cyrl-RS" sz="2800" i="1" dirty="0"/>
              <a:t>Речнику малом</a:t>
            </a:r>
            <a:r>
              <a:rPr lang="sr-Cyrl-RS" sz="2800" dirty="0"/>
              <a:t>, 1793.</a:t>
            </a:r>
            <a:endParaRPr lang="en-US" sz="2800" dirty="0"/>
          </a:p>
        </p:txBody>
      </p:sp>
      <p:sp>
        <p:nvSpPr>
          <p:cNvPr id="3" name="Content Placeholder 2"/>
          <p:cNvSpPr>
            <a:spLocks noGrp="1"/>
          </p:cNvSpPr>
          <p:nvPr>
            <p:ph idx="1"/>
          </p:nvPr>
        </p:nvSpPr>
        <p:spPr>
          <a:xfrm>
            <a:off x="1981200" y="1443358"/>
            <a:ext cx="8229600" cy="4682807"/>
          </a:xfrm>
        </p:spPr>
        <p:txBody>
          <a:bodyPr>
            <a:normAutofit/>
          </a:bodyPr>
          <a:lstStyle/>
          <a:p>
            <a:pPr marL="0" indent="0">
              <a:buNone/>
            </a:pP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Богу и стварима које се тичу божје службе (82);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свету и стихијама (65);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години и годишњим добима (40);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4)</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Имена празника (25);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5)</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неким земљама и народима (40);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6)</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Море и неке воде (21);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7)</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рудама (12);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8)</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бојама (16);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9)</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баштенским стварима (86);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10)</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птицама (54);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11)</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рибама (17);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12)</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четвороножним животињама (43);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13)</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пузећим животињама (26);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14)</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човеку и његовим удовима (111);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15)</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мушкој одећи (33);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16)</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женској одећи (18);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17)</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учењу (14);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18)</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човековим делатностима (83);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19)</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духовним достојанственицима (12);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20)</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световним достојанственицима (24);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21)</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деловима куће (37);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22)</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домаћинству (24);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23)</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Шта се у кухињи налази (48);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24)</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Шта се у подруму налази (24);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25)</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простирању астала (8);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26)</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јелу и пићу (30);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27)</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стварима у штали (44);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28)</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граду (46);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29)</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Војне титуле (25);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30)</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Војна терминологија (76);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31)</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Шта се у пољу види (38);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32)</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делатностима које човек обавља својим телом (11);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33)</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казнама и гресима (21);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34)</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занатима и рукотворцима (43);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35)</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трговини и различитим робама (43);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36)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О човековим фалинкама (69);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37)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О сродству (31);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38)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Наши потомци (23).</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4492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dirty="0"/>
              <a:t> </a:t>
            </a:r>
            <a:r>
              <a:rPr lang="sr-Cyrl-RS" sz="2400" dirty="0"/>
              <a:t>Тематска група: </a:t>
            </a:r>
            <a:r>
              <a:rPr lang="sr-Cyrl-RS" sz="2400" i="1" dirty="0"/>
              <a:t>О мушкој одећи</a:t>
            </a:r>
            <a:r>
              <a:rPr lang="sr-Cyrl-RS" sz="2400" dirty="0"/>
              <a:t>, Речник мали, 1793.</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6865" y="1648380"/>
            <a:ext cx="4258270" cy="4830689"/>
          </a:xfrm>
          <a:effectLst>
            <a:softEdge rad="63500"/>
          </a:effectLst>
        </p:spPr>
      </p:pic>
    </p:spTree>
    <p:extLst>
      <p:ext uri="{BB962C8B-B14F-4D97-AF65-F5344CB8AC3E}">
        <p14:creationId xmlns:p14="http://schemas.microsoft.com/office/powerpoint/2010/main" val="386956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F240-EF21-4F15-89ED-75132C038051}"/>
              </a:ext>
            </a:extLst>
          </p:cNvPr>
          <p:cNvSpPr>
            <a:spLocks noGrp="1"/>
          </p:cNvSpPr>
          <p:nvPr>
            <p:ph type="title"/>
          </p:nvPr>
        </p:nvSpPr>
        <p:spPr/>
        <p:txBody>
          <a:bodyPr/>
          <a:lstStyle/>
          <a:p>
            <a:pPr algn="ctr"/>
            <a:r>
              <a:rPr lang="sr-Cyrl-RS" dirty="0"/>
              <a:t>Сеобе српског народа</a:t>
            </a:r>
            <a:endParaRPr lang="en-US" dirty="0"/>
          </a:p>
        </p:txBody>
      </p:sp>
      <p:sp>
        <p:nvSpPr>
          <p:cNvPr id="3" name="Content Placeholder 2">
            <a:extLst>
              <a:ext uri="{FF2B5EF4-FFF2-40B4-BE49-F238E27FC236}">
                <a16:creationId xmlns:a16="http://schemas.microsoft.com/office/drawing/2014/main" id="{45FE6036-96C7-45C0-87FE-4ACF564830CF}"/>
              </a:ext>
            </a:extLst>
          </p:cNvPr>
          <p:cNvSpPr>
            <a:spLocks noGrp="1"/>
          </p:cNvSpPr>
          <p:nvPr>
            <p:ph idx="1"/>
          </p:nvPr>
        </p:nvSpPr>
        <p:spPr/>
        <p:txBody>
          <a:bodyPr/>
          <a:lstStyle/>
          <a:p>
            <a:r>
              <a:rPr lang="sr-Cyrl-RS" sz="1800" dirty="0">
                <a:effectLst/>
                <a:latin typeface="Times New Roman" panose="02020603050405020304" pitchFamily="18" charset="0"/>
                <a:ea typeface="Calibri" panose="020F0502020204030204" pitchFamily="34" charset="0"/>
              </a:rPr>
              <a:t>Крајем </a:t>
            </a:r>
            <a:r>
              <a:rPr lang="sr-Latn-RS" sz="1800" dirty="0">
                <a:effectLst/>
                <a:latin typeface="Times New Roman" panose="02020603050405020304" pitchFamily="18" charset="0"/>
                <a:ea typeface="Calibri" panose="020F0502020204030204" pitchFamily="34" charset="0"/>
              </a:rPr>
              <a:t>XVII</a:t>
            </a:r>
            <a:r>
              <a:rPr lang="sr-Cyrl-RS" sz="1800" dirty="0">
                <a:effectLst/>
                <a:latin typeface="Times New Roman" panose="02020603050405020304" pitchFamily="18" charset="0"/>
                <a:ea typeface="Calibri" panose="020F0502020204030204" pitchFamily="34" charset="0"/>
              </a:rPr>
              <a:t> века Срби са Косова и Метохије и из других јужних крајева селили су се на север, у Хабзбуршку монархију, на територију данашње Војводине, Мађарске и Хрватске, све до Будима и Коморана. </a:t>
            </a:r>
          </a:p>
          <a:p>
            <a:r>
              <a:rPr lang="sr-Cyrl-RS" sz="1800" dirty="0">
                <a:effectLst/>
                <a:latin typeface="Times New Roman" panose="02020603050405020304" pitchFamily="18" charset="0"/>
                <a:ea typeface="Calibri" panose="020F0502020204030204" pitchFamily="34" charset="0"/>
              </a:rPr>
              <a:t>Неке од тих сеоба биле су организоване и масовне (као што су оне из 1690. и 1740), а неке су биле неприметне. </a:t>
            </a:r>
          </a:p>
          <a:p>
            <a:r>
              <a:rPr lang="sr-Cyrl-RS" sz="1800" dirty="0">
                <a:effectLst/>
                <a:latin typeface="Times New Roman" panose="02020603050405020304" pitchFamily="18" charset="0"/>
                <a:ea typeface="Calibri" panose="020F0502020204030204" pitchFamily="34" charset="0"/>
              </a:rPr>
              <a:t>Аустријски цар Леополд </a:t>
            </a:r>
            <a:r>
              <a:rPr lang="sr-Latn-RS" sz="1800" dirty="0">
                <a:effectLst/>
                <a:latin typeface="Times New Roman" panose="02020603050405020304" pitchFamily="18" charset="0"/>
                <a:ea typeface="Calibri" panose="020F0502020204030204" pitchFamily="34" charset="0"/>
              </a:rPr>
              <a:t>I </a:t>
            </a:r>
            <a:r>
              <a:rPr lang="sr-Cyrl-RS" sz="1800" dirty="0">
                <a:effectLst/>
                <a:latin typeface="Times New Roman" panose="02020603050405020304" pitchFamily="18" charset="0"/>
                <a:ea typeface="Calibri" panose="020F0502020204030204" pitchFamily="34" charset="0"/>
              </a:rPr>
              <a:t>обећао је Србима црквено-школску аутономију, а заузврат је од њих тражио да постану аустријски војници. </a:t>
            </a:r>
          </a:p>
          <a:p>
            <a:r>
              <a:rPr lang="sr-Cyrl-RS" sz="1800" dirty="0">
                <a:effectLst/>
                <a:latin typeface="Times New Roman" panose="02020603050405020304" pitchFamily="18" charset="0"/>
                <a:ea typeface="Calibri" panose="020F0502020204030204" pitchFamily="34" charset="0"/>
              </a:rPr>
              <a:t>Око 37.000 српских породица или око 185.000 људи преселило се крајем </a:t>
            </a:r>
            <a:r>
              <a:rPr lang="sr-Latn-RS" sz="1800" dirty="0">
                <a:effectLst/>
                <a:latin typeface="Times New Roman" panose="02020603050405020304" pitchFamily="18" charset="0"/>
                <a:ea typeface="Calibri" panose="020F0502020204030204" pitchFamily="34" charset="0"/>
              </a:rPr>
              <a:t>XVII </a:t>
            </a:r>
            <a:r>
              <a:rPr lang="sr-Cyrl-RS" sz="1800" dirty="0">
                <a:effectLst/>
                <a:latin typeface="Times New Roman" panose="02020603050405020304" pitchFamily="18" charset="0"/>
                <a:ea typeface="Calibri" panose="020F0502020204030204" pitchFamily="34" charset="0"/>
              </a:rPr>
              <a:t>века. Око 360 села тада је опустело. </a:t>
            </a:r>
            <a:endParaRPr lang="en-US" dirty="0"/>
          </a:p>
        </p:txBody>
      </p:sp>
    </p:spTree>
    <p:extLst>
      <p:ext uri="{BB962C8B-B14F-4D97-AF65-F5344CB8AC3E}">
        <p14:creationId xmlns:p14="http://schemas.microsoft.com/office/powerpoint/2010/main" val="994488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7BC6-E695-4EA4-8842-CB58C1BF7779}"/>
              </a:ext>
            </a:extLst>
          </p:cNvPr>
          <p:cNvSpPr>
            <a:spLocks noGrp="1"/>
          </p:cNvSpPr>
          <p:nvPr>
            <p:ph type="title"/>
          </p:nvPr>
        </p:nvSpPr>
        <p:spPr/>
        <p:txBody>
          <a:bodyPr/>
          <a:lstStyle/>
          <a:p>
            <a:pPr algn="ctr"/>
            <a:r>
              <a:rPr lang="sr-Cyrl-RS" dirty="0"/>
              <a:t>Мушка и женска одећа у </a:t>
            </a:r>
            <a:r>
              <a:rPr lang="sr-Cyrl-RS" i="1" dirty="0"/>
              <a:t>Речнику малом</a:t>
            </a:r>
            <a:r>
              <a:rPr lang="sr-Cyrl-RS" dirty="0"/>
              <a:t>, 1793. </a:t>
            </a:r>
            <a:endParaRPr lang="en-US" dirty="0"/>
          </a:p>
        </p:txBody>
      </p:sp>
      <p:sp>
        <p:nvSpPr>
          <p:cNvPr id="3" name="Content Placeholder 2">
            <a:extLst>
              <a:ext uri="{FF2B5EF4-FFF2-40B4-BE49-F238E27FC236}">
                <a16:creationId xmlns:a16="http://schemas.microsoft.com/office/drawing/2014/main" id="{5859F1EB-1C04-421C-9CFB-14B68120269A}"/>
              </a:ext>
            </a:extLst>
          </p:cNvPr>
          <p:cNvSpPr>
            <a:spLocks noGrp="1"/>
          </p:cNvSpPr>
          <p:nvPr>
            <p:ph idx="1"/>
          </p:nvPr>
        </p:nvSpPr>
        <p:spPr/>
        <p:txBody>
          <a:bodyPr>
            <a:normAutofit fontScale="92500" lnSpcReduction="10000"/>
          </a:bodyPr>
          <a:lstStyle/>
          <a:p>
            <a:pPr marL="0" marR="0" indent="0" algn="just">
              <a:lnSpc>
                <a:spcPct val="150000"/>
              </a:lnSpc>
              <a:spcBef>
                <a:spcPts val="0"/>
              </a:spcBef>
              <a:spcAft>
                <a:spcPts val="0"/>
              </a:spcAft>
              <a:buNone/>
            </a:pPr>
            <a:r>
              <a:rPr lang="sr-Cyrl-R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Мушка одећа.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Мушкарци су на главама носили шешир, капу или клобук, кошуљу са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тацлијама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(манжетнама), око врата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пошу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(оковратник),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камизол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(прслуче),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доламу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(врста горњег капута), а на доњем делу тела: гаће, чакшире, на ногама свилене или вунене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штринфе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(чарапе) и ципеле. Обавезан део мушког стила чинили су и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џепни сат</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прстен</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бурнутица</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табакера</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Мушка гардероба украшавана је пантљикама, перјем, дугметима, чипком. Из овог описа јасно је колико се гардероба Срба у јужној Угарској разликовала од гардеробе Срба у Турској.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sr-Cyrl-RS" sz="1800" dirty="0">
                <a:solidFill>
                  <a:srgbClr val="FF0000"/>
                </a:solidFill>
                <a:effectLst/>
                <a:latin typeface="Times New Roman" panose="02020603050405020304" pitchFamily="18" charset="0"/>
                <a:ea typeface="Calibri" panose="020F0502020204030204" pitchFamily="34" charset="0"/>
              </a:rPr>
              <a:t>Женска одећа. </a:t>
            </a:r>
            <a:r>
              <a:rPr lang="sr-Cyrl-RS" sz="1800" dirty="0">
                <a:effectLst/>
                <a:latin typeface="Times New Roman" panose="02020603050405020304" pitchFamily="18" charset="0"/>
                <a:ea typeface="Calibri" panose="020F0502020204030204" pitchFamily="34" charset="0"/>
              </a:rPr>
              <a:t>Мушкој одећи посвећено је 33 одреднице, а женској – 18 (дакле, упола мање). </a:t>
            </a:r>
            <a:r>
              <a:rPr lang="sr-Cyrl-RS" sz="1800" dirty="0">
                <a:latin typeface="Times New Roman" panose="02020603050405020304" pitchFamily="18" charset="0"/>
                <a:ea typeface="Calibri" panose="020F0502020204030204" pitchFamily="34" charset="0"/>
              </a:rPr>
              <a:t>М</a:t>
            </a:r>
            <a:r>
              <a:rPr lang="sr-Cyrl-RS" sz="1800" dirty="0">
                <a:effectLst/>
                <a:latin typeface="Times New Roman" panose="02020603050405020304" pitchFamily="18" charset="0"/>
                <a:ea typeface="Calibri" panose="020F0502020204030204" pitchFamily="34" charset="0"/>
              </a:rPr>
              <a:t>еђу тих 18 обрађених лексема налазе и оне које не означавају женску гардеробу, већ инструменте за шивење – </a:t>
            </a:r>
            <a:r>
              <a:rPr lang="sr-Cyrl-RS" sz="1800" i="1" dirty="0">
                <a:effectLst/>
                <a:latin typeface="Times New Roman" panose="02020603050405020304" pitchFamily="18" charset="0"/>
                <a:ea typeface="Calibri" panose="020F0502020204030204" pitchFamily="34" charset="0"/>
              </a:rPr>
              <a:t>конци</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пређа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преслица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вретено</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маказе</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прести</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шити</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вести</a:t>
            </a:r>
            <a:r>
              <a:rPr lang="sr-Cyrl-RS" sz="1800" dirty="0">
                <a:effectLst/>
                <a:latin typeface="Times New Roman" panose="02020603050405020304" pitchFamily="18" charset="0"/>
                <a:ea typeface="Calibri" panose="020F0502020204030204" pitchFamily="34" charset="0"/>
              </a:rPr>
              <a:t>. Од женске гардеробе издвојени су следећи делови: </a:t>
            </a:r>
            <a:r>
              <a:rPr lang="sr-Cyrl-RS" sz="1800" i="1" dirty="0">
                <a:effectLst/>
                <a:latin typeface="Times New Roman" panose="02020603050405020304" pitchFamily="18" charset="0"/>
                <a:ea typeface="Calibri" panose="020F0502020204030204" pitchFamily="34" charset="0"/>
              </a:rPr>
              <a:t>капа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марама за врат</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прслук</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сукња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кецеља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прегача</a:t>
            </a:r>
            <a:r>
              <a:rPr lang="sr-Cyrl-RS" sz="1800" dirty="0">
                <a:effectLst/>
                <a:latin typeface="Times New Roman" panose="02020603050405020304" pitchFamily="18" charset="0"/>
                <a:ea typeface="Calibri" panose="020F0502020204030204" pitchFamily="34" charset="0"/>
              </a:rPr>
              <a:t> и </a:t>
            </a:r>
            <a:r>
              <a:rPr lang="sr-Cyrl-RS" sz="1800" i="1" dirty="0">
                <a:effectLst/>
                <a:latin typeface="Times New Roman" panose="02020603050405020304" pitchFamily="18" charset="0"/>
                <a:ea typeface="Calibri" panose="020F0502020204030204" pitchFamily="34" charset="0"/>
              </a:rPr>
              <a:t>подвезе</a:t>
            </a:r>
            <a:r>
              <a:rPr lang="sr-Cyrl-RS" sz="1800" dirty="0">
                <a:effectLst/>
                <a:latin typeface="Times New Roman" panose="02020603050405020304" pitchFamily="18" charset="0"/>
                <a:ea typeface="Calibri" panose="020F0502020204030204" pitchFamily="34" charset="0"/>
              </a:rPr>
              <a:t>, а од накита: </a:t>
            </a:r>
            <a:r>
              <a:rPr lang="sr-Cyrl-RS" sz="1800" i="1" dirty="0">
                <a:effectLst/>
                <a:latin typeface="Times New Roman" panose="02020603050405020304" pitchFamily="18" charset="0"/>
                <a:ea typeface="Calibri" panose="020F0502020204030204" pitchFamily="34" charset="0"/>
              </a:rPr>
              <a:t>низ бисера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златни ланац </a:t>
            </a:r>
            <a:r>
              <a:rPr lang="sr-Cyrl-RS" sz="1800" dirty="0">
                <a:effectLst/>
                <a:latin typeface="Times New Roman" panose="02020603050405020304" pitchFamily="18" charset="0"/>
                <a:ea typeface="Calibri" panose="020F0502020204030204" pitchFamily="34" charset="0"/>
              </a:rPr>
              <a:t>и </a:t>
            </a:r>
            <a:r>
              <a:rPr lang="sr-Cyrl-RS" sz="1800" i="1" dirty="0">
                <a:effectLst/>
                <a:latin typeface="Times New Roman" panose="02020603050405020304" pitchFamily="18" charset="0"/>
                <a:ea typeface="Calibri" panose="020F0502020204030204" pitchFamily="34" charset="0"/>
              </a:rPr>
              <a:t>минђуше.</a:t>
            </a:r>
            <a:endParaRPr lang="en-US" dirty="0"/>
          </a:p>
        </p:txBody>
      </p:sp>
    </p:spTree>
    <p:extLst>
      <p:ext uri="{BB962C8B-B14F-4D97-AF65-F5344CB8AC3E}">
        <p14:creationId xmlns:p14="http://schemas.microsoft.com/office/powerpoint/2010/main" val="3275047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pPr algn="ctr"/>
            <a:r>
              <a:rPr lang="sr-Cyrl-RS" dirty="0"/>
              <a:t>Тематске групе лексема код Вука (примери)</a:t>
            </a:r>
            <a:endParaRPr lang="en-US" dirty="0"/>
          </a:p>
        </p:txBody>
      </p:sp>
      <p:sp>
        <p:nvSpPr>
          <p:cNvPr id="3" name="Content Placeholder 2"/>
          <p:cNvSpPr>
            <a:spLocks noGrp="1"/>
          </p:cNvSpPr>
          <p:nvPr>
            <p:ph idx="1"/>
          </p:nvPr>
        </p:nvSpPr>
        <p:spPr>
          <a:xfrm>
            <a:off x="2514600" y="1981201"/>
            <a:ext cx="7924800" cy="4144963"/>
          </a:xfrm>
        </p:spPr>
        <p:txBody>
          <a:bodyPr>
            <a:normAutofit fontScale="92500"/>
          </a:bodyPr>
          <a:lstStyle/>
          <a:p>
            <a:r>
              <a:rPr lang="sr-Cyrl-RS" dirty="0">
                <a:solidFill>
                  <a:srgbClr val="FF0000"/>
                </a:solidFill>
              </a:rPr>
              <a:t>Богатство синонима за </a:t>
            </a:r>
            <a:r>
              <a:rPr lang="sr-Cyrl-RS" i="1" dirty="0">
                <a:solidFill>
                  <a:srgbClr val="FF0000"/>
                </a:solidFill>
              </a:rPr>
              <a:t>најести се</a:t>
            </a:r>
            <a:r>
              <a:rPr lang="sr-Cyrl-RS" dirty="0">
                <a:solidFill>
                  <a:srgbClr val="FF0000"/>
                </a:solidFill>
              </a:rPr>
              <a:t>, </a:t>
            </a:r>
            <a:r>
              <a:rPr lang="sr-Cyrl-RS" i="1" dirty="0">
                <a:solidFill>
                  <a:srgbClr val="FF0000"/>
                </a:solidFill>
              </a:rPr>
              <a:t>тући</a:t>
            </a:r>
            <a:r>
              <a:rPr lang="sr-Cyrl-RS" i="1" dirty="0"/>
              <a:t>... </a:t>
            </a:r>
            <a:endParaRPr lang="sr-Cyrl-RS" dirty="0"/>
          </a:p>
          <a:p>
            <a:r>
              <a:rPr lang="sr-Cyrl-RS" dirty="0">
                <a:solidFill>
                  <a:srgbClr val="FF0000"/>
                </a:solidFill>
              </a:rPr>
              <a:t>Игре</a:t>
            </a:r>
            <a:r>
              <a:rPr lang="sr-Cyrl-RS" dirty="0"/>
              <a:t>: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клис, крмача, прстен, банати се, гаврање (пастирска), гонеталица, купа, лончић (дечја), навлачкапа, ћушкапа, ножак, пипавица (дечја), полетиш, плојка, попик, провођач, жмура, титра, ћералица, ћулање, фен, фес, чула, шапац, шпарта (дечја), ускучкобила, бубалица, вириз, вота-фота, град, из кола кучке, кост, коштац, метаљка, нинати, провлак, скакавица, ташун, титра, титралица, титрање, трка, ћулање, халка, чуљајка, цупкање, цуцање, чловити, чула</a:t>
            </a:r>
            <a:endParaRPr lang="sr-Cyrl-RS" dirty="0">
              <a:latin typeface="Times New Roman" panose="02020603050405020304" pitchFamily="18" charset="0"/>
              <a:cs typeface="Times New Roman" panose="02020603050405020304" pitchFamily="18" charset="0"/>
            </a:endParaRPr>
          </a:p>
          <a:p>
            <a:r>
              <a:rPr lang="sr-Cyrl-RS" dirty="0">
                <a:solidFill>
                  <a:srgbClr val="FF0000"/>
                </a:solidFill>
              </a:rPr>
              <a:t>Натприродна бића</a:t>
            </a:r>
            <a:r>
              <a:rPr lang="sr-Cyrl-RS" dirty="0"/>
              <a:t>: </a:t>
            </a:r>
            <a:r>
              <a:rPr lang="sr-Latn-RS" sz="1800" dirty="0">
                <a:effectLst/>
                <a:latin typeface="Times New Roman" panose="02020603050405020304" pitchFamily="18" charset="0"/>
                <a:ea typeface="Calibri" panose="020F0502020204030204" pitchFamily="34" charset="0"/>
              </a:rPr>
              <a:t>море, вукодлаци, змајеви, але,  једогоње, стухаћи (здухаћи), ноћнице, куге, репачи</a:t>
            </a:r>
            <a:r>
              <a:rPr lang="sr-Cyrl-RS" sz="1800" dirty="0">
                <a:effectLst/>
                <a:latin typeface="Times New Roman" panose="02020603050405020304" pitchFamily="18" charset="0"/>
                <a:ea typeface="Calibri" panose="020F0502020204030204" pitchFamily="34" charset="0"/>
              </a:rPr>
              <a:t>...</a:t>
            </a:r>
            <a:r>
              <a:rPr lang="sr-Latn-RS" sz="1800" dirty="0">
                <a:effectLst/>
                <a:latin typeface="Times New Roman" panose="02020603050405020304" pitchFamily="18" charset="0"/>
                <a:ea typeface="Calibri" panose="020F0502020204030204" pitchFamily="34" charset="0"/>
              </a:rPr>
              <a:t> </a:t>
            </a:r>
            <a:endParaRPr lang="sr-Cyrl-RS" dirty="0"/>
          </a:p>
          <a:p>
            <a:r>
              <a:rPr lang="sr-Cyrl-RS" dirty="0">
                <a:solidFill>
                  <a:srgbClr val="FF0000"/>
                </a:solidFill>
              </a:rPr>
              <a:t>Храна:</a:t>
            </a:r>
            <a:r>
              <a:rPr lang="sr-Cyrl-RS" dirty="0"/>
              <a:t> </a:t>
            </a:r>
            <a:r>
              <a:rPr lang="sr-Cyrl-RS" sz="1800" dirty="0">
                <a:effectLst/>
                <a:latin typeface="Times New Roman" panose="02020603050405020304" pitchFamily="18" charset="0"/>
                <a:ea typeface="Calibri" panose="020F0502020204030204" pitchFamily="34" charset="0"/>
              </a:rPr>
              <a:t>чорба, бунгур, качамак, пексимет, симит/симита, сомун, алва, баклава, ћаија, мавиш, пита, зерде, чимбур, кајгана, ћешке/кешке, ћевап, ћуфтета, ђувече, каља, пилав, сарма, шкембе, паче, питије, суџук, пастрма, ошаф/ошап, пекмез, саганлија, туршија, кајмак, буза, кава, салеп, шербе, ракија, ожђелдија...</a:t>
            </a:r>
            <a:endParaRPr lang="sr-Cyrl-RS" dirty="0"/>
          </a:p>
          <a:p>
            <a:pPr marL="0" indent="0">
              <a:buNone/>
            </a:pPr>
            <a:endParaRPr lang="en-US" dirty="0"/>
          </a:p>
        </p:txBody>
      </p:sp>
    </p:spTree>
    <p:extLst>
      <p:ext uri="{BB962C8B-B14F-4D97-AF65-F5344CB8AC3E}">
        <p14:creationId xmlns:p14="http://schemas.microsoft.com/office/powerpoint/2010/main" val="3374643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43000"/>
          </a:xfrm>
        </p:spPr>
        <p:txBody>
          <a:bodyPr>
            <a:normAutofit fontScale="90000"/>
          </a:bodyPr>
          <a:lstStyle/>
          <a:p>
            <a:pPr algn="ctr"/>
            <a:r>
              <a:rPr lang="sr-Cyrl-RS" dirty="0"/>
              <a:t>Разговорници у војвођанским речницима</a:t>
            </a:r>
            <a:endParaRPr lang="en-US" dirty="0"/>
          </a:p>
        </p:txBody>
      </p:sp>
      <p:sp>
        <p:nvSpPr>
          <p:cNvPr id="3" name="Content Placeholder 2"/>
          <p:cNvSpPr>
            <a:spLocks noGrp="1"/>
          </p:cNvSpPr>
          <p:nvPr>
            <p:ph idx="1"/>
          </p:nvPr>
        </p:nvSpPr>
        <p:spPr>
          <a:xfrm>
            <a:off x="1981200" y="2514601"/>
            <a:ext cx="8229600" cy="3611563"/>
          </a:xfrm>
        </p:spPr>
        <p:txBody>
          <a:bodyPr/>
          <a:lstStyle/>
          <a:p>
            <a:r>
              <a:rPr lang="sr-Cyrl-RS" dirty="0"/>
              <a:t>Разговорници као илустрација фрагмента свакодневног живота</a:t>
            </a:r>
            <a:endParaRPr lang="en-US" dirty="0"/>
          </a:p>
        </p:txBody>
      </p:sp>
    </p:spTree>
    <p:extLst>
      <p:ext uri="{BB962C8B-B14F-4D97-AF65-F5344CB8AC3E}">
        <p14:creationId xmlns:p14="http://schemas.microsoft.com/office/powerpoint/2010/main" val="610445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pPr algn="ctr"/>
            <a:r>
              <a:rPr lang="sr-Cyrl-RS" dirty="0"/>
              <a:t>Речници о богатима/за богате и</a:t>
            </a:r>
            <a:br>
              <a:rPr lang="sr-Cyrl-RS" dirty="0"/>
            </a:br>
            <a:r>
              <a:rPr lang="sr-Cyrl-RS" dirty="0"/>
              <a:t>речници о сиротињи</a:t>
            </a:r>
            <a:endParaRPr lang="en-US" dirty="0"/>
          </a:p>
        </p:txBody>
      </p:sp>
      <p:sp>
        <p:nvSpPr>
          <p:cNvPr id="3" name="Content Placeholder 2"/>
          <p:cNvSpPr>
            <a:spLocks noGrp="1"/>
          </p:cNvSpPr>
          <p:nvPr>
            <p:ph idx="1"/>
          </p:nvPr>
        </p:nvSpPr>
        <p:spPr>
          <a:xfrm>
            <a:off x="1981200" y="1981201"/>
            <a:ext cx="8229600" cy="4144963"/>
          </a:xfrm>
        </p:spPr>
        <p:txBody>
          <a:bodyPr>
            <a:normAutofit/>
          </a:bodyPr>
          <a:lstStyle/>
          <a:p>
            <a:r>
              <a:rPr lang="sr-Cyrl-RS" dirty="0"/>
              <a:t>Војвођански речници о богатима:</a:t>
            </a:r>
          </a:p>
          <a:p>
            <a:pPr lvl="1">
              <a:buSzPct val="50000"/>
              <a:buFont typeface="Courier New" panose="02070309020205020404" pitchFamily="49" charset="0"/>
              <a:buChar char="o"/>
            </a:pPr>
            <a:r>
              <a:rPr lang="sr-Cyrl-RS" dirty="0"/>
              <a:t>Вујановски: разговор са слугом</a:t>
            </a:r>
          </a:p>
          <a:p>
            <a:pPr lvl="1">
              <a:buSzPct val="50000"/>
              <a:buFont typeface="Courier New" panose="02070309020205020404" pitchFamily="49" charset="0"/>
              <a:buChar char="o"/>
            </a:pPr>
            <a:r>
              <a:rPr lang="sr-Cyrl-RS" dirty="0"/>
              <a:t>Луштина: разговор о облачењу</a:t>
            </a:r>
          </a:p>
          <a:p>
            <a:pPr lvl="1" indent="0">
              <a:buNone/>
            </a:pPr>
            <a:endParaRPr lang="sr-Cyrl-RS" dirty="0"/>
          </a:p>
          <a:p>
            <a:pPr marL="0" lvl="1" indent="0">
              <a:buFont typeface="Arial" panose="020B0604020202020204" pitchFamily="34" charset="0"/>
              <a:buChar char="•"/>
            </a:pPr>
            <a:r>
              <a:rPr lang="en-US" sz="3200" dirty="0"/>
              <a:t>  </a:t>
            </a:r>
            <a:r>
              <a:rPr lang="sr-Cyrl-RS" sz="3200" dirty="0"/>
              <a:t>Вуков Рјечник:</a:t>
            </a:r>
          </a:p>
          <a:p>
            <a:pPr lvl="1">
              <a:buSzPct val="50000"/>
              <a:buFont typeface="Courier New" panose="02070309020205020404" pitchFamily="49" charset="0"/>
              <a:buChar char="o"/>
            </a:pPr>
            <a:r>
              <a:rPr lang="sr-Cyrl-RS" dirty="0"/>
              <a:t>господин, господар, господарити</a:t>
            </a:r>
          </a:p>
          <a:p>
            <a:pPr lvl="1">
              <a:buSzPct val="50000"/>
              <a:buFont typeface="Courier New" panose="02070309020205020404" pitchFamily="49" charset="0"/>
              <a:buChar char="o"/>
            </a:pPr>
            <a:r>
              <a:rPr lang="sr-Cyrl-RS" dirty="0"/>
              <a:t>а камоли</a:t>
            </a:r>
          </a:p>
          <a:p>
            <a:pPr lvl="1">
              <a:buSzPct val="50000"/>
              <a:buFont typeface="Courier New" panose="02070309020205020404" pitchFamily="49" charset="0"/>
              <a:buChar char="o"/>
            </a:pPr>
            <a:r>
              <a:rPr lang="sr-Cyrl-RS" dirty="0"/>
              <a:t>баба-руга</a:t>
            </a:r>
          </a:p>
        </p:txBody>
      </p:sp>
    </p:spTree>
    <p:extLst>
      <p:ext uri="{BB962C8B-B14F-4D97-AF65-F5344CB8AC3E}">
        <p14:creationId xmlns:p14="http://schemas.microsoft.com/office/powerpoint/2010/main" val="2162882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5168-DBAD-4A02-A23A-024F0BD77FEB}"/>
              </a:ext>
            </a:extLst>
          </p:cNvPr>
          <p:cNvSpPr>
            <a:spLocks noGrp="1"/>
          </p:cNvSpPr>
          <p:nvPr>
            <p:ph type="title"/>
          </p:nvPr>
        </p:nvSpPr>
        <p:spPr/>
        <p:txBody>
          <a:bodyPr/>
          <a:lstStyle/>
          <a:p>
            <a:r>
              <a:rPr lang="sr-Cyrl-RS" dirty="0"/>
              <a:t>Речници за богате/о богатима</a:t>
            </a:r>
            <a:endParaRPr lang="en-US" dirty="0"/>
          </a:p>
        </p:txBody>
      </p:sp>
      <p:sp>
        <p:nvSpPr>
          <p:cNvPr id="3" name="Content Placeholder 2">
            <a:extLst>
              <a:ext uri="{FF2B5EF4-FFF2-40B4-BE49-F238E27FC236}">
                <a16:creationId xmlns:a16="http://schemas.microsoft.com/office/drawing/2014/main" id="{0185B836-7F25-489B-8ED0-CBED5CB21F1E}"/>
              </a:ext>
            </a:extLst>
          </p:cNvPr>
          <p:cNvSpPr>
            <a:spLocks noGrp="1"/>
          </p:cNvSpPr>
          <p:nvPr>
            <p:ph idx="1"/>
          </p:nvPr>
        </p:nvSpPr>
        <p:spPr/>
        <p:txBody>
          <a:bodyPr>
            <a:normAutofit fontScale="92500" lnSpcReduction="20000"/>
          </a:bodyPr>
          <a:lstStyle/>
          <a:p>
            <a:pPr marL="0" marR="0" algn="just">
              <a:lnSpc>
                <a:spcPct val="115000"/>
              </a:lnSpc>
              <a:spcBef>
                <a:spcPts val="0"/>
              </a:spcBef>
              <a:spcAft>
                <a:spcPts val="0"/>
              </a:spcAft>
            </a:pPr>
            <a:r>
              <a:rPr lang="sr-Cyrl-R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Вујановски: Разговор са слугом</a:t>
            </a: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мнју што ти јешћо в постеље. Востани безделниче!</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Безделниче лењивиј!</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Надлежит ињиј крат тебе с палицеју пробудити. Нестидишљиви безобразниче!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Псето!</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Ти глупиј осл (= магарац)!</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Ти должен во време востати, лењивиј осл!</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Јежели ти јешћо једину реч проговориш, плут (= подлаче)...</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Луштина: Разговор о облачењу</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Дај ми моју кошуљу.</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Ево је, господине.</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Није врућа.</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Јешћо јест хладна.</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Ако желите, ја ћу је угрејати.</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Немој, немој, зачто није здраво.</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42675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dirty="0"/>
              <a:t>Десети разговор</a:t>
            </a:r>
            <a:br>
              <a:rPr lang="sr-Cyrl-RS" dirty="0"/>
            </a:br>
            <a:r>
              <a:rPr lang="sr-Cyrl-RS" dirty="0"/>
              <a:t>С. Вујановски, 1772.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2769" y="2014194"/>
            <a:ext cx="5888472" cy="4525963"/>
          </a:xfrm>
          <a:effectLst>
            <a:softEdge rad="63500"/>
          </a:effectLst>
        </p:spPr>
      </p:pic>
    </p:spTree>
    <p:extLst>
      <p:ext uri="{BB962C8B-B14F-4D97-AF65-F5344CB8AC3E}">
        <p14:creationId xmlns:p14="http://schemas.microsoft.com/office/powerpoint/2010/main" val="1222665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08A8-9BA7-424C-A440-7639C6A5F5EB}"/>
              </a:ext>
            </a:extLst>
          </p:cNvPr>
          <p:cNvSpPr>
            <a:spLocks noGrp="1"/>
          </p:cNvSpPr>
          <p:nvPr>
            <p:ph type="title"/>
          </p:nvPr>
        </p:nvSpPr>
        <p:spPr/>
        <p:txBody>
          <a:bodyPr>
            <a:normAutofit/>
          </a:bodyPr>
          <a:lstStyle/>
          <a:p>
            <a:r>
              <a:rPr lang="sr-Cyrl-RS" sz="3600" dirty="0"/>
              <a:t>Вукови речници за сиромашне / о сиромашнима</a:t>
            </a:r>
            <a:endParaRPr lang="en-US" sz="3600" dirty="0"/>
          </a:p>
        </p:txBody>
      </p:sp>
      <p:sp>
        <p:nvSpPr>
          <p:cNvPr id="3" name="Content Placeholder 2">
            <a:extLst>
              <a:ext uri="{FF2B5EF4-FFF2-40B4-BE49-F238E27FC236}">
                <a16:creationId xmlns:a16="http://schemas.microsoft.com/office/drawing/2014/main" id="{E3ED5A40-EC64-49E7-A8D8-9B0BCCB29033}"/>
              </a:ext>
            </a:extLst>
          </p:cNvPr>
          <p:cNvSpPr>
            <a:spLocks noGrp="1"/>
          </p:cNvSpPr>
          <p:nvPr>
            <p:ph idx="1"/>
          </p:nvPr>
        </p:nvSpPr>
        <p:spPr/>
        <p:txBody>
          <a:bodyPr/>
          <a:lstStyle/>
          <a:p>
            <a:pPr lvl="1">
              <a:buSzPct val="50000"/>
              <a:buFont typeface="Courier New" panose="02070309020205020404" pitchFamily="49" charset="0"/>
              <a:buChar char="o"/>
            </a:pPr>
            <a:r>
              <a:rPr lang="sr-Cyrl-RS" sz="2000" dirty="0">
                <a:solidFill>
                  <a:srgbClr val="FF0000"/>
                </a:solidFill>
                <a:latin typeface="Times New Roman" panose="02020603050405020304" pitchFamily="18" charset="0"/>
                <a:cs typeface="Times New Roman" panose="02020603050405020304" pitchFamily="18" charset="0"/>
              </a:rPr>
              <a:t>а камоли</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 Сиротињо, и Богу си тешка, а камоли кући у којој си. </a:t>
            </a:r>
            <a:endParaRPr lang="sr-Cyrl-RS" sz="2000" dirty="0">
              <a:latin typeface="Times New Roman" panose="02020603050405020304" pitchFamily="18" charset="0"/>
              <a:cs typeface="Times New Roman" panose="02020603050405020304" pitchFamily="18" charset="0"/>
            </a:endParaRPr>
          </a:p>
          <a:p>
            <a:pPr lvl="1">
              <a:buSzPct val="50000"/>
              <a:buFont typeface="Courier New" panose="02070309020205020404" pitchFamily="49" charset="0"/>
              <a:buChar char="o"/>
            </a:pPr>
            <a:r>
              <a:rPr lang="sr-Cyrl-RS" sz="2000" dirty="0">
                <a:solidFill>
                  <a:srgbClr val="FF0000"/>
                </a:solidFill>
                <a:latin typeface="Times New Roman" panose="02020603050405020304" pitchFamily="18" charset="0"/>
                <a:cs typeface="Times New Roman" panose="02020603050405020304" pitchFamily="18" charset="0"/>
              </a:rPr>
              <a:t>баба-руга</a:t>
            </a:r>
            <a:r>
              <a:rPr lang="sr-Cyrl-RS" sz="2000" dirty="0">
                <a:latin typeface="Times New Roman" panose="02020603050405020304" pitchFamily="18" charset="0"/>
                <a:cs typeface="Times New Roman" panose="02020603050405020304" pitchFamily="18" charset="0"/>
              </a:rPr>
              <a:t>:</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 Њом плаше дјецу кад често ишту круха: „Немој искати круха, убиће те баба-руга.“ </a:t>
            </a:r>
            <a:endParaRPr lang="sr-Cyrl-RS" sz="2000" dirty="0">
              <a:latin typeface="Times New Roman" panose="02020603050405020304" pitchFamily="18" charset="0"/>
              <a:cs typeface="Times New Roman" panose="02020603050405020304" pitchFamily="18" charset="0"/>
            </a:endParaRPr>
          </a:p>
          <a:p>
            <a:pPr lvl="1">
              <a:buSzPct val="50000"/>
              <a:buFont typeface="Courier New" panose="02070309020205020404" pitchFamily="49" charset="0"/>
              <a:buChar char="o"/>
            </a:pPr>
            <a:r>
              <a:rPr lang="sr-Cyrl-RS" sz="2000" dirty="0">
                <a:solidFill>
                  <a:srgbClr val="FF0000"/>
                </a:solidFill>
                <a:latin typeface="Times New Roman" panose="02020603050405020304" pitchFamily="18" charset="0"/>
                <a:cs typeface="Times New Roman" panose="02020603050405020304" pitchFamily="18" charset="0"/>
              </a:rPr>
              <a:t>господин</a:t>
            </a:r>
            <a:r>
              <a:rPr lang="sr-Cyrl-RS" sz="2000" dirty="0">
                <a:latin typeface="Times New Roman" panose="02020603050405020304" pitchFamily="18" charset="0"/>
                <a:cs typeface="Times New Roman" panose="02020603050405020304" pitchFamily="18" charset="0"/>
              </a:rPr>
              <a:t>:</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 „У Србији само цара и краља [...] пашу, владику, архимандрита, игумна [...] проту и учитеља [...] зову господином; а у Сријему и осталим њемачкијем државама господин значи оно што је у Србији за времена Карађорђијева значио господар.“</a:t>
            </a:r>
            <a:r>
              <a:rPr lang="sr-Cyrl-RS" sz="2000" dirty="0">
                <a:latin typeface="Times New Roman" panose="02020603050405020304" pitchFamily="18" charset="0"/>
                <a:cs typeface="Times New Roman" panose="02020603050405020304" pitchFamily="18" charset="0"/>
              </a:rPr>
              <a:t> </a:t>
            </a:r>
          </a:p>
          <a:p>
            <a:pPr lvl="1">
              <a:buSzPct val="50000"/>
              <a:buFont typeface="Courier New" panose="02070309020205020404" pitchFamily="49" charset="0"/>
              <a:buChar char="o"/>
            </a:pPr>
            <a:r>
              <a:rPr lang="sr-Cyrl-RS" sz="2000" dirty="0">
                <a:latin typeface="Times New Roman" panose="02020603050405020304" pitchFamily="18" charset="0"/>
                <a:cs typeface="Times New Roman" panose="02020603050405020304" pitchFamily="18" charset="0"/>
              </a:rPr>
              <a:t> </a:t>
            </a:r>
            <a:r>
              <a:rPr lang="sr-Cyrl-RS" sz="2000" dirty="0">
                <a:solidFill>
                  <a:srgbClr val="FF0000"/>
                </a:solidFill>
                <a:latin typeface="Times New Roman" panose="02020603050405020304" pitchFamily="18" charset="0"/>
                <a:cs typeface="Times New Roman" panose="02020603050405020304" pitchFamily="18" charset="0"/>
              </a:rPr>
              <a:t>господар</a:t>
            </a:r>
            <a:r>
              <a:rPr lang="sr-Cyrl-RS" sz="2000" dirty="0">
                <a:latin typeface="Times New Roman" panose="02020603050405020304" pitchFamily="18" charset="0"/>
                <a:cs typeface="Times New Roman" panose="02020603050405020304" pitchFamily="18" charset="0"/>
              </a:rPr>
              <a:t>: </a:t>
            </a:r>
            <a:r>
              <a:rPr lang="sr-Cyrl-RS" sz="2000" i="1" dirty="0">
                <a:latin typeface="Times New Roman" panose="02020603050405020304" pitchFamily="18" charset="0"/>
                <a:cs typeface="Times New Roman" panose="02020603050405020304" pitchFamily="18" charset="0"/>
              </a:rPr>
              <a:t>Г</a:t>
            </a:r>
            <a:r>
              <a:rPr lang="sr-Cyrl-RS" sz="2000" i="1" dirty="0">
                <a:effectLst/>
                <a:latin typeface="Times New Roman" panose="02020603050405020304" pitchFamily="18" charset="0"/>
                <a:ea typeface="Calibri" panose="020F0502020204030204" pitchFamily="34" charset="0"/>
                <a:cs typeface="Times New Roman" panose="02020603050405020304" pitchFamily="18" charset="0"/>
              </a:rPr>
              <a:t>осподаром </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се</a:t>
            </a:r>
            <a:r>
              <a:rPr lang="sr-Cyrl-R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у Србији мали ко назива, а у Сријему пак и у осталијем њемачкијем државама зову и најмањега трговчића господаром. У Србији су од прије знатније Србе, као свињарске трговце, звали газдама. </a:t>
            </a:r>
            <a:endParaRPr lang="sr-Cyrl-RS" sz="2000" dirty="0">
              <a:latin typeface="Times New Roman" panose="02020603050405020304" pitchFamily="18" charset="0"/>
              <a:cs typeface="Times New Roman" panose="02020603050405020304" pitchFamily="18" charset="0"/>
            </a:endParaRPr>
          </a:p>
          <a:p>
            <a:pPr lvl="1">
              <a:buSzPct val="50000"/>
              <a:buFont typeface="Courier New" panose="02070309020205020404" pitchFamily="49" charset="0"/>
              <a:buChar char="o"/>
            </a:pPr>
            <a:r>
              <a:rPr lang="sr-Cyrl-RS" sz="2000" dirty="0">
                <a:latin typeface="Times New Roman" panose="02020603050405020304" pitchFamily="18" charset="0"/>
                <a:cs typeface="Times New Roman" panose="02020603050405020304" pitchFamily="18" charset="0"/>
              </a:rPr>
              <a:t> </a:t>
            </a:r>
            <a:r>
              <a:rPr lang="sr-Cyrl-RS" sz="2000" dirty="0">
                <a:solidFill>
                  <a:srgbClr val="FF0000"/>
                </a:solidFill>
                <a:latin typeface="Times New Roman" panose="02020603050405020304" pitchFamily="18" charset="0"/>
                <a:cs typeface="Times New Roman" panose="02020603050405020304" pitchFamily="18" charset="0"/>
              </a:rPr>
              <a:t>господарити</a:t>
            </a:r>
            <a:r>
              <a:rPr lang="sr-Cyrl-RS" sz="2000" dirty="0">
                <a:latin typeface="Times New Roman" panose="02020603050405020304" pitchFamily="18" charset="0"/>
                <a:cs typeface="Times New Roman" panose="02020603050405020304" pitchFamily="18" charset="0"/>
              </a:rPr>
              <a:t>: </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Ретко умије добро господарити, који нигда није служио.</a:t>
            </a:r>
            <a:endParaRPr lang="sr-Cyrl-RS" sz="2000" dirty="0">
              <a:latin typeface="Times New Roman" panose="02020603050405020304" pitchFamily="18" charset="0"/>
              <a:cs typeface="Times New Roman" panose="02020603050405020304" pitchFamily="18" charset="0"/>
            </a:endParaRPr>
          </a:p>
          <a:p>
            <a:pPr lvl="1">
              <a:buSzPct val="50000"/>
              <a:buFont typeface="Courier New" panose="02070309020205020404" pitchFamily="49" charset="0"/>
              <a:buChar char="o"/>
            </a:pPr>
            <a:endParaRPr lang="en-US" dirty="0"/>
          </a:p>
        </p:txBody>
      </p:sp>
    </p:spTree>
    <p:extLst>
      <p:ext uri="{BB962C8B-B14F-4D97-AF65-F5344CB8AC3E}">
        <p14:creationId xmlns:p14="http://schemas.microsoft.com/office/powerpoint/2010/main" val="40824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5605"/>
            <a:ext cx="8229600" cy="1143000"/>
          </a:xfrm>
        </p:spPr>
        <p:txBody>
          <a:bodyPr>
            <a:normAutofit/>
          </a:bodyPr>
          <a:lstStyle/>
          <a:p>
            <a:pPr algn="ctr"/>
            <a:r>
              <a:rPr lang="sr-Cyrl-RS" dirty="0"/>
              <a:t>Гости у Војводини и гости у Србији</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sr-Cyrl-RS" sz="4400" b="1" dirty="0"/>
              <a:t>Речник мали</a:t>
            </a:r>
          </a:p>
          <a:p>
            <a:pPr marL="0" indent="0">
              <a:buNone/>
            </a:pPr>
            <a:r>
              <a:rPr lang="sr-Cyrl-RS" b="1" i="1" dirty="0"/>
              <a:t>Девети комплемент </a:t>
            </a:r>
            <a:endParaRPr lang="en-US" b="1" dirty="0"/>
          </a:p>
          <a:p>
            <a:pPr marL="0" indent="0">
              <a:buNone/>
            </a:pPr>
            <a:r>
              <a:rPr lang="sr-Cyrl-RS" b="1" i="1" dirty="0"/>
              <a:t>Госте к седенију принуђавати (посађивати)</a:t>
            </a:r>
            <a:endParaRPr lang="en-US" b="1" dirty="0"/>
          </a:p>
          <a:p>
            <a:pPr marL="0" indent="0">
              <a:buNone/>
            </a:pPr>
            <a:r>
              <a:rPr lang="sr-Cyrl-RS" b="1" i="1" dirty="0"/>
              <a:t> </a:t>
            </a:r>
            <a:endParaRPr lang="en-US" b="1" dirty="0"/>
          </a:p>
          <a:p>
            <a:pPr marL="0" indent="0">
              <a:buNone/>
            </a:pPr>
            <a:r>
              <a:rPr lang="sr-Cyrl-RS" dirty="0"/>
              <a:t>-Господине Советниче! Изволте не одрећи се овде сести (посадити се). </a:t>
            </a:r>
            <a:endParaRPr lang="en-US" dirty="0"/>
          </a:p>
          <a:p>
            <a:pPr marL="0" indent="0">
              <a:buNone/>
            </a:pPr>
            <a:r>
              <a:rPr lang="sr-Cyrl-RS" dirty="0"/>
              <a:t>-Ви ћете ме утешити ако ме с тим поштедити.</a:t>
            </a:r>
            <a:endParaRPr lang="en-US" dirty="0"/>
          </a:p>
          <a:p>
            <a:pPr marL="0" indent="0">
              <a:buNone/>
            </a:pPr>
            <a:r>
              <a:rPr lang="sr-Cyrl-RS" dirty="0"/>
              <a:t>-Ми се нећемо свађати.</a:t>
            </a:r>
            <a:endParaRPr lang="en-US" dirty="0"/>
          </a:p>
          <a:p>
            <a:pPr marL="0" indent="0">
              <a:buNone/>
            </a:pPr>
            <a:r>
              <a:rPr lang="sr-Cyrl-RS" dirty="0"/>
              <a:t>-Молим покорњејше узмите ово место.</a:t>
            </a:r>
            <a:endParaRPr lang="en-US" dirty="0"/>
          </a:p>
          <a:p>
            <a:pPr marL="0" indent="0">
              <a:buNone/>
            </a:pPr>
            <a:r>
              <a:rPr lang="sr-Cyrl-RS" dirty="0"/>
              <a:t>-Ја нећу то никако учинити. Ја седим овде врло добро.</a:t>
            </a:r>
            <a:endParaRPr lang="en-US" dirty="0"/>
          </a:p>
          <a:p>
            <a:pPr marL="0" indent="0">
              <a:buNone/>
            </a:pPr>
            <a:r>
              <a:rPr lang="sr-Cyrl-RS" dirty="0"/>
              <a:t>-Али онде можете много бољше седети.</a:t>
            </a:r>
            <a:endParaRPr lang="en-US" dirty="0"/>
          </a:p>
          <a:p>
            <a:pPr marL="0" indent="0">
              <a:buNone/>
            </a:pPr>
            <a:r>
              <a:rPr lang="sr-Cyrl-RS" dirty="0"/>
              <a:t>-Опростити дакле господине ја ћу себи место овде узети. А Ви изволте онде посадити се. </a:t>
            </a:r>
            <a:endParaRPr lang="en-US" dirty="0"/>
          </a:p>
          <a:p>
            <a:pPr marL="0" indent="0">
              <a:buNone/>
            </a:pPr>
            <a:r>
              <a:rPr lang="sr-Cyrl-RS" dirty="0"/>
              <a:t>-Господине! Седните без церемоније. Округли астал нејма перваго (началнаго) места. А к тому Ви ћете свагда оно место где ћете сести началное учинити. Дај да не губимо време с церемонијами, јело ће се охладити.  </a:t>
            </a:r>
            <a:endParaRPr lang="en-US" dirty="0"/>
          </a:p>
          <a:p>
            <a:pPr marL="0" indent="0">
              <a:buNone/>
            </a:pPr>
            <a:r>
              <a:rPr lang="sr-Cyrl-RS" dirty="0"/>
              <a:t> </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45718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dirty="0"/>
              <a:t>Гости у Војводини и гости у Србији</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sr-Cyrl-RS" b="1" dirty="0"/>
              <a:t>Речник мали</a:t>
            </a:r>
          </a:p>
          <a:p>
            <a:pPr marL="0" indent="0">
              <a:buNone/>
            </a:pPr>
            <a:r>
              <a:rPr lang="sr-Cyrl-RS" b="1" i="1" dirty="0"/>
              <a:t>Дванаести комплемент</a:t>
            </a:r>
            <a:endParaRPr lang="en-US" b="1" dirty="0"/>
          </a:p>
          <a:p>
            <a:pPr marL="0" indent="0">
              <a:buNone/>
            </a:pPr>
            <a:r>
              <a:rPr lang="sr-Cyrl-RS" b="1" i="1" dirty="0"/>
              <a:t>При окончанију обеда</a:t>
            </a:r>
            <a:endParaRPr lang="en-US" b="1" dirty="0"/>
          </a:p>
          <a:p>
            <a:pPr marL="0" indent="0">
              <a:buNone/>
            </a:pPr>
            <a:r>
              <a:rPr lang="sr-Cyrl-RS" b="1" dirty="0"/>
              <a:t> </a:t>
            </a:r>
            <a:endParaRPr lang="en-US" dirty="0"/>
          </a:p>
          <a:p>
            <a:pPr marL="0" indent="-457200">
              <a:buNone/>
            </a:pPr>
            <a:r>
              <a:rPr lang="sr-Cyrl-RS" dirty="0"/>
              <a:t>А. Моја господо! Изволте ми опростити што сам вам тако злочесту част </a:t>
            </a:r>
            <a:r>
              <a:rPr lang="en-US" dirty="0"/>
              <a:t>  </a:t>
            </a:r>
            <a:r>
              <a:rPr lang="sr-Cyrl-RS" dirty="0"/>
              <a:t>предложио. Други ћу пут наредити да се имате болше дочекати.</a:t>
            </a:r>
            <a:endParaRPr lang="en-US" dirty="0"/>
          </a:p>
          <a:p>
            <a:pPr marL="0" indent="0">
              <a:buNone/>
            </a:pPr>
            <a:r>
              <a:rPr lang="sr-Cyrl-RS" dirty="0"/>
              <a:t>Б. Ово дочекање ест изванредно било.</a:t>
            </a:r>
            <a:endParaRPr lang="en-US" dirty="0"/>
          </a:p>
          <a:p>
            <a:pPr marL="0" indent="0">
              <a:buNone/>
            </a:pPr>
            <a:r>
              <a:rPr lang="sr-Cyrl-RS" dirty="0"/>
              <a:t>В. У тому није ништа фалило.</a:t>
            </a:r>
            <a:endParaRPr lang="en-US" dirty="0"/>
          </a:p>
          <a:p>
            <a:pPr marL="0" indent="0">
              <a:buNone/>
            </a:pPr>
            <a:r>
              <a:rPr lang="sr-Cyrl-RS" dirty="0"/>
              <a:t>Г. Вам Господине није баш от потребе извињавати се будући да се много више нам пристоји Вам за свако поштење које сте изволили нам показати лепо благодарити.  </a:t>
            </a:r>
            <a:endParaRPr lang="en-US" dirty="0"/>
          </a:p>
          <a:p>
            <a:pPr marL="0" indent="0">
              <a:buNone/>
            </a:pPr>
            <a:r>
              <a:rPr lang="sr-Cyrl-RS" dirty="0"/>
              <a:t>Д. Доиста моја Господо! Ви можете у тому сигурни (обнадеждении) бити да се ми врло радујемо што смо Вас видели: само молим изволте ово злочесто подворење драговољно примити.</a:t>
            </a:r>
            <a:endParaRPr lang="en-US" dirty="0"/>
          </a:p>
          <a:p>
            <a:endParaRPr lang="en-US" dirty="0"/>
          </a:p>
        </p:txBody>
      </p:sp>
    </p:spTree>
    <p:extLst>
      <p:ext uri="{BB962C8B-B14F-4D97-AF65-F5344CB8AC3E}">
        <p14:creationId xmlns:p14="http://schemas.microsoft.com/office/powerpoint/2010/main" val="1262852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143000"/>
          </a:xfrm>
        </p:spPr>
        <p:txBody>
          <a:bodyPr>
            <a:normAutofit/>
          </a:bodyPr>
          <a:lstStyle/>
          <a:p>
            <a:r>
              <a:rPr lang="sr-Cyrl-RS" dirty="0"/>
              <a:t>Гости у Војводини и гости у Србији</a:t>
            </a:r>
            <a:endParaRPr lang="en-US" dirty="0"/>
          </a:p>
        </p:txBody>
      </p:sp>
      <p:sp>
        <p:nvSpPr>
          <p:cNvPr id="3" name="Content Placeholder 2"/>
          <p:cNvSpPr>
            <a:spLocks noGrp="1"/>
          </p:cNvSpPr>
          <p:nvPr>
            <p:ph idx="1"/>
          </p:nvPr>
        </p:nvSpPr>
        <p:spPr>
          <a:xfrm>
            <a:off x="2514600" y="2286001"/>
            <a:ext cx="7696200" cy="3840163"/>
          </a:xfrm>
        </p:spPr>
        <p:txBody>
          <a:bodyPr>
            <a:normAutofit fontScale="85000" lnSpcReduction="20000"/>
          </a:bodyPr>
          <a:lstStyle/>
          <a:p>
            <a:pPr marL="0" indent="0">
              <a:buNone/>
            </a:pPr>
            <a:r>
              <a:rPr lang="sr-Cyrl-RS" sz="2400" b="1" dirty="0"/>
              <a:t>Вуков Рјечник</a:t>
            </a:r>
            <a:endParaRPr lang="sr-Cyrl-RS" sz="1300" b="1" dirty="0"/>
          </a:p>
          <a:p>
            <a:pPr marL="0" indent="0">
              <a:buNone/>
            </a:pPr>
            <a:r>
              <a:rPr lang="sr-Cyrl-RS" sz="2400" dirty="0">
                <a:solidFill>
                  <a:srgbClr val="FF0000"/>
                </a:solidFill>
                <a:latin typeface="Times New Roman" panose="02020603050405020304" pitchFamily="18" charset="0"/>
                <a:cs typeface="Times New Roman" panose="02020603050405020304" pitchFamily="18" charset="0"/>
              </a:rPr>
              <a:t>Гост</a:t>
            </a:r>
            <a:r>
              <a:rPr lang="sr-Cyrl-RS" sz="2400" dirty="0">
                <a:latin typeface="Times New Roman" panose="02020603050405020304" pitchFamily="18" charset="0"/>
                <a:cs typeface="Times New Roman" panose="02020603050405020304" pitchFamily="18" charset="0"/>
              </a:rPr>
              <a:t>: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Незвану госту мјесто за вратима. Ако не буду гости бијесни, неће бити кућа тијесна. Гост мрзи на госта, а домаћин на обадва.</a:t>
            </a:r>
            <a:endParaRPr lang="sr-Cyrl-R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sr-Cyrl-RS" sz="2400" dirty="0">
                <a:solidFill>
                  <a:srgbClr val="FF0000"/>
                </a:solidFill>
                <a:latin typeface="Times New Roman" panose="02020603050405020304" pitchFamily="18" charset="0"/>
                <a:cs typeface="Times New Roman" panose="02020603050405020304" pitchFamily="18" charset="0"/>
              </a:rPr>
              <a:t>Крчма</a:t>
            </a:r>
            <a:r>
              <a:rPr lang="sr-Cyrl-RS" sz="2400" dirty="0">
                <a:latin typeface="Times New Roman" panose="02020603050405020304" pitchFamily="18" charset="0"/>
                <a:cs typeface="Times New Roman" panose="02020603050405020304" pitchFamily="18" charset="0"/>
              </a:rPr>
              <a:t>: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Крчме су се у Србији, у Босни и у Херцеговини, доскора готово само у пјесмама спомињале, а онако их није било нигдје у земљи осим гдјешто у варошима и у Србији поред Саве и поред Дунава, или по планинама куд нема села. Кад ко путује преко земље, он иде на конак у село, гдје га застане мрак, пред најбољу кућу, па пита може ли ноћити, а домаћин му, или ко други из куће каже: Можеш, брате, с драге воље и добро дошао! Или му каже да не може јер нема сијена за коње или друго што, него га упути гдје може ноћити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sr-Cyrl-R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У наставку Вук описује да су гости делили са домаћинима оно што се у кући нађе од хране и да гости за то нису плаћали.</a:t>
            </a:r>
          </a:p>
          <a:p>
            <a:pPr marL="0" indent="0">
              <a:buNone/>
            </a:pPr>
            <a:r>
              <a:rPr lang="sr-Cyrl-RS" sz="2400" dirty="0">
                <a:solidFill>
                  <a:srgbClr val="FF0000"/>
                </a:solidFill>
                <a:latin typeface="Times New Roman" panose="02020603050405020304" pitchFamily="18" charset="0"/>
                <a:cs typeface="Times New Roman" panose="02020603050405020304" pitchFamily="18" charset="0"/>
              </a:rPr>
              <a:t>Наздравити</a:t>
            </a:r>
            <a:r>
              <a:rPr lang="sr-Cyrl-RS" sz="2400" dirty="0">
                <a:latin typeface="Times New Roman" panose="02020603050405020304" pitchFamily="18" charset="0"/>
                <a:cs typeface="Times New Roman" panose="02020603050405020304" pitchFamily="18" charset="0"/>
              </a:rPr>
              <a:t>: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Кад који хоће да пије, онда наздрави ономе што ће да пије послије њега (јер у Србији, у Босни и Херцеговини пију једном чашом), тј. рече му: Спасуј се, спас' Бог (а онај одговори: На спасеније Ристово) или: Здрав буди.</a:t>
            </a:r>
            <a:r>
              <a:rPr lang="sr-Cyrl-R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459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sz="3600" dirty="0"/>
              <a:t>Паја Јовановић: </a:t>
            </a:r>
            <a:r>
              <a:rPr lang="sr-Cyrl-RS" sz="3600" i="1" dirty="0"/>
              <a:t>Велика сеоба Срба</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435" y="1600201"/>
            <a:ext cx="6705130" cy="4525963"/>
          </a:xfrm>
          <a:effectLst>
            <a:softEdge rad="76200"/>
          </a:effectLst>
        </p:spPr>
      </p:pic>
    </p:spTree>
    <p:extLst>
      <p:ext uri="{BB962C8B-B14F-4D97-AF65-F5344CB8AC3E}">
        <p14:creationId xmlns:p14="http://schemas.microsoft.com/office/powerpoint/2010/main" val="572966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dirty="0"/>
              <a:t>О храни у Војводини и у Србији</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sr-Cyrl-RS" b="1" dirty="0"/>
              <a:t>В. Луштина: </a:t>
            </a:r>
            <a:r>
              <a:rPr lang="sr-Cyrl-RS" b="1" i="1" dirty="0"/>
              <a:t>За учинити једно посешћеније изјутра</a:t>
            </a:r>
            <a:br>
              <a:rPr lang="en-US" b="1" i="1" dirty="0"/>
            </a:br>
            <a:endParaRPr lang="sr-Cyrl-RS" b="1" dirty="0"/>
          </a:p>
          <a:p>
            <a:pPr marL="0" indent="0">
              <a:buNone/>
            </a:pPr>
            <a:r>
              <a:rPr lang="sr-Cyrl-RS" dirty="0"/>
              <a:t>- Што једет Ваше господство радо изјутра?</a:t>
            </a:r>
            <a:endParaRPr lang="en-US" dirty="0"/>
          </a:p>
          <a:p>
            <a:pPr marL="0" indent="0">
              <a:buNone/>
            </a:pPr>
            <a:r>
              <a:rPr lang="sr-Cyrl-RS" dirty="0"/>
              <a:t>- Да Вам истину рекнем, не једем нигда тако рано.</a:t>
            </a:r>
            <a:endParaRPr lang="en-US" dirty="0"/>
          </a:p>
          <a:p>
            <a:pPr marL="0" indent="0">
              <a:buNone/>
            </a:pPr>
            <a:r>
              <a:rPr lang="sr-Cyrl-RS" dirty="0"/>
              <a:t>- Што чините дакле?</a:t>
            </a:r>
            <a:endParaRPr lang="en-US" dirty="0"/>
          </a:p>
          <a:p>
            <a:pPr marL="0" indent="0">
              <a:buNone/>
            </a:pPr>
            <a:r>
              <a:rPr lang="sr-Cyrl-RS" dirty="0"/>
              <a:t>- Пијем који крат кафу, чиколату или теј.</a:t>
            </a:r>
            <a:endParaRPr lang="en-US" dirty="0"/>
          </a:p>
          <a:p>
            <a:pPr marL="0" indent="0">
              <a:buNone/>
            </a:pPr>
            <a:r>
              <a:rPr lang="sr-Cyrl-RS" dirty="0"/>
              <a:t>- Чиколата много распаљујет (или грејет). Кафа суши одвећ. Теј није ништо друго него вода и сено.</a:t>
            </a:r>
            <a:endParaRPr lang="en-US" dirty="0"/>
          </a:p>
          <a:p>
            <a:pPr marL="0" indent="0">
              <a:buNone/>
            </a:pPr>
            <a:r>
              <a:rPr lang="sr-Cyrl-RS" dirty="0"/>
              <a:t>- Са свим тим готово сви њега пијут.</a:t>
            </a:r>
            <a:endParaRPr lang="en-US" dirty="0"/>
          </a:p>
          <a:p>
            <a:pPr marL="0" indent="0">
              <a:buNone/>
            </a:pPr>
            <a:r>
              <a:rPr lang="sr-Cyrl-RS" dirty="0"/>
              <a:t>- Не знаде ли Ваше Господство да свет хоћет да је преварен. </a:t>
            </a:r>
            <a:endParaRPr lang="en-US" dirty="0"/>
          </a:p>
          <a:p>
            <a:pPr marL="0" indent="0">
              <a:buNone/>
            </a:pPr>
            <a:r>
              <a:rPr lang="sr-Cyrl-RS" dirty="0"/>
              <a:t>- То јест права истина.</a:t>
            </a:r>
            <a:endParaRPr lang="en-US" dirty="0"/>
          </a:p>
          <a:p>
            <a:pPr marL="0" indent="0">
              <a:buNone/>
            </a:pPr>
            <a:r>
              <a:rPr lang="sr-Cyrl-RS" dirty="0"/>
              <a:t>- Једимо, дакле, штокод, учинићемо боље. </a:t>
            </a:r>
            <a:endParaRPr lang="en-US" dirty="0"/>
          </a:p>
          <a:p>
            <a:endParaRPr lang="en-US" dirty="0"/>
          </a:p>
        </p:txBody>
      </p:sp>
    </p:spTree>
    <p:extLst>
      <p:ext uri="{BB962C8B-B14F-4D97-AF65-F5344CB8AC3E}">
        <p14:creationId xmlns:p14="http://schemas.microsoft.com/office/powerpoint/2010/main" val="21627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12838"/>
          </a:xfrm>
        </p:spPr>
        <p:txBody>
          <a:bodyPr>
            <a:normAutofit/>
          </a:bodyPr>
          <a:lstStyle/>
          <a:p>
            <a:pPr algn="ctr"/>
            <a:r>
              <a:rPr lang="sr-Cyrl-RS" dirty="0"/>
              <a:t>О храни у Војводини и у Србији</a:t>
            </a:r>
            <a:endParaRPr lang="en-US" dirty="0"/>
          </a:p>
        </p:txBody>
      </p:sp>
      <p:sp>
        <p:nvSpPr>
          <p:cNvPr id="3" name="Content Placeholder 2"/>
          <p:cNvSpPr>
            <a:spLocks noGrp="1"/>
          </p:cNvSpPr>
          <p:nvPr>
            <p:ph idx="1"/>
          </p:nvPr>
        </p:nvSpPr>
        <p:spPr>
          <a:xfrm>
            <a:off x="2514600" y="2286001"/>
            <a:ext cx="7696200" cy="3840163"/>
          </a:xfrm>
        </p:spPr>
        <p:txBody>
          <a:bodyPr/>
          <a:lstStyle/>
          <a:p>
            <a:r>
              <a:rPr lang="sr-Cyrl-RS" dirty="0"/>
              <a:t>Турска храна и обичаји у вези с њом у Србији</a:t>
            </a:r>
            <a:endParaRPr lang="en-US" dirty="0"/>
          </a:p>
        </p:txBody>
      </p:sp>
    </p:spTree>
    <p:extLst>
      <p:ext uri="{BB962C8B-B14F-4D97-AF65-F5344CB8AC3E}">
        <p14:creationId xmlns:p14="http://schemas.microsoft.com/office/powerpoint/2010/main" val="648613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dirty="0"/>
              <a:t>Разговор 2: </a:t>
            </a:r>
            <a:r>
              <a:rPr lang="sr-Cyrl-RS" i="1" dirty="0"/>
              <a:t>Молбе</a:t>
            </a:r>
            <a:r>
              <a:rPr lang="sr-Cyrl-RS" dirty="0"/>
              <a:t>,</a:t>
            </a:r>
            <a:br>
              <a:rPr lang="sr-Cyrl-RS" dirty="0"/>
            </a:br>
            <a:r>
              <a:rPr lang="sr-Cyrl-RS" dirty="0"/>
              <a:t>Киридис и Аврамовић, 1845.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7227" y="1828801"/>
            <a:ext cx="5917547" cy="4525963"/>
          </a:xfrm>
          <a:effectLst>
            <a:softEdge rad="76200"/>
          </a:effectLst>
        </p:spPr>
      </p:pic>
    </p:spTree>
    <p:extLst>
      <p:ext uri="{BB962C8B-B14F-4D97-AF65-F5344CB8AC3E}">
        <p14:creationId xmlns:p14="http://schemas.microsoft.com/office/powerpoint/2010/main" val="3468230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AAAD-5D1A-4D39-97B9-40CFF4619299}"/>
              </a:ext>
            </a:extLst>
          </p:cNvPr>
          <p:cNvSpPr>
            <a:spLocks noGrp="1"/>
          </p:cNvSpPr>
          <p:nvPr>
            <p:ph type="title"/>
          </p:nvPr>
        </p:nvSpPr>
        <p:spPr/>
        <p:txBody>
          <a:bodyPr/>
          <a:lstStyle/>
          <a:p>
            <a:r>
              <a:rPr lang="sr-Cyrl-RS" dirty="0"/>
              <a:t>Молба (Киридис и Аврамовић, 1845)</a:t>
            </a:r>
            <a:endParaRPr lang="en-US" dirty="0"/>
          </a:p>
        </p:txBody>
      </p:sp>
      <p:sp>
        <p:nvSpPr>
          <p:cNvPr id="3" name="Content Placeholder 2">
            <a:extLst>
              <a:ext uri="{FF2B5EF4-FFF2-40B4-BE49-F238E27FC236}">
                <a16:creationId xmlns:a16="http://schemas.microsoft.com/office/drawing/2014/main" id="{7F07884D-136C-4BD7-9308-372CB83F3B81}"/>
              </a:ext>
            </a:extLst>
          </p:cNvPr>
          <p:cNvSpPr>
            <a:spLocks noGrp="1"/>
          </p:cNvSpPr>
          <p:nvPr>
            <p:ph idx="1"/>
          </p:nvPr>
        </p:nvSpPr>
        <p:spPr/>
        <p:txBody>
          <a:bodyPr>
            <a:normAutofit lnSpcReduction="10000"/>
          </a:bodyPr>
          <a:lstStyle/>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Вас молим.</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Немојте ми одрећи молбу.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Имајте доброту казати ми.</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Учините ми ово задовољство.</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Учините ми ову љубов, доброту.</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Мени ће врло жао бити ако ми одречете.</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Имајте ме у памети. Немојте ме заборавити.</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се уздам у Вас.</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ћу Вам бити признателан.</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ћу Вам бити весма обвезан.</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Веће задовољство не можете ми учинити.</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ћу се опомињати док сам год жив.</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78095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AADE-A193-4F10-A1C3-5E7DAABCFC73}"/>
              </a:ext>
            </a:extLst>
          </p:cNvPr>
          <p:cNvSpPr>
            <a:spLocks noGrp="1"/>
          </p:cNvSpPr>
          <p:nvPr>
            <p:ph type="title"/>
          </p:nvPr>
        </p:nvSpPr>
        <p:spPr/>
        <p:txBody>
          <a:bodyPr/>
          <a:lstStyle/>
          <a:p>
            <a:r>
              <a:rPr lang="sr-Cyrl-RS" dirty="0"/>
              <a:t>Писма (В. Ракић, 1810)</a:t>
            </a:r>
            <a:endParaRPr lang="en-US" dirty="0"/>
          </a:p>
        </p:txBody>
      </p:sp>
      <p:sp>
        <p:nvSpPr>
          <p:cNvPr id="3" name="Content Placeholder 2">
            <a:extLst>
              <a:ext uri="{FF2B5EF4-FFF2-40B4-BE49-F238E27FC236}">
                <a16:creationId xmlns:a16="http://schemas.microsoft.com/office/drawing/2014/main" id="{881F06A9-D7EF-41B0-AA5E-5DD517F1F2D8}"/>
              </a:ext>
            </a:extLst>
          </p:cNvPr>
          <p:cNvSpPr>
            <a:spLocks noGrp="1"/>
          </p:cNvSpPr>
          <p:nvPr>
            <p:ph idx="1"/>
          </p:nvPr>
        </p:nvSpPr>
        <p:spPr/>
        <p:txBody>
          <a:bodyPr>
            <a:normAutofit fontScale="85000" lnSpcReduction="10000"/>
          </a:bodyPr>
          <a:lstStyle/>
          <a:p>
            <a:pPr marL="0" marR="0" indent="0" algn="just">
              <a:lnSpc>
                <a:spcPct val="150000"/>
              </a:lnSpc>
              <a:spcBef>
                <a:spcPts val="0"/>
              </a:spcBef>
              <a:spcAft>
                <a:spcPts val="0"/>
              </a:spcAft>
              <a:buNone/>
              <a:tabLst>
                <a:tab pos="1348740" algn="l"/>
              </a:tabLs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Аутор сматра да у писмима не треба </a:t>
            </a:r>
            <a:r>
              <a:rPr lang="sr-Cyrl-RS" sz="1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скупити се учтивостију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будући је много боље бити одвише учтивим него не бити довољно [5, с. 224].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tabLst>
                <a:tab pos="1348740" algn="l"/>
              </a:tabLs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Постојале су </a:t>
            </a:r>
            <a:r>
              <a:rPr lang="sr-Cyrl-R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форме за ословљавање примаоца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и потписивање писама. Ракић их наводи у табели чији је један део дат на славеносрпском, а други на италијанском језику [5, с. 228 – 235]. Наведено је 15 форми за ословљавање прималаца, од императора до обичних грађана. Ово су неке од формула за обраћање: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Всепресветлејши Великомошчнејши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Всемилостивши Государ</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Пресветлејши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Милостивши Государ</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Сијателнејши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Ваше Височество</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Ваше Превосходителство</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Високородни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Високоблагородни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Благородни Господине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Високопочитаеми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Почтенародни Господине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Блаженејши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Ваше Превелебије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Високопреосвештенејше Сијателство</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Високопреосвештенејши Господине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Пречестејши Господине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Честнејши Господине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Преподобни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tabLst>
                <a:tab pos="1348740" algn="l"/>
              </a:tabLs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Предлаже се да </a:t>
            </a:r>
            <a:r>
              <a:rPr lang="sr-Cyrl-R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писма треба љубазно завршавати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на овакав начин: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С глубочајшим страхопочитнијем</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С глубоким високопочитанијем</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С совершенејшим почитанијем</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С величајшим приврженијем</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48645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85E3-A563-4703-A653-E0683300E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0C3A43-435F-4E06-889E-C477769C56C8}"/>
              </a:ext>
            </a:extLst>
          </p:cNvPr>
          <p:cNvSpPr>
            <a:spLocks noGrp="1"/>
          </p:cNvSpPr>
          <p:nvPr>
            <p:ph idx="1"/>
          </p:nvPr>
        </p:nvSpPr>
        <p:spPr/>
        <p:txBody>
          <a:bodyPr>
            <a:normAutofit/>
          </a:bodyPr>
          <a:lstStyle/>
          <a:p>
            <a:pPr marL="0" indent="0" algn="ctr">
              <a:buNone/>
            </a:pPr>
            <a:r>
              <a:rPr lang="sr-Cyrl-RS" sz="3600" dirty="0"/>
              <a:t>ХВАЛА НА ПАЖЊИ!</a:t>
            </a:r>
            <a:endParaRPr lang="en-US" sz="3600" dirty="0"/>
          </a:p>
        </p:txBody>
      </p:sp>
    </p:spTree>
    <p:extLst>
      <p:ext uri="{BB962C8B-B14F-4D97-AF65-F5344CB8AC3E}">
        <p14:creationId xmlns:p14="http://schemas.microsoft.com/office/powerpoint/2010/main" val="23226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Cyrl-RS" dirty="0"/>
              <a:t> </a:t>
            </a:r>
            <a:r>
              <a:rPr lang="sr-Cyrl-RS" sz="3200" dirty="0"/>
              <a:t>Угарска, крај </a:t>
            </a:r>
            <a:r>
              <a:rPr lang="sr-Latn-RS" sz="3200" dirty="0"/>
              <a:t>XVIII </a:t>
            </a:r>
            <a:r>
              <a:rPr lang="sr-Cyrl-RS" sz="3200" dirty="0"/>
              <a:t>века</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34490" y="1907734"/>
            <a:ext cx="6321177" cy="4525963"/>
          </a:xfrm>
        </p:spPr>
      </p:pic>
    </p:spTree>
    <p:extLst>
      <p:ext uri="{BB962C8B-B14F-4D97-AF65-F5344CB8AC3E}">
        <p14:creationId xmlns:p14="http://schemas.microsoft.com/office/powerpoint/2010/main" val="3127157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sz="2800" dirty="0"/>
              <a:t>Никола Милојевић: </a:t>
            </a:r>
            <a:r>
              <a:rPr lang="sr-Cyrl-RS" sz="2800" i="1" dirty="0"/>
              <a:t>Набијање на колац на Стамбол капији</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0812" y="1752601"/>
            <a:ext cx="5730377" cy="4525963"/>
          </a:xfrm>
          <a:effectLst>
            <a:softEdge rad="101600"/>
          </a:effectLst>
        </p:spPr>
      </p:pic>
    </p:spTree>
    <p:extLst>
      <p:ext uri="{BB962C8B-B14F-4D97-AF65-F5344CB8AC3E}">
        <p14:creationId xmlns:p14="http://schemas.microsoft.com/office/powerpoint/2010/main" val="2861316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7C70-BF76-4A27-B14E-1038102745E0}"/>
              </a:ext>
            </a:extLst>
          </p:cNvPr>
          <p:cNvSpPr>
            <a:spLocks noGrp="1"/>
          </p:cNvSpPr>
          <p:nvPr>
            <p:ph type="title"/>
          </p:nvPr>
        </p:nvSpPr>
        <p:spPr/>
        <p:txBody>
          <a:bodyPr/>
          <a:lstStyle/>
          <a:p>
            <a:pPr algn="ctr"/>
            <a:r>
              <a:rPr lang="sr-Cyrl-RS" dirty="0"/>
              <a:t>Ко се није преселио?</a:t>
            </a:r>
            <a:endParaRPr lang="en-US" dirty="0"/>
          </a:p>
        </p:txBody>
      </p:sp>
      <p:sp>
        <p:nvSpPr>
          <p:cNvPr id="3" name="Content Placeholder 2">
            <a:extLst>
              <a:ext uri="{FF2B5EF4-FFF2-40B4-BE49-F238E27FC236}">
                <a16:creationId xmlns:a16="http://schemas.microsoft.com/office/drawing/2014/main" id="{6F49E2DF-8930-44A2-99E7-B7106A73EC4C}"/>
              </a:ext>
            </a:extLst>
          </p:cNvPr>
          <p:cNvSpPr>
            <a:spLocks noGrp="1"/>
          </p:cNvSpPr>
          <p:nvPr>
            <p:ph idx="1"/>
          </p:nvPr>
        </p:nvSpPr>
        <p:spPr/>
        <p:txBody>
          <a:bodyPr/>
          <a:lstStyle/>
          <a:p>
            <a:pPr marL="0" indent="0">
              <a:buNone/>
            </a:pPr>
            <a:r>
              <a:rPr lang="sr-Cyrl-RS" sz="1800" dirty="0">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Може се са пуно разлога претпоставити да је у сеобу кренуло све што је било на челу народа, сви они који су имали положаја, угледа или имања [...] имућније варошко становништво, трговци и занатлије [...] У земљи је остао махом сељачки свет, по брдским и забаченијим крајевима, они који сем голога живота нису имали шта да изгубе [...] У Јужну Угарску побегло је оно што је било релативно најкултурније и најимућније у српском народу.ˮ</a:t>
            </a:r>
          </a:p>
          <a:p>
            <a:pPr marL="0" indent="0" algn="r">
              <a:buNone/>
            </a:pPr>
            <a:r>
              <a:rPr lang="ru-RU" sz="1800" dirty="0">
                <a:latin typeface="Times New Roman" panose="02020603050405020304" pitchFamily="18" charset="0"/>
              </a:rPr>
              <a:t>Јован Скерлић, </a:t>
            </a:r>
            <a:r>
              <a:rPr lang="ru-RU" sz="1800" i="1" dirty="0">
                <a:latin typeface="Times New Roman" panose="02020603050405020304" pitchFamily="18" charset="0"/>
              </a:rPr>
              <a:t>Српска књижевност у </a:t>
            </a:r>
            <a:r>
              <a:rPr lang="sr-Latn-RS" sz="1800" i="1" dirty="0">
                <a:latin typeface="Times New Roman" panose="02020603050405020304" pitchFamily="18" charset="0"/>
              </a:rPr>
              <a:t>XVIII </a:t>
            </a:r>
            <a:r>
              <a:rPr lang="sr-Cyrl-RS" sz="1800" i="1" dirty="0">
                <a:latin typeface="Times New Roman" panose="02020603050405020304" pitchFamily="18" charset="0"/>
              </a:rPr>
              <a:t>веку</a:t>
            </a:r>
            <a:endParaRPr lang="en-US" dirty="0"/>
          </a:p>
        </p:txBody>
      </p:sp>
    </p:spTree>
    <p:extLst>
      <p:ext uri="{BB962C8B-B14F-4D97-AF65-F5344CB8AC3E}">
        <p14:creationId xmlns:p14="http://schemas.microsoft.com/office/powerpoint/2010/main" val="1921496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52F0-E578-451D-B572-2883C1D15000}"/>
              </a:ext>
            </a:extLst>
          </p:cNvPr>
          <p:cNvSpPr>
            <a:spLocks noGrp="1"/>
          </p:cNvSpPr>
          <p:nvPr>
            <p:ph type="title"/>
          </p:nvPr>
        </p:nvSpPr>
        <p:spPr/>
        <p:txBody>
          <a:bodyPr/>
          <a:lstStyle/>
          <a:p>
            <a:r>
              <a:rPr lang="sr-Cyrl-RS" dirty="0"/>
              <a:t>Како су се Срби уклапали у хабзбуршком културном простору?</a:t>
            </a:r>
            <a:endParaRPr lang="en-US" dirty="0"/>
          </a:p>
        </p:txBody>
      </p:sp>
      <p:sp>
        <p:nvSpPr>
          <p:cNvPr id="3" name="Content Placeholder 2">
            <a:extLst>
              <a:ext uri="{FF2B5EF4-FFF2-40B4-BE49-F238E27FC236}">
                <a16:creationId xmlns:a16="http://schemas.microsoft.com/office/drawing/2014/main" id="{B25B5875-6317-4B3A-8653-62506B861432}"/>
              </a:ext>
            </a:extLst>
          </p:cNvPr>
          <p:cNvSpPr>
            <a:spLocks noGrp="1"/>
          </p:cNvSpPr>
          <p:nvPr>
            <p:ph idx="1"/>
          </p:nvPr>
        </p:nvSpPr>
        <p:spPr/>
        <p:txBody>
          <a:bodyPr/>
          <a:lstStyle/>
          <a:p>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„Павле Ненадовић, као владика, издаје 1745. године наредбу да сваки свештеник мора имати чешаљ, ради причешћа мора подсецати браду око уста, не сме се напијати по механама и пијан виђати по улицама, не сме људима псовати оца или матер, душу или веру, иначе ће бити кажњен бојем и рашчињењем.“  </a:t>
            </a:r>
          </a:p>
          <a:p>
            <a:pPr marL="0" indent="0" algn="r">
              <a:buNone/>
            </a:pPr>
            <a:r>
              <a:rPr lang="sr-Cyrl-RS" sz="1800" dirty="0">
                <a:latin typeface="Times New Roman" panose="02020603050405020304" pitchFamily="18" charset="0"/>
                <a:ea typeface="Calibri" panose="020F0502020204030204" pitchFamily="34" charset="0"/>
                <a:cs typeface="Times New Roman" panose="02020603050405020304" pitchFamily="18" charset="0"/>
              </a:rPr>
              <a:t>Ј. Скерлић, </a:t>
            </a:r>
            <a:r>
              <a:rPr lang="ru-RU" sz="1800" i="1" dirty="0">
                <a:latin typeface="Times New Roman" panose="02020603050405020304" pitchFamily="18" charset="0"/>
              </a:rPr>
              <a:t>Српска књижевност у </a:t>
            </a:r>
            <a:r>
              <a:rPr lang="sr-Latn-RS" sz="1800" i="1" dirty="0">
                <a:latin typeface="Times New Roman" panose="02020603050405020304" pitchFamily="18" charset="0"/>
              </a:rPr>
              <a:t>XVIII </a:t>
            </a:r>
            <a:r>
              <a:rPr lang="sr-Cyrl-RS" sz="1800" i="1" dirty="0">
                <a:latin typeface="Times New Roman" panose="02020603050405020304" pitchFamily="18" charset="0"/>
              </a:rPr>
              <a:t>веку, </a:t>
            </a:r>
            <a:r>
              <a:rPr lang="sr-Cyrl-RS" sz="1800" dirty="0">
                <a:latin typeface="Times New Roman" panose="02020603050405020304" pitchFamily="18" charset="0"/>
              </a:rPr>
              <a:t>стр. 54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0874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3B594-7216-4A7B-8BD3-1C958FC5FC1F}"/>
              </a:ext>
            </a:extLst>
          </p:cNvPr>
          <p:cNvSpPr>
            <a:spLocks noGrp="1"/>
          </p:cNvSpPr>
          <p:nvPr>
            <p:ph type="title"/>
          </p:nvPr>
        </p:nvSpPr>
        <p:spPr/>
        <p:txBody>
          <a:bodyPr/>
          <a:lstStyle/>
          <a:p>
            <a:r>
              <a:rPr lang="sr-Cyrl-RS" dirty="0"/>
              <a:t>Како су се Срби уклапали у хабзбуршком културном простору?</a:t>
            </a:r>
            <a:endParaRPr lang="en-US" dirty="0"/>
          </a:p>
        </p:txBody>
      </p:sp>
      <p:sp>
        <p:nvSpPr>
          <p:cNvPr id="3" name="Content Placeholder 2">
            <a:extLst>
              <a:ext uri="{FF2B5EF4-FFF2-40B4-BE49-F238E27FC236}">
                <a16:creationId xmlns:a16="http://schemas.microsoft.com/office/drawing/2014/main" id="{A9320799-8FC5-4AAF-82EA-223731BC4A9B}"/>
              </a:ext>
            </a:extLst>
          </p:cNvPr>
          <p:cNvSpPr>
            <a:spLocks noGrp="1"/>
          </p:cNvSpPr>
          <p:nvPr>
            <p:ph idx="1"/>
          </p:nvPr>
        </p:nvSpPr>
        <p:spPr/>
        <p:txBody>
          <a:bodyPr>
            <a:normAutofit fontScale="92500" lnSpcReduction="10000"/>
          </a:bodyPr>
          <a:lstStyle/>
          <a:p>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„Како су били живи занати и трговине међу Србима по угарским варошима даје се наслутити по томе што је око 1710. године са 474 српске куће у Будиму било 88 српских дућана, занатлијских радионица и трговачких радњи. Организација тих српских еснафа, по угледу на немачке и мађарске цехове, била је врло чврста, у нечему и деспотска. Еснаф је опстајао не само ради одбране чисто корпоративних интереса, </a:t>
            </a:r>
            <a:r>
              <a:rPr lang="sr-Cyrl-RS" sz="1800" u="sng" dirty="0">
                <a:effectLst/>
                <a:latin typeface="Times New Roman" panose="02020603050405020304" pitchFamily="18" charset="0"/>
                <a:ea typeface="Calibri" panose="020F0502020204030204" pitchFamily="34" charset="0"/>
                <a:cs typeface="Times New Roman" panose="02020603050405020304" pitchFamily="18" charset="0"/>
              </a:rPr>
              <a:t>но и за одржавање и развијање професионалних способности и врлина, вредноће, савесности, уредности, тачности и моралног живота</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У уставу српског терзијског цеха у Бидиму од 1695. године вели се: „Сваки мајстор нека се Бога боји, поштен и чист да буде; нико да се не псује; у карти, коцки да се не буде. У цеху се не трпи кавгаџија и срдитељ. Недељом и празником мајстори и калфе морају ићи у цркву. Из цеха се искључује сваки мајстор који се ухвати у прељуби или блуду. У року од године дана од дана када је добио мајсторско право, сваки мајстор се мора оженити, иначе плаћа сталну глобу. Калфа мора да поштује мајстора и не сме пушити пред њиме, не иде ли редовно у цркву, кажњава се. Мора бити учтив у опхођењу; не сме носити незакопчану дугмад на долами, не сме попити више од чашице вина; не сме се дружити са кочијашима и пропалицама.“</a:t>
            </a:r>
            <a:endParaRPr lang="sr-Latn-R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r">
              <a:buNone/>
            </a:pPr>
            <a:r>
              <a:rPr lang="sr-Cyrl-RS" sz="1800" dirty="0">
                <a:latin typeface="Times New Roman" panose="02020603050405020304" pitchFamily="18" charset="0"/>
                <a:ea typeface="Calibri" panose="020F0502020204030204" pitchFamily="34" charset="0"/>
                <a:cs typeface="Times New Roman" panose="02020603050405020304" pitchFamily="18" charset="0"/>
              </a:rPr>
              <a:t>Ј. Скерлић, </a:t>
            </a:r>
            <a:r>
              <a:rPr lang="ru-RU" sz="1800" i="1" dirty="0">
                <a:latin typeface="Times New Roman" panose="02020603050405020304" pitchFamily="18" charset="0"/>
              </a:rPr>
              <a:t>Српска књижевност у </a:t>
            </a:r>
            <a:r>
              <a:rPr lang="sr-Latn-RS" sz="1800" i="1" dirty="0">
                <a:latin typeface="Times New Roman" panose="02020603050405020304" pitchFamily="18" charset="0"/>
              </a:rPr>
              <a:t>XVIII </a:t>
            </a:r>
            <a:r>
              <a:rPr lang="sr-Cyrl-RS" sz="1800" i="1" dirty="0">
                <a:latin typeface="Times New Roman" panose="02020603050405020304" pitchFamily="18" charset="0"/>
              </a:rPr>
              <a:t>веку</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6732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D204-232D-4780-94A9-7D6D18DEA129}"/>
              </a:ext>
            </a:extLst>
          </p:cNvPr>
          <p:cNvSpPr>
            <a:spLocks noGrp="1"/>
          </p:cNvSpPr>
          <p:nvPr>
            <p:ph type="title"/>
          </p:nvPr>
        </p:nvSpPr>
        <p:spPr/>
        <p:txBody>
          <a:bodyPr/>
          <a:lstStyle/>
          <a:p>
            <a:r>
              <a:rPr lang="sr-Cyrl-RS" dirty="0"/>
              <a:t>Угледни Срби у Хабзбуршкој монархији </a:t>
            </a:r>
            <a:endParaRPr lang="en-US" dirty="0"/>
          </a:p>
        </p:txBody>
      </p:sp>
      <p:sp>
        <p:nvSpPr>
          <p:cNvPr id="3" name="Content Placeholder 2">
            <a:extLst>
              <a:ext uri="{FF2B5EF4-FFF2-40B4-BE49-F238E27FC236}">
                <a16:creationId xmlns:a16="http://schemas.microsoft.com/office/drawing/2014/main" id="{A48CDB78-8719-4E2E-9A1F-A913B297C082}"/>
              </a:ext>
            </a:extLst>
          </p:cNvPr>
          <p:cNvSpPr>
            <a:spLocks noGrp="1"/>
          </p:cNvSpPr>
          <p:nvPr>
            <p:ph idx="1"/>
          </p:nvPr>
        </p:nvSpPr>
        <p:spPr/>
        <p:txBody>
          <a:bodyPr>
            <a:normAutofit lnSpcReduction="10000"/>
          </a:bodyPr>
          <a:lstStyle/>
          <a:p>
            <a:pPr marL="0" marR="0" indent="457200" algn="just">
              <a:lnSpc>
                <a:spcPct val="115000"/>
              </a:lnSpc>
              <a:spcBef>
                <a:spcPts val="0"/>
              </a:spcBef>
              <a:spcAft>
                <a:spcPts val="100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„Један тако радан, имућан, организован и снажан сталеж, као последицу своје економске и моралне снаге, стекао је и извесна политичка права.</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100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Без тога света Доситеј Обрадовић и цео његов покрет не да се замислити. Његови добротвори, пријатељи и читаоци, они који су му дали могућности да живи и да издаје своје књиге били су богати српски трговци у Бечу, Трсту, Темишвару, Араду, Новом Саду, Осјеку. „Ја сам искуством познао“, вели Д. Обрадовић, у своме знаменитом писму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Љубезни Харалампије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„жељу, љубав, усрдије и ревност господара Новосађана и Осечана, и у Далмацији – Сарајлија и Херцеговаца, како горећим срцем желе науку својој деци; нигда нисам био где нису ме желели и устављали</a:t>
            </a:r>
            <a:r>
              <a:rPr lang="sr-Latn-RS" sz="1800" dirty="0">
                <a:latin typeface="Times New Roman" panose="02020603050405020304" pitchFamily="18" charset="0"/>
                <a:ea typeface="Calibri" panose="020F0502020204030204" pitchFamily="34" charset="0"/>
                <a:cs typeface="Times New Roman" panose="02020603050405020304" pitchFamily="18" charset="0"/>
              </a:rPr>
              <a:t> </a:t>
            </a:r>
            <a:r>
              <a:rPr lang="sr-Cyrl-RS" sz="1800" dirty="0">
                <a:latin typeface="Times New Roman" panose="02020603050405020304" pitchFamily="18" charset="0"/>
                <a:ea typeface="Calibri" panose="020F0502020204030204" pitchFamily="34" charset="0"/>
                <a:cs typeface="Times New Roman" panose="02020603050405020304" pitchFamily="18" charset="0"/>
              </a:rPr>
              <a:t>[</a:t>
            </a:r>
            <a:r>
              <a:rPr lang="sr-Latn-RS" sz="1800" dirty="0">
                <a:latin typeface="Times New Roman" panose="02020603050405020304" pitchFamily="18" charset="0"/>
                <a:ea typeface="Calibri" panose="020F0502020204030204" pitchFamily="34" charset="0"/>
                <a:cs typeface="Times New Roman" panose="02020603050405020304" pitchFamily="18" charset="0"/>
              </a:rPr>
              <a:t>...</a:t>
            </a:r>
            <a:r>
              <a:rPr lang="sr-Cyrl-RS" sz="1800" dirty="0">
                <a:latin typeface="Times New Roman" panose="02020603050405020304" pitchFamily="18" charset="0"/>
                <a:ea typeface="Calibri" panose="020F0502020204030204" pitchFamily="34" charset="0"/>
                <a:cs typeface="Times New Roman" panose="02020603050405020304" pitchFamily="18" charset="0"/>
              </a:rPr>
              <a:t>]</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Око 1803. године, српски трговци у Трсту били су одредили народном филозофу сталну годишњу помоћ.“</a:t>
            </a:r>
          </a:p>
          <a:p>
            <a:pPr marL="0" marR="0" indent="0" algn="r">
              <a:lnSpc>
                <a:spcPct val="115000"/>
              </a:lnSpc>
              <a:spcBef>
                <a:spcPts val="0"/>
              </a:spcBef>
              <a:spcAft>
                <a:spcPts val="1000"/>
              </a:spcAft>
              <a:buNone/>
            </a:pPr>
            <a:r>
              <a:rPr lang="sr-Cyrl-RS" sz="1800" dirty="0">
                <a:latin typeface="Times New Roman" panose="02020603050405020304" pitchFamily="18" charset="0"/>
                <a:ea typeface="Calibri" panose="020F0502020204030204" pitchFamily="34" charset="0"/>
                <a:cs typeface="Times New Roman" panose="02020603050405020304" pitchFamily="18" charset="0"/>
              </a:rPr>
              <a:t>Ј. Скерлић, </a:t>
            </a:r>
            <a:r>
              <a:rPr lang="ru-RU" sz="1800" i="1" dirty="0">
                <a:latin typeface="Times New Roman" panose="02020603050405020304" pitchFamily="18" charset="0"/>
              </a:rPr>
              <a:t>Српска књижевност у </a:t>
            </a:r>
            <a:r>
              <a:rPr lang="sr-Latn-RS" sz="1800" i="1" dirty="0">
                <a:latin typeface="Times New Roman" panose="02020603050405020304" pitchFamily="18" charset="0"/>
              </a:rPr>
              <a:t>XVIII </a:t>
            </a:r>
            <a:r>
              <a:rPr lang="sr-Cyrl-RS" sz="1800" i="1" dirty="0">
                <a:latin typeface="Times New Roman" panose="02020603050405020304" pitchFamily="18" charset="0"/>
              </a:rPr>
              <a:t>веку</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865633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3.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{D4889DAA-22F1-44F1-A0A9-A0B8806B17C5}tf11531919_win32</Template>
  <TotalTime>445</TotalTime>
  <Words>2975</Words>
  <Application>Microsoft Office PowerPoint</Application>
  <PresentationFormat>Widescreen</PresentationFormat>
  <Paragraphs>147</Paragraphs>
  <Slides>35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Avenir Next LT Pro</vt:lpstr>
      <vt:lpstr>Avenir Next LT Pro Light</vt:lpstr>
      <vt:lpstr>Calibri</vt:lpstr>
      <vt:lpstr>Courier New</vt:lpstr>
      <vt:lpstr>Garamond</vt:lpstr>
      <vt:lpstr>Times New Roman</vt:lpstr>
      <vt:lpstr>SavonVTI</vt:lpstr>
      <vt:lpstr> речници као показатељи слике света</vt:lpstr>
      <vt:lpstr>Сеобе српског народа</vt:lpstr>
      <vt:lpstr>Паја Јовановић: Велика сеоба Срба</vt:lpstr>
      <vt:lpstr> Угарска, крај XVIII века</vt:lpstr>
      <vt:lpstr>Никола Милојевић: Набијање на колац на Стамбол капији</vt:lpstr>
      <vt:lpstr>Ко се није преселио?</vt:lpstr>
      <vt:lpstr>Како су се Срби уклапали у хабзбуршком културном простору?</vt:lpstr>
      <vt:lpstr>Како су се Срби уклапали у хабзбуршком културном простору?</vt:lpstr>
      <vt:lpstr>Угледни Срби у Хабзбуршкој монархији </vt:lpstr>
      <vt:lpstr>С. Вујановски: Немачка граматика, Беч, 1772.</vt:lpstr>
      <vt:lpstr>Речник мали, Беч, 1793.</vt:lpstr>
      <vt:lpstr>В. Луштина: Италијанска граматика, Беч, 1794.</vt:lpstr>
      <vt:lpstr> Г. Киридис, Ј. Аврамовић: Граматика грчког и српског језика, Београд, 1845.</vt:lpstr>
      <vt:lpstr>Вук Караџић: Српски рјечник, Беч, 1818. </vt:lpstr>
      <vt:lpstr>Вук Караџић: Српски рјечник, Беч, 1852. </vt:lpstr>
      <vt:lpstr>Срби – једни о другима</vt:lpstr>
      <vt:lpstr>Тематска група: Бог и ствари које се тичу божје службе, Речник мали, 1793.</vt:lpstr>
      <vt:lpstr>Тематске групе лексема у Речнику малом, 1793.</vt:lpstr>
      <vt:lpstr> Тематска група: О мушкој одећи, Речник мали, 1793.</vt:lpstr>
      <vt:lpstr>Мушка и женска одећа у Речнику малом, 1793. </vt:lpstr>
      <vt:lpstr>Тематске групе лексема код Вука (примери)</vt:lpstr>
      <vt:lpstr>Разговорници у војвођанским речницима</vt:lpstr>
      <vt:lpstr>Речници о богатима/за богате и речници о сиротињи</vt:lpstr>
      <vt:lpstr>Речници за богате/о богатима</vt:lpstr>
      <vt:lpstr>Десети разговор С. Вујановски, 1772. </vt:lpstr>
      <vt:lpstr>Вукови речници за сиромашне / о сиромашнима</vt:lpstr>
      <vt:lpstr>Гости у Војводини и гости у Србији</vt:lpstr>
      <vt:lpstr>Гости у Војводини и гости у Србији</vt:lpstr>
      <vt:lpstr>Гости у Војводини и гости у Србији</vt:lpstr>
      <vt:lpstr>О храни у Војводини и у Србији</vt:lpstr>
      <vt:lpstr>О храни у Војводини и у Србији</vt:lpstr>
      <vt:lpstr>Разговор 2: Молбе, Киридис и Аврамовић, 1845.</vt:lpstr>
      <vt:lpstr>Молба (Киридис и Аврамовић, 1845)</vt:lpstr>
      <vt:lpstr>Писма (В. Ракић, 1810)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Историјски речници српског језика као извор за истраживање развоја националне слике света српског народа</dc:title>
  <dc:creator>Recenzent</dc:creator>
  <cp:lastModifiedBy>Recenzent</cp:lastModifiedBy>
  <cp:revision>36</cp:revision>
  <dcterms:created xsi:type="dcterms:W3CDTF">2020-12-20T09:37:33Z</dcterms:created>
  <dcterms:modified xsi:type="dcterms:W3CDTF">2023-06-08T13:23:16Z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