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64" r:id="rId5"/>
    <p:sldId id="329" r:id="rId6"/>
    <p:sldId id="330" r:id="rId7"/>
    <p:sldId id="331" r:id="rId8"/>
    <p:sldId id="332" r:id="rId9"/>
    <p:sldId id="334" r:id="rId10"/>
    <p:sldId id="335" r:id="rId11"/>
    <p:sldId id="336" r:id="rId12"/>
    <p:sldId id="337" r:id="rId13"/>
    <p:sldId id="338" r:id="rId14"/>
    <p:sldId id="339" r:id="rId15"/>
    <p:sldId id="314" r:id="rId16"/>
    <p:sldId id="315" r:id="rId17"/>
    <p:sldId id="316" r:id="rId18"/>
    <p:sldId id="317" r:id="rId19"/>
    <p:sldId id="318" r:id="rId20"/>
    <p:sldId id="319" r:id="rId21"/>
    <p:sldId id="320" r:id="rId22"/>
    <p:sldId id="322" r:id="rId23"/>
    <p:sldId id="323" r:id="rId24"/>
    <p:sldId id="324" r:id="rId25"/>
    <p:sldId id="3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19" autoAdjust="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6/6/2025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6/6/2025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6/6/2025</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6/6/2025</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6/6/2025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6/6/2025</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fontScale="90000"/>
          </a:bodyPr>
          <a:lstStyle/>
          <a:p>
            <a:r>
              <a:rPr lang="sr-Cyrl-RS" sz="6800" dirty="0"/>
              <a:t>О</a:t>
            </a:r>
            <a:r>
              <a:rPr lang="sr-Cyrl-RS" dirty="0"/>
              <a:t>сновни појмови о лингвокултурологији</a:t>
            </a:r>
            <a:br>
              <a:rPr lang="sr-Cyrl-RS" dirty="0"/>
            </a:br>
            <a:endParaRPr lang="en-US" sz="6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sr-Cyrl-RS"/>
              <a:t>Рајна Драгићевић</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0D49A-896C-40A0-B91F-23268F87E123}"/>
              </a:ext>
            </a:extLst>
          </p:cNvPr>
          <p:cNvSpPr>
            <a:spLocks noGrp="1"/>
          </p:cNvSpPr>
          <p:nvPr>
            <p:ph type="title"/>
          </p:nvPr>
        </p:nvSpPr>
        <p:spPr/>
        <p:txBody>
          <a:bodyPr/>
          <a:lstStyle/>
          <a:p>
            <a:r>
              <a:rPr lang="sr-Cyrl-RS" dirty="0"/>
              <a:t>Културолошки концепт подлеже вредновању</a:t>
            </a:r>
            <a:endParaRPr lang="en-US" dirty="0"/>
          </a:p>
        </p:txBody>
      </p:sp>
      <p:sp>
        <p:nvSpPr>
          <p:cNvPr id="3" name="Content Placeholder 2">
            <a:extLst>
              <a:ext uri="{FF2B5EF4-FFF2-40B4-BE49-F238E27FC236}">
                <a16:creationId xmlns:a16="http://schemas.microsoft.com/office/drawing/2014/main" id="{EF79AFEB-7B84-40B2-A350-D35BAE2C4BD0}"/>
              </a:ext>
            </a:extLst>
          </p:cNvPr>
          <p:cNvSpPr>
            <a:spLocks noGrp="1"/>
          </p:cNvSpPr>
          <p:nvPr>
            <p:ph idx="1"/>
          </p:nvPr>
        </p:nvSpPr>
        <p:spPr/>
        <p:txBody>
          <a:bodyPr>
            <a:normAutofit fontScale="92500" lnSpcReduction="10000"/>
          </a:bodyPr>
          <a:lstStyle/>
          <a:p>
            <a:pPr algn="just"/>
            <a:r>
              <a:rPr lang="en-US" sz="1800"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Културолошки концепт се разликује од концепата у неким другим сферама по томе што представници неке језичке заједнице имају општепознати колективни став о датом појму – он, дакле, подлеже вредновању. </a:t>
            </a:r>
          </a:p>
          <a:p>
            <a:pPr algn="just"/>
            <a:r>
              <a:rPr lang="sr-Cyrl-RS" sz="1800" dirty="0">
                <a:latin typeface="Times New Roman" panose="02020603050405020304" pitchFamily="18" charset="0"/>
                <a:ea typeface="Calibri" panose="020F0502020204030204" pitchFamily="34" charset="0"/>
              </a:rPr>
              <a:t>Т</a:t>
            </a:r>
            <a:r>
              <a:rPr lang="sr-Cyrl-RS" sz="1800" dirty="0">
                <a:effectLst/>
                <a:latin typeface="Times New Roman" panose="02020603050405020304" pitchFamily="18" charset="0"/>
                <a:ea typeface="Calibri" panose="020F0502020204030204" pitchFamily="34" charset="0"/>
              </a:rPr>
              <a:t>ај суд о концепту може (али и не мора) бити различит у некој другој култури. Е. И. Зиновјева и Е. Е. Јурков (2006: 148) о томе кажу следеће: „Ако о неком феномену представници културе могу рећи „То је добро (лоше, интересантно, досадно итд)“, тај феномен у датој култури представља концепт.“  </a:t>
            </a:r>
          </a:p>
          <a:p>
            <a:pPr algn="just"/>
            <a:r>
              <a:rPr lang="sr-Cyrl-RS" sz="1800" dirty="0">
                <a:latin typeface="Times New Roman" panose="02020603050405020304" pitchFamily="18" charset="0"/>
                <a:ea typeface="Calibri" panose="020F0502020204030204" pitchFamily="34" charset="0"/>
                <a:cs typeface="Times New Roman" panose="02020603050405020304" pitchFamily="18" charset="0"/>
              </a:rPr>
              <a:t>У основи културолошког концепта је </a:t>
            </a:r>
            <a:r>
              <a:rPr lang="sr-Cyrl-RS" sz="1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стереотип</a:t>
            </a:r>
            <a:r>
              <a:rPr lang="sr-Cyrl-RS" sz="1800" dirty="0">
                <a:latin typeface="Times New Roman" panose="02020603050405020304" pitchFamily="18" charset="0"/>
                <a:ea typeface="Calibri" panose="020F0502020204030204" pitchFamily="34" charset="0"/>
                <a:cs typeface="Times New Roman" panose="02020603050405020304" pitchFamily="18" charset="0"/>
              </a:rPr>
              <a:t>, а у основи когнитивног концепта је </a:t>
            </a:r>
            <a:r>
              <a:rPr lang="sr-Cyrl-RS" sz="1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прототип</a:t>
            </a:r>
            <a:r>
              <a:rPr lang="sr-Cyrl-RS" sz="1800" dirty="0">
                <a:latin typeface="Times New Roman" panose="02020603050405020304" pitchFamily="18" charset="0"/>
                <a:ea typeface="Calibri" panose="020F0502020204030204" pitchFamily="34" charset="0"/>
                <a:cs typeface="Times New Roman" panose="02020603050405020304" pitchFamily="18" charset="0"/>
              </a:rPr>
              <a:t>. </a:t>
            </a:r>
            <a:r>
              <a:rPr lang="sr-Cyrl-R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Постоје бројне интерпретације односа између прототипа и стереотипа </a:t>
            </a:r>
            <a:r>
              <a:rPr lang="sr-Cyrl-RS" sz="1800" dirty="0">
                <a:latin typeface="Times New Roman" panose="02020603050405020304" pitchFamily="18" charset="0"/>
                <a:ea typeface="Calibri" panose="020F0502020204030204" pitchFamily="34" charset="0"/>
                <a:cs typeface="Times New Roman" panose="02020603050405020304" pitchFamily="18" charset="0"/>
              </a:rPr>
              <a:t>(исп. нпр. Полев 2004; Поповић 2008). </a:t>
            </a:r>
            <a:r>
              <a:rPr lang="sr-Cyrl-R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Ми ту разлику видимо искључиво у вредносној оцени коју садржи стереотип, док је прототип неутралан.         </a:t>
            </a:r>
            <a:endParaRPr lang="en-US" sz="1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Прототип је вредносно неутрална, апстрактна структура, заснована на способности сажимања конкретних појава и апстраховања оног што им је заједничко и уопштено. Ако је прототип вредносно обојен за представнике одређене културе, он постаје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стереотип</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435630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549E-578E-4271-B002-6C6F47DC354E}"/>
              </a:ext>
            </a:extLst>
          </p:cNvPr>
          <p:cNvSpPr>
            <a:spLocks noGrp="1"/>
          </p:cNvSpPr>
          <p:nvPr>
            <p:ph type="title"/>
          </p:nvPr>
        </p:nvSpPr>
        <p:spPr/>
        <p:txBody>
          <a:bodyPr/>
          <a:lstStyle/>
          <a:p>
            <a:pPr algn="ctr"/>
            <a:r>
              <a:rPr lang="sr-Cyrl-RS" dirty="0"/>
              <a:t>Прецедентни феномен</a:t>
            </a:r>
            <a:endParaRPr lang="en-US" dirty="0"/>
          </a:p>
        </p:txBody>
      </p:sp>
      <p:sp>
        <p:nvSpPr>
          <p:cNvPr id="3" name="Content Placeholder 2">
            <a:extLst>
              <a:ext uri="{FF2B5EF4-FFF2-40B4-BE49-F238E27FC236}">
                <a16:creationId xmlns:a16="http://schemas.microsoft.com/office/drawing/2014/main" id="{FB5F955D-5C91-4AAC-8C4B-AD4EB71BA8D4}"/>
              </a:ext>
            </a:extLst>
          </p:cNvPr>
          <p:cNvSpPr>
            <a:spLocks noGrp="1"/>
          </p:cNvSpPr>
          <p:nvPr>
            <p:ph idx="1"/>
          </p:nvPr>
        </p:nvSpPr>
        <p:spPr/>
        <p:txBody>
          <a:bodyPr>
            <a:normAutofit fontScale="85000" lnSpcReduction="10000"/>
          </a:bodyPr>
          <a:lstStyle/>
          <a:p>
            <a:r>
              <a:rPr lang="sr-Cyrl-CS" sz="1800" b="1" dirty="0">
                <a:solidFill>
                  <a:srgbClr val="0070C0"/>
                </a:solidFill>
                <a:latin typeface="Times New Roman" panose="02020603050405020304" pitchFamily="18" charset="0"/>
                <a:ea typeface="Times New Roman" panose="02020603050405020304" pitchFamily="18" charset="0"/>
              </a:rPr>
              <a:t>П</a:t>
            </a:r>
            <a:r>
              <a:rPr lang="sr-Cyrl-CS" sz="1800" b="1" dirty="0">
                <a:solidFill>
                  <a:srgbClr val="0070C0"/>
                </a:solidFill>
                <a:effectLst/>
                <a:latin typeface="Times New Roman" panose="02020603050405020304" pitchFamily="18" charset="0"/>
                <a:ea typeface="Times New Roman" panose="02020603050405020304" pitchFamily="18" charset="0"/>
              </a:rPr>
              <a:t>рецедентни феномен </a:t>
            </a:r>
            <a:r>
              <a:rPr lang="sr-Cyrl-CS" sz="1800" dirty="0">
                <a:effectLst/>
                <a:latin typeface="Times New Roman" panose="02020603050405020304" pitchFamily="18" charset="0"/>
                <a:ea typeface="Times New Roman" panose="02020603050405020304" pitchFamily="18" charset="0"/>
              </a:rPr>
              <a:t>јесте онај који је добро познат свим представницима национално-лингво-културалне заједнице и који је актуелан на когнитивном плану говорника. </a:t>
            </a:r>
          </a:p>
          <a:p>
            <a:r>
              <a:rPr lang="sr-Cyrl-CS" sz="1800" b="1" dirty="0">
                <a:solidFill>
                  <a:srgbClr val="0070C0"/>
                </a:solidFill>
                <a:effectLst/>
                <a:latin typeface="Times New Roman" panose="02020603050405020304" pitchFamily="18" charset="0"/>
                <a:ea typeface="Times New Roman" panose="02020603050405020304" pitchFamily="18" charset="0"/>
              </a:rPr>
              <a:t>Прецедентна имена </a:t>
            </a:r>
            <a:r>
              <a:rPr lang="sr-Cyrl-CS" sz="1800" dirty="0">
                <a:effectLst/>
                <a:latin typeface="Times New Roman" panose="02020603050405020304" pitchFamily="18" charset="0"/>
                <a:ea typeface="Times New Roman" panose="02020603050405020304" pitchFamily="18" charset="0"/>
              </a:rPr>
              <a:t>су општепозната лична имена везана за широко познат текст или ситуацију: Новак Ђоковић, Свети Сава, Ајнштајн....</a:t>
            </a:r>
          </a:p>
          <a:p>
            <a:r>
              <a:rPr lang="sr-Cyrl-CS" sz="1800" b="1" dirty="0">
                <a:solidFill>
                  <a:srgbClr val="0070C0"/>
                </a:solidFill>
                <a:effectLst/>
                <a:latin typeface="Times New Roman" panose="02020603050405020304" pitchFamily="18" charset="0"/>
                <a:ea typeface="Times New Roman" panose="02020603050405020304" pitchFamily="18" charset="0"/>
              </a:rPr>
              <a:t>Прецедентни текст </a:t>
            </a:r>
            <a:r>
              <a:rPr lang="sr-Cyrl-CS" sz="1800" dirty="0">
                <a:effectLst/>
                <a:latin typeface="Times New Roman" panose="02020603050405020304" pitchFamily="18" charset="0"/>
                <a:ea typeface="Times New Roman" panose="02020603050405020304" pitchFamily="18" charset="0"/>
              </a:rPr>
              <a:t>је добро познат сваком социјализованом представнику национално-лингво-културалне заједнице. То могу бити текстови из књижевности (нпр. </a:t>
            </a:r>
            <a:r>
              <a:rPr lang="sr-Cyrl-CS" sz="1800" i="1" dirty="0">
                <a:latin typeface="Times New Roman" panose="02020603050405020304" pitchFamily="18" charset="0"/>
                <a:ea typeface="Times New Roman" panose="02020603050405020304" pitchFamily="18" charset="0"/>
              </a:rPr>
              <a:t>На Дрини ћуприја</a:t>
            </a:r>
            <a:r>
              <a:rPr lang="sr-Cyrl-CS" sz="1800" dirty="0">
                <a:effectLst/>
                <a:latin typeface="Times New Roman" panose="02020603050405020304" pitchFamily="18" charset="0"/>
                <a:ea typeface="Times New Roman" panose="02020603050405020304" pitchFamily="18" charset="0"/>
              </a:rPr>
              <a:t>), популарне песме (нпр. </a:t>
            </a:r>
            <a:r>
              <a:rPr lang="sr-Cyrl-CS" sz="1800" i="1" dirty="0">
                <a:latin typeface="Times New Roman" panose="02020603050405020304" pitchFamily="18" charset="0"/>
                <a:ea typeface="Times New Roman" panose="02020603050405020304" pitchFamily="18" charset="0"/>
              </a:rPr>
              <a:t>Моји су другови</a:t>
            </a:r>
            <a:r>
              <a:rPr lang="sr-Cyrl-CS" sz="1800" dirty="0">
                <a:effectLst/>
                <a:latin typeface="Times New Roman" panose="02020603050405020304" pitchFamily="18" charset="0"/>
                <a:ea typeface="Times New Roman" panose="02020603050405020304" pitchFamily="18" charset="0"/>
              </a:rPr>
              <a:t>), рекламе, политички текстови итд. Корпус ових текстова се може мењати. </a:t>
            </a:r>
          </a:p>
          <a:p>
            <a:pPr algn="just"/>
            <a:r>
              <a:rPr lang="sr-Cyrl-CS" sz="1800" b="1" dirty="0">
                <a:solidFill>
                  <a:srgbClr val="0070C0"/>
                </a:solidFill>
                <a:effectLst/>
                <a:latin typeface="Times New Roman" panose="02020603050405020304" pitchFamily="18" charset="0"/>
                <a:ea typeface="Times New Roman" panose="02020603050405020304" pitchFamily="18" charset="0"/>
              </a:rPr>
              <a:t>Прецедентни искази </a:t>
            </a:r>
            <a:r>
              <a:rPr lang="sr-Cyrl-CS" sz="1800" dirty="0">
                <a:effectLst/>
                <a:latin typeface="Times New Roman" panose="02020603050405020304" pitchFamily="18" charset="0"/>
                <a:ea typeface="Times New Roman" panose="02020603050405020304" pitchFamily="18" charset="0"/>
              </a:rPr>
              <a:t>су јединице добијене као резултат редукције текста. Општепознати текст се скраћује до нивоа једне речи, синтагме или реченице (фразе), која успева да акумулира прецедентност тог текста и постаје његов симбол или се одваја на основу универзалности свога садржаја (пословице, реченице из филмова, стихови из песама....).</a:t>
            </a:r>
          </a:p>
          <a:p>
            <a:pPr algn="just"/>
            <a:r>
              <a:rPr lang="sr-Cyrl-CS" sz="1800" dirty="0">
                <a:effectLst/>
                <a:latin typeface="Times New Roman" panose="02020603050405020304" pitchFamily="18" charset="0"/>
                <a:ea typeface="Times New Roman" panose="02020603050405020304" pitchFamily="18" charset="0"/>
              </a:rPr>
              <a:t>Руски лингвокултуролошки речник</a:t>
            </a:r>
            <a:r>
              <a:rPr lang="sr-Cyrl-CS" sz="1800" dirty="0">
                <a:latin typeface="Times New Roman" panose="02020603050405020304" pitchFamily="18" charset="0"/>
                <a:ea typeface="Times New Roman" panose="02020603050405020304" pitchFamily="18" charset="0"/>
              </a:rPr>
              <a:t>:  И. С. Бриљова, Н. П. Вољска, Д. Б. Гутков, И. В. Захаренко и В. В. Красних: </a:t>
            </a:r>
            <a:r>
              <a:rPr lang="sr-Cyrl-CS" sz="1800" i="1" dirty="0">
                <a:effectLst/>
                <a:latin typeface="Times New Roman" panose="02020603050405020304" pitchFamily="18" charset="0"/>
                <a:ea typeface="Times New Roman" panose="02020603050405020304" pitchFamily="18" charset="0"/>
              </a:rPr>
              <a:t>Русское культурное пространство: лингвокультурологический словарь </a:t>
            </a:r>
            <a:r>
              <a:rPr lang="sr-Cyrl-CS" sz="1800" dirty="0">
                <a:effectLst/>
                <a:latin typeface="Times New Roman" panose="02020603050405020304" pitchFamily="18" charset="0"/>
                <a:ea typeface="Times New Roman" panose="02020603050405020304" pitchFamily="18" charset="0"/>
              </a:rPr>
              <a:t>(2004). </a:t>
            </a:r>
            <a:r>
              <a:rPr lang="sr-Cyrl-CS" sz="1800" dirty="0">
                <a:solidFill>
                  <a:srgbClr val="FF0000"/>
                </a:solidFill>
                <a:effectLst/>
                <a:latin typeface="Times New Roman" panose="02020603050405020304" pitchFamily="18" charset="0"/>
                <a:ea typeface="Times New Roman" panose="02020603050405020304" pitchFamily="18" charset="0"/>
              </a:rPr>
              <a:t>У речнику се не описује оно што би требало знати, већ оно реално зна (скоро) сваки представник руске национално-лингвокултуралне заједнице. Речник нема нормативну, социјално-регулативну улогу, већ оријентациону и фиксирајућу функцију.</a:t>
            </a:r>
            <a:endParaRPr lang="en-US" dirty="0">
              <a:solidFill>
                <a:srgbClr val="FF0000"/>
              </a:solidFill>
            </a:endParaRPr>
          </a:p>
        </p:txBody>
      </p:sp>
    </p:spTree>
    <p:extLst>
      <p:ext uri="{BB962C8B-B14F-4D97-AF65-F5344CB8AC3E}">
        <p14:creationId xmlns:p14="http://schemas.microsoft.com/office/powerpoint/2010/main" val="229648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3FA5-1C49-4C8A-81AD-C5B2871E8476}"/>
              </a:ext>
            </a:extLst>
          </p:cNvPr>
          <p:cNvSpPr>
            <a:spLocks noGrp="1"/>
          </p:cNvSpPr>
          <p:nvPr>
            <p:ph type="title"/>
          </p:nvPr>
        </p:nvSpPr>
        <p:spPr/>
        <p:txBody>
          <a:bodyPr/>
          <a:lstStyle/>
          <a:p>
            <a:r>
              <a:rPr lang="sr-Cyrl-RS" dirty="0"/>
              <a:t>Објект истраживања лингвокултурологије</a:t>
            </a:r>
            <a:endParaRPr lang="en-US" dirty="0"/>
          </a:p>
        </p:txBody>
      </p:sp>
      <p:sp>
        <p:nvSpPr>
          <p:cNvPr id="3" name="Content Placeholder 2">
            <a:extLst>
              <a:ext uri="{FF2B5EF4-FFF2-40B4-BE49-F238E27FC236}">
                <a16:creationId xmlns:a16="http://schemas.microsoft.com/office/drawing/2014/main" id="{C2569D7B-FF08-4765-998F-0A06D797D8FB}"/>
              </a:ext>
            </a:extLst>
          </p:cNvPr>
          <p:cNvSpPr>
            <a:spLocks noGrp="1"/>
          </p:cNvSpPr>
          <p:nvPr>
            <p:ph idx="1"/>
          </p:nvPr>
        </p:nvSpPr>
        <p:spPr/>
        <p:txBody>
          <a:bodyPr/>
          <a:lstStyle/>
          <a:p>
            <a:r>
              <a:rPr lang="sr-Cyrl-RS" dirty="0"/>
              <a:t>безеквивалентна лексика</a:t>
            </a:r>
          </a:p>
          <a:p>
            <a:r>
              <a:rPr lang="sr-Cyrl-RS" dirty="0"/>
              <a:t>митологизоване језичке јединице (архетипи, митологеме, обреди, ритуали, обичаји)</a:t>
            </a:r>
          </a:p>
          <a:p>
            <a:r>
              <a:rPr lang="sr-Cyrl-RS" dirty="0"/>
              <a:t>паремиолошки слој језика</a:t>
            </a:r>
          </a:p>
          <a:p>
            <a:r>
              <a:rPr lang="sr-Cyrl-RS" dirty="0"/>
              <a:t>фразеолошки фонд језика</a:t>
            </a:r>
          </a:p>
          <a:p>
            <a:r>
              <a:rPr lang="sr-Cyrl-RS" dirty="0"/>
              <a:t>еталони, стереотипи, симболи</a:t>
            </a:r>
          </a:p>
          <a:p>
            <a:r>
              <a:rPr lang="sr-Cyrl-RS" dirty="0"/>
              <a:t>појмовне метафоре</a:t>
            </a:r>
          </a:p>
          <a:p>
            <a:r>
              <a:rPr lang="sr-Cyrl-RS" dirty="0"/>
              <a:t>језичко понашање</a:t>
            </a:r>
          </a:p>
          <a:p>
            <a:r>
              <a:rPr lang="sr-Cyrl-RS" dirty="0"/>
              <a:t>етикеција</a:t>
            </a:r>
            <a:endParaRPr lang="en-US" dirty="0"/>
          </a:p>
        </p:txBody>
      </p:sp>
    </p:spTree>
    <p:extLst>
      <p:ext uri="{BB962C8B-B14F-4D97-AF65-F5344CB8AC3E}">
        <p14:creationId xmlns:p14="http://schemas.microsoft.com/office/powerpoint/2010/main" val="302739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CEAD-CF10-442C-A855-F742C5AE7072}"/>
              </a:ext>
            </a:extLst>
          </p:cNvPr>
          <p:cNvSpPr>
            <a:spLocks noGrp="1"/>
          </p:cNvSpPr>
          <p:nvPr>
            <p:ph type="title"/>
          </p:nvPr>
        </p:nvSpPr>
        <p:spPr/>
        <p:txBody>
          <a:bodyPr/>
          <a:lstStyle/>
          <a:p>
            <a:r>
              <a:rPr lang="sr-Cyrl-RS" dirty="0"/>
              <a:t>Лингвокултурологија развија свој појмовни и терминолошки апарат</a:t>
            </a:r>
            <a:endParaRPr lang="en-US" dirty="0"/>
          </a:p>
        </p:txBody>
      </p:sp>
      <p:sp>
        <p:nvSpPr>
          <p:cNvPr id="3" name="Content Placeholder 2">
            <a:extLst>
              <a:ext uri="{FF2B5EF4-FFF2-40B4-BE49-F238E27FC236}">
                <a16:creationId xmlns:a16="http://schemas.microsoft.com/office/drawing/2014/main" id="{ED76951A-0354-46A0-8B63-50442F7E3A81}"/>
              </a:ext>
            </a:extLst>
          </p:cNvPr>
          <p:cNvSpPr>
            <a:spLocks noGrp="1"/>
          </p:cNvSpPr>
          <p:nvPr>
            <p:ph idx="1"/>
          </p:nvPr>
        </p:nvSpPr>
        <p:spPr/>
        <p:txBody>
          <a:bodyPr/>
          <a:lstStyle/>
          <a:p>
            <a:r>
              <a:rPr lang="sr-Cyrl-RS" dirty="0"/>
              <a:t>културална сема</a:t>
            </a:r>
          </a:p>
          <a:p>
            <a:r>
              <a:rPr lang="sr-Cyrl-RS" dirty="0"/>
              <a:t>културални концепт</a:t>
            </a:r>
          </a:p>
          <a:p>
            <a:r>
              <a:rPr lang="sr-Cyrl-RS" dirty="0"/>
              <a:t>културална традиција</a:t>
            </a:r>
          </a:p>
          <a:p>
            <a:r>
              <a:rPr lang="sr-Cyrl-RS" dirty="0"/>
              <a:t>културални процес</a:t>
            </a:r>
          </a:p>
          <a:p>
            <a:r>
              <a:rPr lang="sr-Cyrl-RS" dirty="0"/>
              <a:t>културалне категорије</a:t>
            </a:r>
          </a:p>
          <a:p>
            <a:r>
              <a:rPr lang="sr-Cyrl-RS" dirty="0"/>
              <a:t>културална конотација</a:t>
            </a:r>
          </a:p>
          <a:p>
            <a:r>
              <a:rPr lang="sr-Cyrl-RS" dirty="0"/>
              <a:t>културална универзалија</a:t>
            </a:r>
            <a:endParaRPr lang="en-US" dirty="0"/>
          </a:p>
        </p:txBody>
      </p:sp>
    </p:spTree>
    <p:extLst>
      <p:ext uri="{BB962C8B-B14F-4D97-AF65-F5344CB8AC3E}">
        <p14:creationId xmlns:p14="http://schemas.microsoft.com/office/powerpoint/2010/main" val="1280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DC48-75E8-4A12-95B6-00829C360F3D}"/>
              </a:ext>
            </a:extLst>
          </p:cNvPr>
          <p:cNvSpPr>
            <a:spLocks noGrp="1"/>
          </p:cNvSpPr>
          <p:nvPr>
            <p:ph type="title"/>
          </p:nvPr>
        </p:nvSpPr>
        <p:spPr/>
        <p:txBody>
          <a:bodyPr/>
          <a:lstStyle/>
          <a:p>
            <a:r>
              <a:rPr lang="sr-Cyrl-RS" dirty="0"/>
              <a:t>Задаци лингвокултурологије према В. А. Масловој</a:t>
            </a:r>
            <a:endParaRPr lang="en-US" dirty="0"/>
          </a:p>
        </p:txBody>
      </p:sp>
      <p:sp>
        <p:nvSpPr>
          <p:cNvPr id="3" name="Content Placeholder 2">
            <a:extLst>
              <a:ext uri="{FF2B5EF4-FFF2-40B4-BE49-F238E27FC236}">
                <a16:creationId xmlns:a16="http://schemas.microsoft.com/office/drawing/2014/main" id="{527F5537-1B07-44E7-9B38-C41859D10442}"/>
              </a:ext>
            </a:extLst>
          </p:cNvPr>
          <p:cNvSpPr>
            <a:spLocks noGrp="1"/>
          </p:cNvSpPr>
          <p:nvPr>
            <p:ph idx="1"/>
          </p:nvPr>
        </p:nvSpPr>
        <p:spPr/>
        <p:txBody>
          <a:bodyPr/>
          <a:lstStyle/>
          <a:p>
            <a:r>
              <a:rPr lang="sr-Cyrl-RS" dirty="0"/>
              <a:t>Задатак лингвокултурологије јесте да одговори на следећа питања:</a:t>
            </a:r>
          </a:p>
          <a:p>
            <a:r>
              <a:rPr lang="sr-Cyrl-RS" dirty="0"/>
              <a:t>Како култура учествује у образовању језичких концепата?</a:t>
            </a:r>
          </a:p>
          <a:p>
            <a:r>
              <a:rPr lang="sr-Cyrl-RS" dirty="0"/>
              <a:t>У којој се значењској компоненти језичког знака чувају културални наноси?</a:t>
            </a:r>
          </a:p>
          <a:p>
            <a:r>
              <a:rPr lang="sr-Cyrl-RS" dirty="0"/>
              <a:t>Да ли говорник и саговорник уносе те културалне наносе у своју комуникацију?</a:t>
            </a:r>
          </a:p>
          <a:p>
            <a:r>
              <a:rPr lang="sr-Cyrl-RS" dirty="0"/>
              <a:t>Постоји ли културално-језичка компетенција говорника?</a:t>
            </a:r>
            <a:endParaRPr lang="en-US" dirty="0"/>
          </a:p>
        </p:txBody>
      </p:sp>
    </p:spTree>
    <p:extLst>
      <p:ext uri="{BB962C8B-B14F-4D97-AF65-F5344CB8AC3E}">
        <p14:creationId xmlns:p14="http://schemas.microsoft.com/office/powerpoint/2010/main" val="270691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3CFB-CC25-478A-AD40-DFAA8A55F54E}"/>
              </a:ext>
            </a:extLst>
          </p:cNvPr>
          <p:cNvSpPr>
            <a:spLocks noGrp="1"/>
          </p:cNvSpPr>
          <p:nvPr>
            <p:ph type="title"/>
          </p:nvPr>
        </p:nvSpPr>
        <p:spPr/>
        <p:txBody>
          <a:bodyPr/>
          <a:lstStyle/>
          <a:p>
            <a:r>
              <a:rPr lang="sr-Cyrl-RS" dirty="0"/>
              <a:t>Језичка слика света</a:t>
            </a:r>
            <a:endParaRPr lang="en-US" dirty="0"/>
          </a:p>
        </p:txBody>
      </p:sp>
      <p:sp>
        <p:nvSpPr>
          <p:cNvPr id="3" name="Content Placeholder 2">
            <a:extLst>
              <a:ext uri="{FF2B5EF4-FFF2-40B4-BE49-F238E27FC236}">
                <a16:creationId xmlns:a16="http://schemas.microsoft.com/office/drawing/2014/main" id="{637D265A-22FE-44F4-9BB8-47E1341D7A59}"/>
              </a:ext>
            </a:extLst>
          </p:cNvPr>
          <p:cNvSpPr>
            <a:spLocks noGrp="1"/>
          </p:cNvSpPr>
          <p:nvPr>
            <p:ph idx="1"/>
          </p:nvPr>
        </p:nvSpPr>
        <p:spPr/>
        <p:txBody>
          <a:bodyPr/>
          <a:lstStyle/>
          <a:p>
            <a:r>
              <a:rPr lang="sr-Cyrl-RS" dirty="0"/>
              <a:t>Р. Бугарски: „Свака култура образује специфични оквир унутар којег се интерпретирају одабрани спољни знаци реалности. Основни механизам за ову интерпретацију јесте језик... Између језика и културе постоји стална интеракција.“</a:t>
            </a:r>
          </a:p>
          <a:p>
            <a:r>
              <a:rPr lang="sr-Cyrl-RS" dirty="0"/>
              <a:t>Ј. Бартмињски: „Језичка слика света је интерпретација, а не одраз, објективни портрет, а не фотографија.“</a:t>
            </a:r>
          </a:p>
          <a:p>
            <a:r>
              <a:rPr lang="sr-Cyrl-RS" dirty="0"/>
              <a:t>Сваки језик на свој начин рашчлањава свет, тј. поседује свој модел за концептуализацију стварности.</a:t>
            </a:r>
          </a:p>
          <a:p>
            <a:r>
              <a:rPr lang="sr-Cyrl-RS" dirty="0"/>
              <a:t>Примери: </a:t>
            </a:r>
          </a:p>
          <a:p>
            <a:pPr lvl="1"/>
            <a:r>
              <a:rPr lang="sr-Cyrl-RS" dirty="0"/>
              <a:t>називи за боје у различитим језицима</a:t>
            </a:r>
          </a:p>
          <a:p>
            <a:pPr lvl="1"/>
            <a:r>
              <a:rPr lang="sr-Cyrl-RS" dirty="0"/>
              <a:t>називи за родбинске односе у различитим језицима</a:t>
            </a:r>
          </a:p>
          <a:p>
            <a:pPr lvl="1"/>
            <a:r>
              <a:rPr lang="sr-Cyrl-RS" b="1" dirty="0"/>
              <a:t>маркери стереотипности </a:t>
            </a:r>
            <a:r>
              <a:rPr lang="sr-Cyrl-RS" dirty="0"/>
              <a:t>који указују на везе између језика и стварности:</a:t>
            </a:r>
          </a:p>
          <a:p>
            <a:pPr lvl="2"/>
            <a:r>
              <a:rPr lang="sr-Cyrl-RS" dirty="0"/>
              <a:t>Петар је отац, али не брине о својој деци</a:t>
            </a:r>
          </a:p>
          <a:p>
            <a:pPr lvl="2"/>
            <a:r>
              <a:rPr lang="sr-Cyrl-RS" dirty="0"/>
              <a:t>Сви Срби су ...</a:t>
            </a:r>
          </a:p>
          <a:p>
            <a:pPr lvl="2"/>
            <a:r>
              <a:rPr lang="sr-Cyrl-RS" dirty="0"/>
              <a:t>Ниједан Србин није...</a:t>
            </a:r>
          </a:p>
          <a:p>
            <a:pPr lvl="2"/>
            <a:r>
              <a:rPr lang="sr-Cyrl-RS" dirty="0"/>
              <a:t>Србин је, али ....</a:t>
            </a:r>
            <a:endParaRPr lang="en-US" dirty="0"/>
          </a:p>
        </p:txBody>
      </p:sp>
    </p:spTree>
    <p:extLst>
      <p:ext uri="{BB962C8B-B14F-4D97-AF65-F5344CB8AC3E}">
        <p14:creationId xmlns:p14="http://schemas.microsoft.com/office/powerpoint/2010/main" val="336406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14AB-EACA-4221-A83E-6E1E05EE5532}"/>
              </a:ext>
            </a:extLst>
          </p:cNvPr>
          <p:cNvSpPr>
            <a:spLocks noGrp="1"/>
          </p:cNvSpPr>
          <p:nvPr>
            <p:ph type="title"/>
          </p:nvPr>
        </p:nvSpPr>
        <p:spPr/>
        <p:txBody>
          <a:bodyPr/>
          <a:lstStyle/>
          <a:p>
            <a:pPr algn="ctr"/>
            <a:r>
              <a:rPr lang="sr-Cyrl-RS" dirty="0"/>
              <a:t>Национална слика света</a:t>
            </a:r>
            <a:endParaRPr lang="en-US" dirty="0"/>
          </a:p>
        </p:txBody>
      </p:sp>
      <p:pic>
        <p:nvPicPr>
          <p:cNvPr id="5" name="Content Placeholder 4">
            <a:extLst>
              <a:ext uri="{FF2B5EF4-FFF2-40B4-BE49-F238E27FC236}">
                <a16:creationId xmlns:a16="http://schemas.microsoft.com/office/drawing/2014/main" id="{F72D0D55-0775-4371-89AF-713066260D38}"/>
              </a:ext>
            </a:extLst>
          </p:cNvPr>
          <p:cNvPicPr>
            <a:picLocks noGrp="1" noChangeAspect="1"/>
          </p:cNvPicPr>
          <p:nvPr>
            <p:ph idx="1"/>
          </p:nvPr>
        </p:nvPicPr>
        <p:blipFill>
          <a:blip r:embed="rId2"/>
          <a:stretch>
            <a:fillRect/>
          </a:stretch>
        </p:blipFill>
        <p:spPr>
          <a:xfrm>
            <a:off x="2936983" y="2103438"/>
            <a:ext cx="6318033" cy="3849687"/>
          </a:xfrm>
        </p:spPr>
      </p:pic>
    </p:spTree>
    <p:extLst>
      <p:ext uri="{BB962C8B-B14F-4D97-AF65-F5344CB8AC3E}">
        <p14:creationId xmlns:p14="http://schemas.microsoft.com/office/powerpoint/2010/main" val="4001348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9A61-26B9-4F59-B40C-2461B2593856}"/>
              </a:ext>
            </a:extLst>
          </p:cNvPr>
          <p:cNvSpPr>
            <a:spLocks noGrp="1"/>
          </p:cNvSpPr>
          <p:nvPr>
            <p:ph type="title"/>
          </p:nvPr>
        </p:nvSpPr>
        <p:spPr/>
        <p:txBody>
          <a:bodyPr/>
          <a:lstStyle/>
          <a:p>
            <a:r>
              <a:rPr lang="sr-Cyrl-RS" dirty="0"/>
              <a:t>Наивна слика света</a:t>
            </a:r>
            <a:endParaRPr lang="en-US" dirty="0"/>
          </a:p>
        </p:txBody>
      </p:sp>
      <p:sp>
        <p:nvSpPr>
          <p:cNvPr id="3" name="Content Placeholder 2">
            <a:extLst>
              <a:ext uri="{FF2B5EF4-FFF2-40B4-BE49-F238E27FC236}">
                <a16:creationId xmlns:a16="http://schemas.microsoft.com/office/drawing/2014/main" id="{6B6DB694-26E9-4332-8BAB-53CDCDD03D24}"/>
              </a:ext>
            </a:extLst>
          </p:cNvPr>
          <p:cNvSpPr>
            <a:spLocks noGrp="1"/>
          </p:cNvSpPr>
          <p:nvPr>
            <p:ph idx="1"/>
          </p:nvPr>
        </p:nvSpPr>
        <p:spPr/>
        <p:txBody>
          <a:bodyPr/>
          <a:lstStyle/>
          <a:p>
            <a:r>
              <a:rPr lang="sr-Cyrl-RS" dirty="0"/>
              <a:t>Наивна слика света:</a:t>
            </a:r>
          </a:p>
          <a:p>
            <a:pPr lvl="1"/>
            <a:r>
              <a:rPr lang="sr-Cyrl-RS" dirty="0"/>
              <a:t>СУНЦЕ СЕ ОКРЕЋЕ ОКО ЗЕМЉЕ: Сунце се у подне високо попело.</a:t>
            </a:r>
          </a:p>
          <a:p>
            <a:pPr lvl="1"/>
            <a:r>
              <a:rPr lang="sr-Cyrl-RS" dirty="0"/>
              <a:t>БЕС ЈЕ ВРЕЛА ТЕЧНОСТ: Експлодираћу од беса.</a:t>
            </a:r>
          </a:p>
          <a:p>
            <a:pPr lvl="1"/>
            <a:r>
              <a:rPr lang="sr-Cyrl-RS" dirty="0"/>
              <a:t>ОД СРЕЋЕ СЕ ЛЕБДИ. СТРАХ ЈЕ ЛЕДЕН.</a:t>
            </a:r>
          </a:p>
          <a:p>
            <a:pPr lvl="1"/>
            <a:r>
              <a:rPr lang="sr-Cyrl-RS" dirty="0"/>
              <a:t>Ушће реке (према </a:t>
            </a:r>
            <a:r>
              <a:rPr lang="sr-Cyrl-RS" i="1" dirty="0"/>
              <a:t>уста</a:t>
            </a:r>
            <a:r>
              <a:rPr lang="sr-Cyrl-RS" dirty="0"/>
              <a:t>); подножје брда (према </a:t>
            </a:r>
            <a:r>
              <a:rPr lang="sr-Cyrl-RS" i="1" dirty="0"/>
              <a:t>нога</a:t>
            </a:r>
            <a:r>
              <a:rPr lang="sr-Cyrl-RS" dirty="0"/>
              <a:t>); рукавац реке (према </a:t>
            </a:r>
            <a:r>
              <a:rPr lang="sr-Cyrl-RS" i="1" dirty="0"/>
              <a:t>рука</a:t>
            </a:r>
            <a:r>
              <a:rPr lang="sr-Cyrl-RS" dirty="0"/>
              <a:t>). Простор се у језику очевечује, описује се помоћу антропоморфног кода.</a:t>
            </a:r>
          </a:p>
          <a:p>
            <a:pPr lvl="1"/>
            <a:endParaRPr lang="sr-Cyrl-RS" dirty="0"/>
          </a:p>
          <a:p>
            <a:pPr lvl="1"/>
            <a:r>
              <a:rPr lang="sr-Cyrl-RS" dirty="0"/>
              <a:t>ЈЕЗИЧКУ СЛИКУ СВЕТА ИСПУЊАВА НАИВНА СЛИКА СВЕТА. ЈЕЗИЧКА СЛИКА СВЕТА ИМА ПРЕДНАУЧНИ КАРАКТЕР.</a:t>
            </a:r>
            <a:endParaRPr lang="en-US" dirty="0"/>
          </a:p>
        </p:txBody>
      </p:sp>
    </p:spTree>
    <p:extLst>
      <p:ext uri="{BB962C8B-B14F-4D97-AF65-F5344CB8AC3E}">
        <p14:creationId xmlns:p14="http://schemas.microsoft.com/office/powerpoint/2010/main" val="139658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AF2C-1F76-48AB-A0C4-F2A8E1C20919}"/>
              </a:ext>
            </a:extLst>
          </p:cNvPr>
          <p:cNvSpPr>
            <a:spLocks noGrp="1"/>
          </p:cNvSpPr>
          <p:nvPr>
            <p:ph type="title"/>
          </p:nvPr>
        </p:nvSpPr>
        <p:spPr/>
        <p:txBody>
          <a:bodyPr/>
          <a:lstStyle/>
          <a:p>
            <a:r>
              <a:rPr lang="sr-Cyrl-RS" dirty="0"/>
              <a:t>Научна слика света</a:t>
            </a:r>
            <a:endParaRPr lang="en-US" dirty="0"/>
          </a:p>
        </p:txBody>
      </p:sp>
      <p:sp>
        <p:nvSpPr>
          <p:cNvPr id="3" name="Content Placeholder 2">
            <a:extLst>
              <a:ext uri="{FF2B5EF4-FFF2-40B4-BE49-F238E27FC236}">
                <a16:creationId xmlns:a16="http://schemas.microsoft.com/office/drawing/2014/main" id="{8FE28BB2-9418-4DC6-AB84-137224F5D078}"/>
              </a:ext>
            </a:extLst>
          </p:cNvPr>
          <p:cNvSpPr>
            <a:spLocks noGrp="1"/>
          </p:cNvSpPr>
          <p:nvPr>
            <p:ph idx="1"/>
          </p:nvPr>
        </p:nvSpPr>
        <p:spPr/>
        <p:txBody>
          <a:bodyPr/>
          <a:lstStyle/>
          <a:p>
            <a:r>
              <a:rPr lang="sr-Cyrl-RS" dirty="0"/>
              <a:t>Научна слика света се брзо мења и језик често не може да је сустигне, јер су промене у њему знатно спорије. Зато језик фиксира наивну, а не научну слику света.</a:t>
            </a:r>
            <a:endParaRPr lang="en-US" dirty="0"/>
          </a:p>
        </p:txBody>
      </p:sp>
    </p:spTree>
    <p:extLst>
      <p:ext uri="{BB962C8B-B14F-4D97-AF65-F5344CB8AC3E}">
        <p14:creationId xmlns:p14="http://schemas.microsoft.com/office/powerpoint/2010/main" val="39523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2395-5F97-41AC-B99B-36EB31258FAB}"/>
              </a:ext>
            </a:extLst>
          </p:cNvPr>
          <p:cNvSpPr>
            <a:spLocks noGrp="1"/>
          </p:cNvSpPr>
          <p:nvPr>
            <p:ph type="title"/>
          </p:nvPr>
        </p:nvSpPr>
        <p:spPr/>
        <p:txBody>
          <a:bodyPr/>
          <a:lstStyle/>
          <a:p>
            <a:r>
              <a:rPr lang="sr-Cyrl-RS" dirty="0"/>
              <a:t>Проблеми лингвокултурологије</a:t>
            </a:r>
            <a:endParaRPr lang="en-US" dirty="0"/>
          </a:p>
        </p:txBody>
      </p:sp>
      <p:sp>
        <p:nvSpPr>
          <p:cNvPr id="3" name="Content Placeholder 2">
            <a:extLst>
              <a:ext uri="{FF2B5EF4-FFF2-40B4-BE49-F238E27FC236}">
                <a16:creationId xmlns:a16="http://schemas.microsoft.com/office/drawing/2014/main" id="{B610AC41-68BA-49D4-BD4A-ABD9CDA22773}"/>
              </a:ext>
            </a:extLst>
          </p:cNvPr>
          <p:cNvSpPr>
            <a:spLocks noGrp="1"/>
          </p:cNvSpPr>
          <p:nvPr>
            <p:ph idx="1"/>
          </p:nvPr>
        </p:nvSpPr>
        <p:spPr/>
        <p:txBody>
          <a:bodyPr/>
          <a:lstStyle/>
          <a:p>
            <a:r>
              <a:rPr lang="sr-Cyrl-RS" b="1" dirty="0"/>
              <a:t>1. Лингвокултуролози се труде да покажу у којој мери различити језици на различит начин парцелишу стварност</a:t>
            </a:r>
            <a:r>
              <a:rPr lang="sr-Cyrl-RS" dirty="0"/>
              <a:t>. Необично је, у ствари, колико сличности има у начину на који језици парцелишу стварност.</a:t>
            </a:r>
          </a:p>
          <a:p>
            <a:pPr lvl="1"/>
            <a:r>
              <a:rPr lang="sr-Cyrl-RS" dirty="0"/>
              <a:t>Треба проучавати језичку слику стварности без инсистирања на проналажењу разлика.</a:t>
            </a:r>
          </a:p>
          <a:p>
            <a:pPr lvl="1"/>
            <a:r>
              <a:rPr lang="sr-Cyrl-RS" dirty="0"/>
              <a:t>Лингвистика је имала више успеха и била је објективнија у претходној фази када се бавила универзалијама.</a:t>
            </a:r>
          </a:p>
        </p:txBody>
      </p:sp>
    </p:spTree>
    <p:extLst>
      <p:ext uri="{BB962C8B-B14F-4D97-AF65-F5344CB8AC3E}">
        <p14:creationId xmlns:p14="http://schemas.microsoft.com/office/powerpoint/2010/main" val="420361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4D5E2-C5FF-44CD-9C9A-143FC067EED1}"/>
              </a:ext>
            </a:extLst>
          </p:cNvPr>
          <p:cNvSpPr>
            <a:spLocks noGrp="1"/>
          </p:cNvSpPr>
          <p:nvPr>
            <p:ph type="title"/>
          </p:nvPr>
        </p:nvSpPr>
        <p:spPr/>
        <p:txBody>
          <a:bodyPr>
            <a:normAutofit/>
          </a:bodyPr>
          <a:lstStyle/>
          <a:p>
            <a:pPr algn="ctr"/>
            <a:r>
              <a:rPr lang="sr-Cyrl-RS" sz="3600" dirty="0"/>
              <a:t>Лингвокултурологија и когнитивна лингвистика</a:t>
            </a:r>
            <a:endParaRPr lang="en-US" sz="3600" dirty="0"/>
          </a:p>
        </p:txBody>
      </p:sp>
      <p:sp>
        <p:nvSpPr>
          <p:cNvPr id="3" name="Content Placeholder 2">
            <a:extLst>
              <a:ext uri="{FF2B5EF4-FFF2-40B4-BE49-F238E27FC236}">
                <a16:creationId xmlns:a16="http://schemas.microsoft.com/office/drawing/2014/main" id="{76A043B0-03FC-4A35-AC04-74C15C9657F2}"/>
              </a:ext>
            </a:extLst>
          </p:cNvPr>
          <p:cNvSpPr>
            <a:spLocks noGrp="1"/>
          </p:cNvSpPr>
          <p:nvPr>
            <p:ph idx="1"/>
          </p:nvPr>
        </p:nvSpPr>
        <p:spPr/>
        <p:txBody>
          <a:bodyPr>
            <a:normAutofit/>
          </a:bodyPr>
          <a:lstStyle/>
          <a:p>
            <a:r>
              <a:rPr lang="sr-Cyrl-CS" sz="1800" b="1" cap="small" dirty="0">
                <a:effectLst/>
                <a:latin typeface="Times New Roman" panose="02020603050405020304" pitchFamily="18" charset="0"/>
                <a:ea typeface="Calibri" panose="020F0502020204030204" pitchFamily="34" charset="0"/>
              </a:rPr>
              <a:t>Водеће парадигме у лингвистици</a:t>
            </a:r>
            <a:r>
              <a:rPr lang="sr-Cyrl-CS" sz="1800" b="1" cap="small" dirty="0">
                <a:latin typeface="Times New Roman" panose="02020603050405020304" pitchFamily="18" charset="0"/>
                <a:ea typeface="Calibri" panose="020F0502020204030204" pitchFamily="34" charset="0"/>
              </a:rPr>
              <a:t>: </a:t>
            </a:r>
          </a:p>
          <a:p>
            <a:r>
              <a:rPr lang="sr-Latn-RS" sz="1800" dirty="0">
                <a:latin typeface="Times New Roman" panose="02020603050405020304" pitchFamily="18" charset="0"/>
                <a:ea typeface="Calibri" panose="020F0502020204030204" pitchFamily="34" charset="0"/>
              </a:rPr>
              <a:t>XIX </a:t>
            </a:r>
            <a:r>
              <a:rPr lang="sr-Cyrl-RS" sz="1800" dirty="0">
                <a:latin typeface="Times New Roman" panose="02020603050405020304" pitchFamily="18" charset="0"/>
                <a:ea typeface="Calibri" panose="020F0502020204030204" pitchFamily="34" charset="0"/>
              </a:rPr>
              <a:t>век: </a:t>
            </a:r>
            <a:r>
              <a:rPr lang="sr-Cyrl-CS" sz="1800" dirty="0">
                <a:latin typeface="Times New Roman" panose="02020603050405020304" pitchFamily="18" charset="0"/>
                <a:ea typeface="Calibri" panose="020F0502020204030204" pitchFamily="34" charset="0"/>
              </a:rPr>
              <a:t>компаративно-историјска (младограматичарска); </a:t>
            </a:r>
          </a:p>
          <a:p>
            <a:r>
              <a:rPr lang="sr-Cyrl-CS" sz="1800" dirty="0">
                <a:effectLst/>
                <a:latin typeface="Times New Roman" panose="02020603050405020304" pitchFamily="18" charset="0"/>
                <a:ea typeface="Calibri" panose="020F0502020204030204" pitchFamily="34" charset="0"/>
              </a:rPr>
              <a:t>ХХ век: системско-структурна (структуралистичка); </a:t>
            </a:r>
          </a:p>
          <a:p>
            <a:r>
              <a:rPr lang="sr-Cyrl-CS" sz="1800" dirty="0">
                <a:latin typeface="Times New Roman" panose="02020603050405020304" pitchFamily="18" charset="0"/>
                <a:ea typeface="Calibri" panose="020F0502020204030204" pitchFamily="34" charset="0"/>
              </a:rPr>
              <a:t>ХХ – ХХ</a:t>
            </a:r>
            <a:r>
              <a:rPr lang="sr-Latn-RS" sz="1800" dirty="0">
                <a:latin typeface="Times New Roman" panose="02020603050405020304" pitchFamily="18" charset="0"/>
                <a:ea typeface="Calibri" panose="020F0502020204030204" pitchFamily="34" charset="0"/>
              </a:rPr>
              <a:t>I </a:t>
            </a:r>
            <a:r>
              <a:rPr lang="sr-Cyrl-RS" sz="1800" dirty="0">
                <a:latin typeface="Times New Roman" panose="02020603050405020304" pitchFamily="18" charset="0"/>
                <a:ea typeface="Calibri" panose="020F0502020204030204" pitchFamily="34" charset="0"/>
              </a:rPr>
              <a:t>век: </a:t>
            </a:r>
            <a:r>
              <a:rPr lang="sr-Cyrl-CS" sz="1800" dirty="0">
                <a:effectLst/>
                <a:latin typeface="Times New Roman" panose="02020603050405020304" pitchFamily="18" charset="0"/>
                <a:ea typeface="Calibri" panose="020F0502020204030204" pitchFamily="34" charset="0"/>
              </a:rPr>
              <a:t>антропоцентричка.</a:t>
            </a:r>
            <a:r>
              <a:rPr lang="sr-Cyrl-CS" sz="1800" dirty="0">
                <a:latin typeface="Times New Roman" panose="02020603050405020304" pitchFamily="18" charset="0"/>
                <a:ea typeface="Calibri" panose="020F0502020204030204" pitchFamily="34" charset="0"/>
              </a:rPr>
              <a:t> Човек постаје „мера свих ствари“. </a:t>
            </a:r>
            <a:endParaRPr lang="sr-Cyrl-CS" sz="1800" dirty="0">
              <a:effectLst/>
              <a:latin typeface="Times New Roman" panose="02020603050405020304" pitchFamily="18" charset="0"/>
              <a:ea typeface="Calibri" panose="020F0502020204030204" pitchFamily="34" charset="0"/>
            </a:endParaRPr>
          </a:p>
          <a:p>
            <a:pPr lvl="1"/>
            <a:r>
              <a:rPr lang="sr-Cyrl-RS" sz="1600" dirty="0">
                <a:effectLst/>
                <a:latin typeface="Times New Roman" panose="02020603050405020304" pitchFamily="18" charset="0"/>
                <a:ea typeface="Calibri" panose="020F0502020204030204" pitchFamily="34" charset="0"/>
              </a:rPr>
              <a:t>Когнитивна лингвистика</a:t>
            </a:r>
          </a:p>
          <a:p>
            <a:pPr lvl="1"/>
            <a:r>
              <a:rPr lang="sr-Cyrl-RS" sz="1600" dirty="0">
                <a:latin typeface="Times New Roman" panose="02020603050405020304" pitchFamily="18" charset="0"/>
                <a:ea typeface="Calibri" panose="020F0502020204030204" pitchFamily="34" charset="0"/>
              </a:rPr>
              <a:t>Лингвокултурологија</a:t>
            </a:r>
            <a:endParaRPr lang="sr-Cyrl-C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45564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30F9-0AEB-474F-99FF-944C35C6F260}"/>
              </a:ext>
            </a:extLst>
          </p:cNvPr>
          <p:cNvSpPr>
            <a:spLocks noGrp="1"/>
          </p:cNvSpPr>
          <p:nvPr>
            <p:ph type="title"/>
          </p:nvPr>
        </p:nvSpPr>
        <p:spPr/>
        <p:txBody>
          <a:bodyPr/>
          <a:lstStyle/>
          <a:p>
            <a:r>
              <a:rPr lang="sr-Cyrl-RS" dirty="0"/>
              <a:t>Проблеми лингвокултурологије </a:t>
            </a:r>
            <a:endParaRPr lang="en-US" dirty="0"/>
          </a:p>
        </p:txBody>
      </p:sp>
      <p:sp>
        <p:nvSpPr>
          <p:cNvPr id="3" name="Content Placeholder 2">
            <a:extLst>
              <a:ext uri="{FF2B5EF4-FFF2-40B4-BE49-F238E27FC236}">
                <a16:creationId xmlns:a16="http://schemas.microsoft.com/office/drawing/2014/main" id="{4A2AF9D7-1926-43F2-80FE-B876A00A2690}"/>
              </a:ext>
            </a:extLst>
          </p:cNvPr>
          <p:cNvSpPr>
            <a:spLocks noGrp="1"/>
          </p:cNvSpPr>
          <p:nvPr>
            <p:ph idx="1"/>
          </p:nvPr>
        </p:nvSpPr>
        <p:spPr/>
        <p:txBody>
          <a:bodyPr/>
          <a:lstStyle/>
          <a:p>
            <a:r>
              <a:rPr lang="sr-Cyrl-RS" b="1" dirty="0"/>
              <a:t>2. Треба опрезно тумачити лингвокултуролошке податке, што лингвокултуролози често не чине.</a:t>
            </a:r>
          </a:p>
          <a:p>
            <a:pPr lvl="1"/>
            <a:r>
              <a:rPr lang="sr-Cyrl-RS" dirty="0"/>
              <a:t>Б. Хлебец: насупрот уверењу о огромном броју назива за снег у ескимском језику, показао да у српском језику има два пута више назива за снег него у енглеском и ескимском. У ескимском језику има 15 назива, а у српском –- 26.</a:t>
            </a:r>
          </a:p>
          <a:p>
            <a:pPr lvl="1"/>
            <a:r>
              <a:rPr lang="sr-Cyrl-RS" dirty="0"/>
              <a:t>Ипак, ескимски називи су продуктивнији него српски.</a:t>
            </a:r>
          </a:p>
          <a:p>
            <a:pPr lvl="1"/>
            <a:r>
              <a:rPr lang="sr-Cyrl-RS" dirty="0"/>
              <a:t>Српски називи: сушац, белокапац, солика, алаужа, југовак, пршић, прлија, ластинци, ластињаци, салауковина, салабука итд.</a:t>
            </a:r>
            <a:endParaRPr lang="en-US" dirty="0"/>
          </a:p>
        </p:txBody>
      </p:sp>
    </p:spTree>
    <p:extLst>
      <p:ext uri="{BB962C8B-B14F-4D97-AF65-F5344CB8AC3E}">
        <p14:creationId xmlns:p14="http://schemas.microsoft.com/office/powerpoint/2010/main" val="346939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729C-3E12-413D-B04B-A9876CFD13C8}"/>
              </a:ext>
            </a:extLst>
          </p:cNvPr>
          <p:cNvSpPr>
            <a:spLocks noGrp="1"/>
          </p:cNvSpPr>
          <p:nvPr>
            <p:ph type="title"/>
          </p:nvPr>
        </p:nvSpPr>
        <p:spPr/>
        <p:txBody>
          <a:bodyPr/>
          <a:lstStyle/>
          <a:p>
            <a:r>
              <a:rPr lang="sr-Cyrl-RS" dirty="0"/>
              <a:t>Проблеми лингвокултурологије</a:t>
            </a:r>
            <a:endParaRPr lang="en-US" dirty="0"/>
          </a:p>
        </p:txBody>
      </p:sp>
      <p:sp>
        <p:nvSpPr>
          <p:cNvPr id="3" name="Content Placeholder 2">
            <a:extLst>
              <a:ext uri="{FF2B5EF4-FFF2-40B4-BE49-F238E27FC236}">
                <a16:creationId xmlns:a16="http://schemas.microsoft.com/office/drawing/2014/main" id="{6200ED44-4699-48A3-8E4E-825CBEE2DEA4}"/>
              </a:ext>
            </a:extLst>
          </p:cNvPr>
          <p:cNvSpPr>
            <a:spLocks noGrp="1"/>
          </p:cNvSpPr>
          <p:nvPr>
            <p:ph idx="1"/>
          </p:nvPr>
        </p:nvSpPr>
        <p:spPr/>
        <p:txBody>
          <a:bodyPr/>
          <a:lstStyle/>
          <a:p>
            <a:pPr algn="just"/>
            <a:r>
              <a:rPr lang="sr-Cyrl-RS" b="1" dirty="0"/>
              <a:t>3. Предстваљање националне слике стварности често је обојено самољубљем и предрасудама о другим народима.</a:t>
            </a:r>
          </a:p>
          <a:p>
            <a:pPr lvl="1" algn="just"/>
            <a:r>
              <a:rPr lang="sr-Cyrl-RS" dirty="0"/>
              <a:t>Зиновјева и Јурков: асоцијативни експеримент који показује да је Русима асоцијација ЈА на 36. месту, а Американцима је на првом. Русим је на месту број 1 – ЧОВЕК, па ДРУГ, а Американцима је ДРУГ на месту бр. 73.</a:t>
            </a:r>
          </a:p>
          <a:p>
            <a:pPr lvl="1" algn="just"/>
            <a:r>
              <a:rPr lang="sr-Cyrl-RS" dirty="0"/>
              <a:t>Закључак о индивидуалистичкој англосаксонској култури наспрам руској која је несебична.</a:t>
            </a:r>
            <a:endParaRPr lang="en-US" dirty="0"/>
          </a:p>
        </p:txBody>
      </p:sp>
    </p:spTree>
    <p:extLst>
      <p:ext uri="{BB962C8B-B14F-4D97-AF65-F5344CB8AC3E}">
        <p14:creationId xmlns:p14="http://schemas.microsoft.com/office/powerpoint/2010/main" val="303408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E633-A07F-4A99-8E13-50E1F2B2F4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8765A33-25FA-49CD-9DF3-09E1A6263159}"/>
              </a:ext>
            </a:extLst>
          </p:cNvPr>
          <p:cNvSpPr>
            <a:spLocks noGrp="1"/>
          </p:cNvSpPr>
          <p:nvPr>
            <p:ph idx="1"/>
          </p:nvPr>
        </p:nvSpPr>
        <p:spPr/>
        <p:txBody>
          <a:bodyPr>
            <a:normAutofit/>
          </a:bodyPr>
          <a:lstStyle/>
          <a:p>
            <a:pPr marL="0" indent="0" algn="ctr">
              <a:buNone/>
            </a:pPr>
            <a:r>
              <a:rPr lang="sr-Cyrl-RS" sz="3600" dirty="0"/>
              <a:t>ХВАЛА!</a:t>
            </a:r>
            <a:endParaRPr lang="en-US" sz="3600" dirty="0"/>
          </a:p>
        </p:txBody>
      </p:sp>
    </p:spTree>
    <p:extLst>
      <p:ext uri="{BB962C8B-B14F-4D97-AF65-F5344CB8AC3E}">
        <p14:creationId xmlns:p14="http://schemas.microsoft.com/office/powerpoint/2010/main" val="2652876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9FA8-13C3-4FD9-A50E-3CA23AD067E0}"/>
              </a:ext>
            </a:extLst>
          </p:cNvPr>
          <p:cNvSpPr>
            <a:spLocks noGrp="1"/>
          </p:cNvSpPr>
          <p:nvPr>
            <p:ph type="title"/>
          </p:nvPr>
        </p:nvSpPr>
        <p:spPr/>
        <p:txBody>
          <a:bodyPr/>
          <a:lstStyle/>
          <a:p>
            <a:r>
              <a:rPr lang="sr-Cyrl-RS" dirty="0"/>
              <a:t>Најкраће о когнитивној лингвистици</a:t>
            </a:r>
            <a:endParaRPr lang="en-US" dirty="0"/>
          </a:p>
        </p:txBody>
      </p:sp>
      <p:sp>
        <p:nvSpPr>
          <p:cNvPr id="3" name="Content Placeholder 2">
            <a:extLst>
              <a:ext uri="{FF2B5EF4-FFF2-40B4-BE49-F238E27FC236}">
                <a16:creationId xmlns:a16="http://schemas.microsoft.com/office/drawing/2014/main" id="{98073C53-DE43-45B7-92D7-40B344FBAFAC}"/>
              </a:ext>
            </a:extLst>
          </p:cNvPr>
          <p:cNvSpPr>
            <a:spLocks noGrp="1"/>
          </p:cNvSpPr>
          <p:nvPr>
            <p:ph idx="1"/>
          </p:nvPr>
        </p:nvSpPr>
        <p:spPr/>
        <p:txBody>
          <a:bodyPr>
            <a:normAutofit/>
          </a:bodyPr>
          <a:lstStyle/>
          <a:p>
            <a:pPr algn="just"/>
            <a:r>
              <a:rPr lang="sr-Cyrl-RS" sz="1800" dirty="0">
                <a:effectLst/>
                <a:latin typeface="Times New Roman" panose="02020603050405020304" pitchFamily="18" charset="0"/>
                <a:ea typeface="Calibri" panose="020F0502020204030204" pitchFamily="34" charset="0"/>
              </a:rPr>
              <a:t>Концептуализација</a:t>
            </a:r>
          </a:p>
          <a:p>
            <a:pPr algn="just"/>
            <a:r>
              <a:rPr lang="sr-Cyrl-R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процеси концептуализације су универзални</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Метафора </a:t>
            </a:r>
            <a:r>
              <a:rPr lang="sr-Cyrl-RS" sz="1800" cap="small"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Емоције су материја</a:t>
            </a:r>
            <a:r>
              <a:rPr lang="sr-Cyrl-R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може се даље конкретизовати као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течност</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У њему је врио неки унутрашњи бес</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биљка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У овој жени је порасло и разбујало се попут корова ово грешно осећање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ватра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Букнула је у мени љутина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олуја</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А онда је дошла празна тишина. Још је тутњало негде у мени, све даље. Олуја се избеснела и смирила, сама од себе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механизам</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Прорадило је у њему осећање кривице</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cap="small"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терет</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800" i="1" dirty="0">
                <a:effectLst/>
                <a:latin typeface="Times New Roman" panose="02020603050405020304" pitchFamily="18" charset="0"/>
                <a:ea typeface="Calibri" panose="020F0502020204030204" pitchFamily="34" charset="0"/>
                <a:cs typeface="Times New Roman" panose="02020603050405020304" pitchFamily="18" charset="0"/>
              </a:rPr>
              <a:t>Као да сву своју несрећу носимо у себи</a:t>
            </a:r>
            <a:r>
              <a:rPr lang="sr-Cyrl-R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sr-Cyrl-RS" sz="1600" dirty="0">
              <a:effectLst/>
              <a:latin typeface="Times New Roman" panose="02020603050405020304" pitchFamily="18" charset="0"/>
              <a:ea typeface="Calibri" panose="020F0502020204030204" pitchFamily="34" charset="0"/>
            </a:endParaRPr>
          </a:p>
          <a:p>
            <a:pPr algn="just"/>
            <a:endParaRPr lang="en-US" dirty="0"/>
          </a:p>
          <a:p>
            <a:endParaRPr lang="en-US" dirty="0"/>
          </a:p>
        </p:txBody>
      </p:sp>
    </p:spTree>
    <p:extLst>
      <p:ext uri="{BB962C8B-B14F-4D97-AF65-F5344CB8AC3E}">
        <p14:creationId xmlns:p14="http://schemas.microsoft.com/office/powerpoint/2010/main" val="412175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73540-85F4-4F19-BC55-63AEF8AE4DC9}"/>
              </a:ext>
            </a:extLst>
          </p:cNvPr>
          <p:cNvSpPr>
            <a:spLocks noGrp="1"/>
          </p:cNvSpPr>
          <p:nvPr>
            <p:ph type="title"/>
          </p:nvPr>
        </p:nvSpPr>
        <p:spPr/>
        <p:txBody>
          <a:bodyPr/>
          <a:lstStyle/>
          <a:p>
            <a:pPr algn="ctr"/>
            <a:r>
              <a:rPr lang="sr-Cyrl-RS" dirty="0"/>
              <a:t>Рађање лингвокултурологије</a:t>
            </a:r>
            <a:endParaRPr lang="en-US" dirty="0"/>
          </a:p>
        </p:txBody>
      </p:sp>
      <p:sp>
        <p:nvSpPr>
          <p:cNvPr id="3" name="Content Placeholder 2">
            <a:extLst>
              <a:ext uri="{FF2B5EF4-FFF2-40B4-BE49-F238E27FC236}">
                <a16:creationId xmlns:a16="http://schemas.microsoft.com/office/drawing/2014/main" id="{B678DD34-705E-450A-9B55-D3D35543F858}"/>
              </a:ext>
            </a:extLst>
          </p:cNvPr>
          <p:cNvSpPr>
            <a:spLocks noGrp="1"/>
          </p:cNvSpPr>
          <p:nvPr>
            <p:ph idx="1"/>
          </p:nvPr>
        </p:nvSpPr>
        <p:spPr/>
        <p:txBody>
          <a:bodyPr>
            <a:normAutofit fontScale="85000" lnSpcReduction="10000"/>
          </a:bodyPr>
          <a:lstStyle/>
          <a:p>
            <a:r>
              <a:rPr lang="sr-Cyrl-RS" sz="1800" dirty="0">
                <a:effectLst/>
                <a:latin typeface="Times New Roman" panose="02020603050405020304" pitchFamily="18" charset="0"/>
                <a:ea typeface="Calibri" panose="020F0502020204030204" pitchFamily="34" charset="0"/>
              </a:rPr>
              <a:t>Као и генеративна граматика, и когнитивна лингвистика тежила је проналажењу универзалија у језику које су условљене универзалијама у мишљењу.</a:t>
            </a:r>
          </a:p>
          <a:p>
            <a:pPr algn="just"/>
            <a:r>
              <a:rPr lang="sr-Cyrl-RS" sz="1800" dirty="0">
                <a:effectLst/>
                <a:latin typeface="Times New Roman" panose="02020603050405020304" pitchFamily="18" charset="0"/>
                <a:ea typeface="Calibri" panose="020F0502020204030204" pitchFamily="34" charset="0"/>
              </a:rPr>
              <a:t>Пред сам крај ХХ века, у његовој последњој деценији, на светској сцени осећа се умор од глобализма и уочавају се његове лоше стране. Буди се свест о лепоти различитости, о националним специфичностима. Оне се све више запажају и стављају у први план. </a:t>
            </a:r>
          </a:p>
          <a:p>
            <a:pPr algn="just"/>
            <a:r>
              <a:rPr lang="sr-Cyrl-RS" sz="1800" dirty="0">
                <a:effectLst/>
                <a:latin typeface="Times New Roman" panose="02020603050405020304" pitchFamily="18" charset="0"/>
                <a:ea typeface="Calibri" panose="020F0502020204030204" pitchFamily="34" charset="0"/>
              </a:rPr>
              <a:t>У лингвистици се од тада полази се од следећег уверења: </a:t>
            </a:r>
            <a:r>
              <a:rPr lang="sr-Cyrl-RS" sz="1800" dirty="0">
                <a:solidFill>
                  <a:srgbClr val="0070C0"/>
                </a:solidFill>
                <a:effectLst/>
                <a:latin typeface="Times New Roman" panose="02020603050405020304" pitchFamily="18" charset="0"/>
                <a:ea typeface="Calibri" panose="020F0502020204030204" pitchFamily="34" charset="0"/>
              </a:rPr>
              <a:t>когнитивна база човечанства је универзална, </a:t>
            </a:r>
            <a:r>
              <a:rPr lang="sr-Cyrl-RS" sz="1800" b="1" dirty="0">
                <a:solidFill>
                  <a:srgbClr val="0070C0"/>
                </a:solidFill>
                <a:effectLst/>
                <a:latin typeface="Times New Roman" panose="02020603050405020304" pitchFamily="18" charset="0"/>
                <a:ea typeface="Calibri" panose="020F0502020204030204" pitchFamily="34" charset="0"/>
              </a:rPr>
              <a:t>али је склона мањим или већим модификацијама под утицајем културе у којој људи живе, друштвеног искуства, васпитања, обичаја, навика</a:t>
            </a:r>
            <a:r>
              <a:rPr lang="sr-Cyrl-RS" sz="1800" dirty="0">
                <a:solidFill>
                  <a:srgbClr val="0070C0"/>
                </a:solidFill>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Концептуализација се у основи врши на исти начин, појмови се, такође у основи, категоризују на исти начин, али се у концептуализацији неких појмова запажају специфичности, за које се верује да су културолошки условљене, а оне се одражавају кроз језик. </a:t>
            </a:r>
          </a:p>
          <a:p>
            <a:pPr algn="just"/>
            <a:r>
              <a:rPr lang="sr-Cyrl-RS" sz="1800" dirty="0">
                <a:effectLst/>
                <a:latin typeface="Times New Roman" panose="02020603050405020304" pitchFamily="18" charset="0"/>
                <a:ea typeface="Calibri" panose="020F0502020204030204" pitchFamily="34" charset="0"/>
              </a:rPr>
              <a:t>Фокус когнитивних истраживања пребацује се са универзалног на специфично, са глобалног на национално, истражују се  само оне појаве које су културолошки обојене. Тако, из когнитивне лингвистике настаје лингвокултурологија. Све је кренуло </a:t>
            </a:r>
            <a:r>
              <a:rPr lang="sr-Cyrl-RS" sz="1800" dirty="0">
                <a:solidFill>
                  <a:srgbClr val="0070C0"/>
                </a:solidFill>
                <a:effectLst/>
                <a:latin typeface="Times New Roman" panose="02020603050405020304" pitchFamily="18" charset="0"/>
                <a:ea typeface="Calibri" panose="020F0502020204030204" pitchFamily="34" charset="0"/>
              </a:rPr>
              <a:t>последње деценије ХХ века, прво  у фразеологији, па у лексикологији итд</a:t>
            </a:r>
            <a:r>
              <a:rPr lang="sr-Cyrl-RS" sz="18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374937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C6CD-F8E9-41DF-AF2B-F1A41BAF8699}"/>
              </a:ext>
            </a:extLst>
          </p:cNvPr>
          <p:cNvSpPr>
            <a:spLocks noGrp="1"/>
          </p:cNvSpPr>
          <p:nvPr>
            <p:ph type="title"/>
          </p:nvPr>
        </p:nvSpPr>
        <p:spPr/>
        <p:txBody>
          <a:bodyPr>
            <a:normAutofit/>
          </a:bodyPr>
          <a:lstStyle/>
          <a:p>
            <a:pPr algn="ctr"/>
            <a:r>
              <a:rPr lang="sr-Cyrl-RS" sz="2000" b="1" dirty="0">
                <a:solidFill>
                  <a:schemeClr val="tx1"/>
                </a:solidFill>
                <a:effectLst/>
                <a:latin typeface="Times New Roman" panose="02020603050405020304" pitchFamily="18" charset="0"/>
                <a:ea typeface="Calibri" panose="020F0502020204030204" pitchFamily="34" charset="0"/>
              </a:rPr>
              <a:t>Савремена лингвистика од дијаде </a:t>
            </a:r>
            <a:r>
              <a:rPr lang="sr-Cyrl-RS" sz="2000" b="1" cap="small" dirty="0">
                <a:solidFill>
                  <a:srgbClr val="0070C0"/>
                </a:solidFill>
                <a:effectLst/>
                <a:latin typeface="Times New Roman" panose="02020603050405020304" pitchFamily="18" charset="0"/>
                <a:ea typeface="Calibri" panose="020F0502020204030204" pitchFamily="34" charset="0"/>
              </a:rPr>
              <a:t>језик – човек</a:t>
            </a:r>
            <a:r>
              <a:rPr lang="sr-Cyrl-RS" sz="2000" b="1" dirty="0">
                <a:solidFill>
                  <a:schemeClr val="tx1"/>
                </a:solidFill>
                <a:effectLst/>
                <a:latin typeface="Times New Roman" panose="02020603050405020304" pitchFamily="18" charset="0"/>
                <a:ea typeface="Calibri" panose="020F0502020204030204" pitchFamily="34" charset="0"/>
              </a:rPr>
              <a:t>, </a:t>
            </a:r>
            <a:br>
              <a:rPr lang="sr-Cyrl-RS" sz="2000" b="1" dirty="0">
                <a:solidFill>
                  <a:schemeClr val="tx1"/>
                </a:solidFill>
                <a:effectLst/>
                <a:latin typeface="Times New Roman" panose="02020603050405020304" pitchFamily="18" charset="0"/>
                <a:ea typeface="Calibri" panose="020F0502020204030204" pitchFamily="34" charset="0"/>
              </a:rPr>
            </a:br>
            <a:r>
              <a:rPr lang="sr-Cyrl-RS" sz="2000" b="1" dirty="0">
                <a:solidFill>
                  <a:schemeClr val="tx1"/>
                </a:solidFill>
                <a:effectLst/>
                <a:latin typeface="Times New Roman" panose="02020603050405020304" pitchFamily="18" charset="0"/>
                <a:ea typeface="Calibri" panose="020F0502020204030204" pitchFamily="34" charset="0"/>
              </a:rPr>
              <a:t>преко тријаде </a:t>
            </a:r>
            <a:r>
              <a:rPr lang="sr-Cyrl-RS" sz="2000" b="1" cap="small" dirty="0">
                <a:solidFill>
                  <a:srgbClr val="0070C0"/>
                </a:solidFill>
                <a:effectLst/>
                <a:latin typeface="Times New Roman" panose="02020603050405020304" pitchFamily="18" charset="0"/>
                <a:ea typeface="Calibri" panose="020F0502020204030204" pitchFamily="34" charset="0"/>
              </a:rPr>
              <a:t>језик – човек – сазнање </a:t>
            </a:r>
            <a:r>
              <a:rPr lang="sr-Cyrl-RS" sz="2000" b="1" cap="small" dirty="0">
                <a:solidFill>
                  <a:srgbClr val="0070C0"/>
                </a:solidFill>
                <a:latin typeface="Times New Roman" panose="02020603050405020304" pitchFamily="18" charset="0"/>
                <a:ea typeface="Calibri" panose="020F0502020204030204" pitchFamily="34" charset="0"/>
              </a:rPr>
              <a:t> </a:t>
            </a:r>
            <a:r>
              <a:rPr lang="sr-Cyrl-RS" sz="2000" b="1" dirty="0">
                <a:solidFill>
                  <a:schemeClr val="tx1"/>
                </a:solidFill>
                <a:latin typeface="Times New Roman" panose="02020603050405020304" pitchFamily="18" charset="0"/>
                <a:ea typeface="Calibri" panose="020F0502020204030204" pitchFamily="34" charset="0"/>
              </a:rPr>
              <a:t>(когнитивна кингвистика) </a:t>
            </a:r>
            <a:br>
              <a:rPr lang="sr-Cyrl-RS" sz="2000" b="1" dirty="0">
                <a:solidFill>
                  <a:schemeClr val="tx1"/>
                </a:solidFill>
                <a:latin typeface="Times New Roman" panose="02020603050405020304" pitchFamily="18" charset="0"/>
                <a:ea typeface="Calibri" panose="020F0502020204030204" pitchFamily="34" charset="0"/>
              </a:rPr>
            </a:br>
            <a:r>
              <a:rPr lang="sr-Cyrl-RS" sz="2000" b="1" dirty="0">
                <a:solidFill>
                  <a:schemeClr val="tx1"/>
                </a:solidFill>
                <a:latin typeface="Times New Roman" panose="02020603050405020304" pitchFamily="18" charset="0"/>
                <a:ea typeface="Calibri" panose="020F0502020204030204" pitchFamily="34" charset="0"/>
              </a:rPr>
              <a:t>до</a:t>
            </a:r>
            <a:r>
              <a:rPr lang="sr-Latn-RS" sz="2000" b="1" dirty="0">
                <a:solidFill>
                  <a:schemeClr val="tx1"/>
                </a:solidFill>
                <a:latin typeface="Times New Roman" panose="02020603050405020304" pitchFamily="18" charset="0"/>
                <a:ea typeface="Calibri" panose="020F0502020204030204" pitchFamily="34" charset="0"/>
              </a:rPr>
              <a:t> </a:t>
            </a:r>
            <a:r>
              <a:rPr lang="sr-Cyrl-RS" sz="2000" b="1" dirty="0">
                <a:solidFill>
                  <a:schemeClr val="tx1"/>
                </a:solidFill>
                <a:latin typeface="Times New Roman" panose="02020603050405020304" pitchFamily="18" charset="0"/>
                <a:ea typeface="Calibri" panose="020F0502020204030204" pitchFamily="34" charset="0"/>
              </a:rPr>
              <a:t>тетраде</a:t>
            </a:r>
            <a:r>
              <a:rPr lang="sr-Cyrl-RS" sz="2000" b="1" cap="small" dirty="0">
                <a:solidFill>
                  <a:schemeClr val="tx1"/>
                </a:solidFill>
                <a:latin typeface="Times New Roman" panose="02020603050405020304" pitchFamily="18" charset="0"/>
                <a:ea typeface="Calibri" panose="020F0502020204030204" pitchFamily="34" charset="0"/>
              </a:rPr>
              <a:t> </a:t>
            </a:r>
            <a:r>
              <a:rPr lang="sr-Cyrl-RS" sz="2000" b="1" dirty="0">
                <a:solidFill>
                  <a:schemeClr val="tx1"/>
                </a:solidFill>
                <a:effectLst/>
                <a:latin typeface="Times New Roman" panose="02020603050405020304" pitchFamily="18" charset="0"/>
                <a:ea typeface="Calibri" panose="020F0502020204030204" pitchFamily="34" charset="0"/>
              </a:rPr>
              <a:t> </a:t>
            </a:r>
            <a:r>
              <a:rPr lang="sr-Cyrl-RS" sz="2000" b="1" cap="small" dirty="0">
                <a:solidFill>
                  <a:srgbClr val="0070C0"/>
                </a:solidFill>
                <a:effectLst/>
                <a:latin typeface="Times New Roman" panose="02020603050405020304" pitchFamily="18" charset="0"/>
                <a:ea typeface="Calibri" panose="020F0502020204030204" pitchFamily="34" charset="0"/>
              </a:rPr>
              <a:t>језик – човек – сазнање – култура </a:t>
            </a:r>
            <a:r>
              <a:rPr lang="sr-Cyrl-RS" sz="2000" b="1" dirty="0">
                <a:solidFill>
                  <a:schemeClr val="tx1"/>
                </a:solidFill>
                <a:effectLst/>
                <a:latin typeface="Times New Roman" panose="02020603050405020304" pitchFamily="18" charset="0"/>
                <a:ea typeface="Calibri" panose="020F0502020204030204" pitchFamily="34" charset="0"/>
              </a:rPr>
              <a:t>(у лингвокултурологији)</a:t>
            </a:r>
            <a:br>
              <a:rPr lang="sr-Cyrl-RS" sz="2000" b="1" dirty="0">
                <a:solidFill>
                  <a:schemeClr val="tx1"/>
                </a:solidFill>
                <a:effectLst/>
                <a:latin typeface="Times New Roman" panose="02020603050405020304" pitchFamily="18" charset="0"/>
                <a:ea typeface="Calibri" panose="020F0502020204030204" pitchFamily="34" charset="0"/>
              </a:rPr>
            </a:br>
            <a:endParaRPr lang="en-US" sz="2000" b="1" dirty="0">
              <a:solidFill>
                <a:schemeClr val="tx1"/>
              </a:solidFill>
            </a:endParaRPr>
          </a:p>
        </p:txBody>
      </p:sp>
      <p:sp>
        <p:nvSpPr>
          <p:cNvPr id="3" name="Content Placeholder 2">
            <a:extLst>
              <a:ext uri="{FF2B5EF4-FFF2-40B4-BE49-F238E27FC236}">
                <a16:creationId xmlns:a16="http://schemas.microsoft.com/office/drawing/2014/main" id="{4ADFB161-80BB-4FBE-B77C-5723C101265D}"/>
              </a:ext>
            </a:extLst>
          </p:cNvPr>
          <p:cNvSpPr>
            <a:spLocks noGrp="1"/>
          </p:cNvSpPr>
          <p:nvPr>
            <p:ph idx="1"/>
          </p:nvPr>
        </p:nvSpPr>
        <p:spPr/>
        <p:txBody>
          <a:bodyPr>
            <a:normAutofit/>
          </a:bodyPr>
          <a:lstStyle/>
          <a:p>
            <a:pPr algn="ctr"/>
            <a:r>
              <a:rPr lang="sr-Cyrl-RS" sz="1800" cap="small" dirty="0">
                <a:solidFill>
                  <a:srgbClr val="0070C0"/>
                </a:solidFill>
                <a:latin typeface="Times New Roman" panose="02020603050405020304" pitchFamily="18" charset="0"/>
              </a:rPr>
              <a:t>Концептуализација из перспективе лингвокултурологије</a:t>
            </a:r>
          </a:p>
          <a:p>
            <a:pPr algn="just"/>
            <a:r>
              <a:rPr lang="sr-Cyrl-RS" sz="1800" cap="small" dirty="0">
                <a:solidFill>
                  <a:srgbClr val="FF0000"/>
                </a:solidFill>
                <a:effectLst/>
                <a:latin typeface="Times New Roman" panose="02020603050405020304" pitchFamily="18" charset="0"/>
                <a:ea typeface="Calibri" panose="020F0502020204030204" pitchFamily="34" charset="0"/>
              </a:rPr>
              <a:t>љубав је путовање</a:t>
            </a:r>
            <a:r>
              <a:rPr lang="sr-Cyrl-RS" sz="1800" dirty="0">
                <a:effectLst/>
                <a:latin typeface="Times New Roman" panose="02020603050405020304" pitchFamily="18" charset="0"/>
                <a:ea typeface="Calibri" panose="020F0502020204030204" pitchFamily="34" charset="0"/>
              </a:rPr>
              <a:t>: </a:t>
            </a:r>
            <a:r>
              <a:rPr lang="sr-Cyrl-RS" sz="1800" i="1" dirty="0">
                <a:effectLst/>
                <a:latin typeface="Times New Roman" panose="02020603050405020304" pitchFamily="18" charset="0"/>
                <a:ea typeface="Calibri" panose="020F0502020204030204" pitchFamily="34" charset="0"/>
              </a:rPr>
              <a:t>Види докле смо стигли. Налазимо се на раскрсници. Ова веза не води никуда. Њихов брак је у ћорсокаку. Стигли смо до краја заједничког пута. Можемо ли кренути испочетка?</a:t>
            </a:r>
          </a:p>
          <a:p>
            <a:pPr algn="just"/>
            <a:r>
              <a:rPr lang="sr-Cyrl-RS" sz="1800" b="1" dirty="0">
                <a:effectLst/>
                <a:latin typeface="Times New Roman" panose="02020603050405020304" pitchFamily="18" charset="0"/>
                <a:ea typeface="Calibri" panose="020F0502020204030204" pitchFamily="34" charset="0"/>
              </a:rPr>
              <a:t>Одлуке у вези са љубављу потичу у енглеском језику од актерȃ, а у мађарском од спољашњих услова. </a:t>
            </a:r>
          </a:p>
          <a:p>
            <a:pPr algn="just"/>
            <a:r>
              <a:rPr lang="sr-Cyrl-RS" sz="1800" dirty="0">
                <a:effectLst/>
                <a:latin typeface="Times New Roman" panose="02020603050405020304" pitchFamily="18" charset="0"/>
                <a:ea typeface="Calibri" panose="020F0502020204030204" pitchFamily="34" charset="0"/>
              </a:rPr>
              <a:t>З. Кевечеш (2006: 176) чак закључује да ове разлике показују да су </a:t>
            </a:r>
            <a:r>
              <a:rPr lang="sr-Cyrl-RS" sz="1800" b="1" dirty="0">
                <a:effectLst/>
                <a:latin typeface="Times New Roman" panose="02020603050405020304" pitchFamily="18" charset="0"/>
                <a:ea typeface="Calibri" panose="020F0502020204030204" pitchFamily="34" charset="0"/>
              </a:rPr>
              <a:t>говорници енглеског језика оптимисти у вези са животним проблемима, док су Мађари песимисти</a:t>
            </a:r>
            <a:r>
              <a:rPr lang="sr-Cyrl-RS" sz="1800" dirty="0">
                <a:effectLst/>
                <a:latin typeface="Times New Roman" panose="02020603050405020304" pitchFamily="18" charset="0"/>
                <a:ea typeface="Calibri" panose="020F0502020204030204" pitchFamily="34" charset="0"/>
              </a:rPr>
              <a:t>. </a:t>
            </a:r>
            <a:r>
              <a:rPr lang="sr-Cyrl-RS" sz="1800" dirty="0">
                <a:solidFill>
                  <a:srgbClr val="FF0000"/>
                </a:solidFill>
                <a:effectLst/>
                <a:latin typeface="Times New Roman" panose="02020603050405020304" pitchFamily="18" charset="0"/>
                <a:ea typeface="Calibri" panose="020F0502020204030204" pitchFamily="34" charset="0"/>
              </a:rPr>
              <a:t>Како се мисли о љубави тако се о њој и говори, али важи и обрнуто – како се о љубави говори, тако се говорници уче о љубави, припремају за љубав, живећи у својој култури и учећи о животу чак и кроз синтаксичке конструкције које употребљавају. </a:t>
            </a:r>
            <a:endParaRPr lang="en-US" cap="small" dirty="0">
              <a:solidFill>
                <a:srgbClr val="FF0000"/>
              </a:solidFill>
            </a:endParaRPr>
          </a:p>
        </p:txBody>
      </p:sp>
    </p:spTree>
    <p:extLst>
      <p:ext uri="{BB962C8B-B14F-4D97-AF65-F5344CB8AC3E}">
        <p14:creationId xmlns:p14="http://schemas.microsoft.com/office/powerpoint/2010/main" val="83171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6210-F0A4-4BE9-BB66-09FA70A07CB6}"/>
              </a:ext>
            </a:extLst>
          </p:cNvPr>
          <p:cNvSpPr>
            <a:spLocks noGrp="1"/>
          </p:cNvSpPr>
          <p:nvPr>
            <p:ph type="title"/>
          </p:nvPr>
        </p:nvSpPr>
        <p:spPr/>
        <p:txBody>
          <a:bodyPr/>
          <a:lstStyle/>
          <a:p>
            <a:pPr algn="ctr"/>
            <a:r>
              <a:rPr lang="sr-Cyrl-RS" dirty="0"/>
              <a:t>Лингвокултурологија и етнолингвистика</a:t>
            </a:r>
            <a:endParaRPr lang="en-US" dirty="0"/>
          </a:p>
        </p:txBody>
      </p:sp>
      <p:sp>
        <p:nvSpPr>
          <p:cNvPr id="3" name="Content Placeholder 2">
            <a:extLst>
              <a:ext uri="{FF2B5EF4-FFF2-40B4-BE49-F238E27FC236}">
                <a16:creationId xmlns:a16="http://schemas.microsoft.com/office/drawing/2014/main" id="{7AE2C2F1-06E5-484A-B572-350FA3447095}"/>
              </a:ext>
            </a:extLst>
          </p:cNvPr>
          <p:cNvSpPr>
            <a:spLocks noGrp="1"/>
          </p:cNvSpPr>
          <p:nvPr>
            <p:ph idx="1"/>
          </p:nvPr>
        </p:nvSpPr>
        <p:spPr/>
        <p:txBody>
          <a:bodyPr>
            <a:normAutofit/>
          </a:bodyPr>
          <a:lstStyle/>
          <a:p>
            <a:pPr algn="just"/>
            <a:r>
              <a:rPr lang="sr-Cyrl-CS" sz="1800" dirty="0">
                <a:latin typeface="Times New Roman" panose="02020603050405020304" pitchFamily="18" charset="0"/>
                <a:ea typeface="Times New Roman" panose="02020603050405020304" pitchFamily="18" charset="0"/>
              </a:rPr>
              <a:t>Етнолингвистика је дијахронијска дисциплина, а лингвокултурологија се тиче савременог језика.</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44528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4FC3-6C53-49EC-AB87-036A6B8DA5CA}"/>
              </a:ext>
            </a:extLst>
          </p:cNvPr>
          <p:cNvSpPr>
            <a:spLocks noGrp="1"/>
          </p:cNvSpPr>
          <p:nvPr>
            <p:ph type="title"/>
          </p:nvPr>
        </p:nvSpPr>
        <p:spPr/>
        <p:txBody>
          <a:bodyPr/>
          <a:lstStyle/>
          <a:p>
            <a:r>
              <a:rPr lang="sr-Cyrl-RS" dirty="0"/>
              <a:t>Основна јединица лингвокултурологије</a:t>
            </a:r>
            <a:endParaRPr lang="en-US" dirty="0"/>
          </a:p>
        </p:txBody>
      </p:sp>
      <p:sp>
        <p:nvSpPr>
          <p:cNvPr id="3" name="Content Placeholder 2">
            <a:extLst>
              <a:ext uri="{FF2B5EF4-FFF2-40B4-BE49-F238E27FC236}">
                <a16:creationId xmlns:a16="http://schemas.microsoft.com/office/drawing/2014/main" id="{BF646E94-1219-4567-889A-23F10B8303FC}"/>
              </a:ext>
            </a:extLst>
          </p:cNvPr>
          <p:cNvSpPr>
            <a:spLocks noGrp="1"/>
          </p:cNvSpPr>
          <p:nvPr>
            <p:ph idx="1"/>
          </p:nvPr>
        </p:nvSpPr>
        <p:spPr/>
        <p:txBody>
          <a:bodyPr>
            <a:noAutofit/>
          </a:bodyPr>
          <a:lstStyle/>
          <a:p>
            <a:r>
              <a:rPr lang="sr-Cyrl-RS" sz="1400" dirty="0">
                <a:latin typeface="Times New Roman" panose="02020603050405020304" pitchFamily="18" charset="0"/>
                <a:cs typeface="Times New Roman" panose="02020603050405020304" pitchFamily="18" charset="0"/>
              </a:rPr>
              <a:t>Основна јединица лингвокултурологијем је </a:t>
            </a:r>
            <a:r>
              <a:rPr lang="sr-Cyrl-RS" sz="1400" dirty="0">
                <a:solidFill>
                  <a:srgbClr val="FF0000"/>
                </a:solidFill>
                <a:latin typeface="Times New Roman" panose="02020603050405020304" pitchFamily="18" charset="0"/>
                <a:cs typeface="Times New Roman" panose="02020603050405020304" pitchFamily="18" charset="0"/>
              </a:rPr>
              <a:t>лингвокултурема</a:t>
            </a:r>
            <a:r>
              <a:rPr lang="sr-Cyrl-RS" sz="1400" dirty="0">
                <a:latin typeface="Times New Roman" panose="02020603050405020304" pitchFamily="18" charset="0"/>
                <a:cs typeface="Times New Roman" panose="02020603050405020304" pitchFamily="18" charset="0"/>
              </a:rPr>
              <a:t>. Лингвокултурема је јединица описа везе између језика и културе. Лингвокултурема може бити: лексема, синтагма, реченица (пословица, строфа песме, крилатица).</a:t>
            </a:r>
          </a:p>
          <a:p>
            <a:r>
              <a:rPr lang="sr-Cyrl-RS" sz="1400" dirty="0">
                <a:latin typeface="Times New Roman" panose="02020603050405020304" pitchFamily="18" charset="0"/>
                <a:cs typeface="Times New Roman" panose="02020603050405020304" pitchFamily="18" charset="0"/>
              </a:rPr>
              <a:t>Лингвокултурема у облику лексеме назива се </a:t>
            </a:r>
            <a:r>
              <a:rPr lang="sr-Cyrl-RS" sz="1400" dirty="0">
                <a:solidFill>
                  <a:srgbClr val="FF0000"/>
                </a:solidFill>
                <a:latin typeface="Times New Roman" panose="02020603050405020304" pitchFamily="18" charset="0"/>
                <a:cs typeface="Times New Roman" panose="02020603050405020304" pitchFamily="18" charset="0"/>
              </a:rPr>
              <a:t>(лингвокултуролошки) концепт</a:t>
            </a:r>
            <a:r>
              <a:rPr lang="sr-Cyrl-RS" sz="1400" dirty="0">
                <a:latin typeface="Times New Roman" panose="02020603050405020304" pitchFamily="18" charset="0"/>
                <a:cs typeface="Times New Roman" panose="02020603050405020304" pitchFamily="18" charset="0"/>
              </a:rPr>
              <a:t>. То је појам који представља одраз фрагмента националне слике света који се изражава кроз лексему. Није свака лексема културолошки концепт, већ су то само оне које представљају национално маркирани одраз културе. </a:t>
            </a:r>
          </a:p>
          <a:p>
            <a:pPr algn="just"/>
            <a:r>
              <a:rPr lang="sr-Cyrl-RS" sz="1400" dirty="0">
                <a:effectLst/>
                <a:latin typeface="Times New Roman" panose="02020603050405020304" pitchFamily="18" charset="0"/>
                <a:ea typeface="Calibri" panose="020F0502020204030204" pitchFamily="34" charset="0"/>
              </a:rPr>
              <a:t>У сличном духу, концепт дефинишу и Зиновјева и Јурков (2006: 115): „Концепт је јединица колективног знања/сазнања (која припада вишим духовним вредностима), која има језички израз и обележена је етнокултурном специфичношћу.“ </a:t>
            </a:r>
            <a:endParaRPr lang="sr-Cyrl-RS" sz="1400" dirty="0">
              <a:latin typeface="Times New Roman" panose="02020603050405020304" pitchFamily="18" charset="0"/>
              <a:cs typeface="Times New Roman" panose="02020603050405020304" pitchFamily="18" charset="0"/>
            </a:endParaRPr>
          </a:p>
          <a:p>
            <a:r>
              <a:rPr lang="sr-Cyrl-RS" sz="1400" dirty="0">
                <a:latin typeface="Times New Roman" panose="02020603050405020304" pitchFamily="18" charset="0"/>
                <a:cs typeface="Times New Roman" panose="02020603050405020304" pitchFamily="18" charset="0"/>
              </a:rPr>
              <a:t>Свеукупност свих концепата у једној </a:t>
            </a:r>
            <a:r>
              <a:rPr lang="sr-Cyrl-RS" sz="1400" dirty="0">
                <a:solidFill>
                  <a:srgbClr val="FF0000"/>
                </a:solidFill>
                <a:latin typeface="Times New Roman" panose="02020603050405020304" pitchFamily="18" charset="0"/>
                <a:cs typeface="Times New Roman" panose="02020603050405020304" pitchFamily="18" charset="0"/>
              </a:rPr>
              <a:t>лингвокултуролошкој заједници </a:t>
            </a:r>
            <a:r>
              <a:rPr lang="sr-Cyrl-RS" sz="1400" dirty="0">
                <a:latin typeface="Times New Roman" panose="02020603050405020304" pitchFamily="18" charset="0"/>
                <a:cs typeface="Times New Roman" panose="02020603050405020304" pitchFamily="18" charset="0"/>
              </a:rPr>
              <a:t>назива се </a:t>
            </a:r>
            <a:r>
              <a:rPr lang="sr-Cyrl-RS" sz="1400" dirty="0">
                <a:solidFill>
                  <a:srgbClr val="FF0000"/>
                </a:solidFill>
                <a:latin typeface="Times New Roman" panose="02020603050405020304" pitchFamily="18" charset="0"/>
                <a:cs typeface="Times New Roman" panose="02020603050405020304" pitchFamily="18" charset="0"/>
              </a:rPr>
              <a:t>концептосфера</a:t>
            </a:r>
            <a:r>
              <a:rPr lang="sr-Cyrl-RS" sz="1400" dirty="0">
                <a:latin typeface="Times New Roman" panose="02020603050405020304" pitchFamily="18" charset="0"/>
                <a:cs typeface="Times New Roman" panose="02020603050405020304" pitchFamily="18" charset="0"/>
              </a:rPr>
              <a:t>.</a:t>
            </a:r>
          </a:p>
          <a:p>
            <a:r>
              <a:rPr lang="sr-Cyrl-RS" sz="1400" dirty="0">
                <a:latin typeface="Times New Roman" panose="02020603050405020304" pitchFamily="18" charset="0"/>
                <a:cs typeface="Times New Roman" panose="02020603050405020304" pitchFamily="18" charset="0"/>
              </a:rPr>
              <a:t>Тезаурус концепата зове се</a:t>
            </a:r>
            <a:r>
              <a:rPr lang="sr-Cyrl-RS" sz="1400" dirty="0">
                <a:solidFill>
                  <a:srgbClr val="FF0000"/>
                </a:solidFill>
                <a:latin typeface="Times New Roman" panose="02020603050405020304" pitchFamily="18" charset="0"/>
                <a:cs typeface="Times New Roman" panose="02020603050405020304" pitchFamily="18" charset="0"/>
              </a:rPr>
              <a:t> концептуаријум</a:t>
            </a:r>
            <a:r>
              <a:rPr lang="sr-Cyrl-RS" sz="1400" dirty="0">
                <a:latin typeface="Times New Roman" panose="02020603050405020304" pitchFamily="18" charset="0"/>
                <a:cs typeface="Times New Roman" panose="02020603050405020304" pitchFamily="18" charset="0"/>
              </a:rPr>
              <a:t>. </a:t>
            </a:r>
          </a:p>
          <a:p>
            <a:r>
              <a:rPr lang="sr-Cyrl-RS" sz="1400" dirty="0">
                <a:latin typeface="Times New Roman" panose="02020603050405020304" pitchFamily="18" charset="0"/>
                <a:cs typeface="Times New Roman" panose="02020603050405020304" pitchFamily="18" charset="0"/>
              </a:rPr>
              <a:t>Лексеме које су предмет лингвокултурологије можемо градирати:</a:t>
            </a:r>
          </a:p>
          <a:p>
            <a:pPr lvl="1"/>
            <a:r>
              <a:rPr lang="sr-Cyrl-RS" sz="1400" cap="small" dirty="0">
                <a:solidFill>
                  <a:srgbClr val="FF0000"/>
                </a:solidFill>
                <a:latin typeface="Times New Roman" panose="02020603050405020304" pitchFamily="18" charset="0"/>
                <a:cs typeface="Times New Roman" panose="02020603050405020304" pitchFamily="18" charset="0"/>
              </a:rPr>
              <a:t>1. културолошки маркиране лексеме: </a:t>
            </a:r>
            <a:r>
              <a:rPr lang="sr-Cyrl-RS" sz="1400" dirty="0">
                <a:latin typeface="Times New Roman" panose="02020603050405020304" pitchFamily="18" charset="0"/>
                <a:cs typeface="Times New Roman" panose="02020603050405020304" pitchFamily="18" charset="0"/>
              </a:rPr>
              <a:t>бот, ботина, сељак, прелетач, гробар, сплаваруша...</a:t>
            </a:r>
            <a:endParaRPr lang="sr-Cyrl-RS" sz="1400" cap="small" dirty="0">
              <a:solidFill>
                <a:srgbClr val="FF0000"/>
              </a:solidFill>
              <a:latin typeface="Times New Roman" panose="02020603050405020304" pitchFamily="18" charset="0"/>
              <a:cs typeface="Times New Roman" panose="02020603050405020304" pitchFamily="18" charset="0"/>
            </a:endParaRPr>
          </a:p>
          <a:p>
            <a:pPr lvl="1"/>
            <a:r>
              <a:rPr lang="sr-Cyrl-RS" sz="1400" cap="small" dirty="0">
                <a:solidFill>
                  <a:srgbClr val="FF0000"/>
                </a:solidFill>
                <a:latin typeface="Times New Roman" panose="02020603050405020304" pitchFamily="18" charset="0"/>
                <a:cs typeface="Times New Roman" panose="02020603050405020304" pitchFamily="18" charset="0"/>
              </a:rPr>
              <a:t>2. лингвокултуролошки концепти: </a:t>
            </a:r>
            <a:r>
              <a:rPr lang="sr-Cyrl-RS" sz="1400" dirty="0">
                <a:latin typeface="Times New Roman" panose="02020603050405020304" pitchFamily="18" charset="0"/>
                <a:cs typeface="Times New Roman" panose="02020603050405020304" pitchFamily="18" charset="0"/>
              </a:rPr>
              <a:t>образ, слава, мајка, ватра, вода, душа, срце...</a:t>
            </a:r>
            <a:endParaRPr lang="sr-Cyrl-RS" sz="1400" cap="small" dirty="0">
              <a:solidFill>
                <a:srgbClr val="FF0000"/>
              </a:solidFill>
              <a:latin typeface="Times New Roman" panose="02020603050405020304" pitchFamily="18" charset="0"/>
              <a:cs typeface="Times New Roman" panose="02020603050405020304" pitchFamily="18" charset="0"/>
            </a:endParaRPr>
          </a:p>
          <a:p>
            <a:pPr lvl="1"/>
            <a:r>
              <a:rPr lang="sr-Cyrl-RS" sz="1400" cap="small" dirty="0">
                <a:solidFill>
                  <a:srgbClr val="FF0000"/>
                </a:solidFill>
                <a:latin typeface="Times New Roman" panose="02020603050405020304" pitchFamily="18" charset="0"/>
                <a:cs typeface="Times New Roman" panose="02020603050405020304" pitchFamily="18" charset="0"/>
              </a:rPr>
              <a:t>3. константе</a:t>
            </a:r>
            <a:r>
              <a:rPr lang="sr-Cyrl-RS" sz="1400" dirty="0">
                <a:solidFill>
                  <a:srgbClr val="FF0000"/>
                </a:solidFill>
                <a:latin typeface="Times New Roman" panose="02020603050405020304" pitchFamily="18" charset="0"/>
                <a:cs typeface="Times New Roman" panose="02020603050405020304" pitchFamily="18" charset="0"/>
              </a:rPr>
              <a:t> </a:t>
            </a:r>
            <a:r>
              <a:rPr lang="sr-Cyrl-RS" sz="1400" dirty="0">
                <a:latin typeface="Times New Roman" panose="02020603050405020304" pitchFamily="18" charset="0"/>
                <a:cs typeface="Times New Roman" panose="02020603050405020304" pitchFamily="18" charset="0"/>
              </a:rPr>
              <a:t>(концепти који дуго постоје у једној култури): судбина, туга, Србин, вечност, љубав....</a:t>
            </a:r>
            <a:endParaRPr lang="en-US" sz="1400" cap="small"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2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129E-2FFB-434B-9A31-4175E86D9EF7}"/>
              </a:ext>
            </a:extLst>
          </p:cNvPr>
          <p:cNvSpPr>
            <a:spLocks noGrp="1"/>
          </p:cNvSpPr>
          <p:nvPr>
            <p:ph type="title"/>
          </p:nvPr>
        </p:nvSpPr>
        <p:spPr/>
        <p:txBody>
          <a:bodyPr>
            <a:normAutofit/>
          </a:bodyPr>
          <a:lstStyle/>
          <a:p>
            <a:pPr algn="ctr"/>
            <a:r>
              <a:rPr lang="sr-Cyrl-RS" sz="2800" dirty="0"/>
              <a:t>Пет критеријума за препознавање културолошких концепата</a:t>
            </a:r>
            <a:endParaRPr lang="en-US" sz="2800" dirty="0"/>
          </a:p>
        </p:txBody>
      </p:sp>
      <p:sp>
        <p:nvSpPr>
          <p:cNvPr id="3" name="Content Placeholder 2">
            <a:extLst>
              <a:ext uri="{FF2B5EF4-FFF2-40B4-BE49-F238E27FC236}">
                <a16:creationId xmlns:a16="http://schemas.microsoft.com/office/drawing/2014/main" id="{A68A94EC-4A5B-429B-9D3C-CB5A18511451}"/>
              </a:ext>
            </a:extLst>
          </p:cNvPr>
          <p:cNvSpPr>
            <a:spLocks noGrp="1"/>
          </p:cNvSpPr>
          <p:nvPr>
            <p:ph idx="1"/>
          </p:nvPr>
        </p:nvSpPr>
        <p:spPr/>
        <p:txBody>
          <a:bodyPr>
            <a:normAutofit fontScale="55000" lnSpcReduction="20000"/>
          </a:bodyPr>
          <a:lstStyle/>
          <a:p>
            <a:pPr>
              <a:buFont typeface="Arial" charset="0"/>
              <a:buChar char="•"/>
              <a:defRPr/>
            </a:pPr>
            <a:r>
              <a:rPr lang="sr-Cyrl-R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Принцип културне разрађености речника за означавање неког појма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Тако, на пример, у језику хануно на Филипинима постоји 90 назива за различите врсте пиринча. То лексичко богатсво свакако указује на значај који пиринач има за становнике Филипина.</a:t>
            </a:r>
            <a:r>
              <a:rPr lang="sr-Cyrl-RS" sz="2600" dirty="0">
                <a:latin typeface="Times New Roman" panose="02020603050405020304" pitchFamily="18" charset="0"/>
                <a:cs typeface="Times New Roman" panose="02020603050405020304" pitchFamily="18" charset="0"/>
              </a:rPr>
              <a:t> </a:t>
            </a:r>
          </a:p>
          <a:p>
            <a:pPr>
              <a:buFont typeface="Arial" charset="0"/>
              <a:buChar char="•"/>
              <a:defRPr/>
            </a:pPr>
            <a:r>
              <a:rPr lang="sr-Cyrl-RS" sz="2600" dirty="0">
                <a:latin typeface="Times New Roman" panose="02020603050405020304" pitchFamily="18" charset="0"/>
                <a:cs typeface="Times New Roman" panose="02020603050405020304" pitchFamily="18" charset="0"/>
              </a:rPr>
              <a:t>Називи за воће у српском језику: У српском језику постоји око 500 назива за врсте јабуке, 500 назива за врсте крушке, шљиве – 200, трешење – 70, смокве – 70, брескве – 30 (Н. Јошић)</a:t>
            </a:r>
          </a:p>
          <a:p>
            <a:pPr>
              <a:buFont typeface="Arial" charset="0"/>
              <a:buChar char="•"/>
              <a:defRPr/>
            </a:pPr>
            <a:r>
              <a:rPr lang="sr-Cyrl-RS" sz="2600" dirty="0">
                <a:latin typeface="Times New Roman" panose="02020603050405020304" pitchFamily="18" charset="0"/>
                <a:cs typeface="Times New Roman" panose="02020603050405020304" pitchFamily="18" charset="0"/>
              </a:rPr>
              <a:t>Називи за птице: ЈАСТРЕБ – мишар, мишоловка, добровољ, змијар, кишњак, кокошар, мишождер, радош, тресигаћа, гаћан, бјелореп (око 75 назива за 3 сродне врсте јастреба – </a:t>
            </a:r>
            <a:r>
              <a:rPr lang="sr-Cyrl-RS" sz="2600" i="1" dirty="0">
                <a:latin typeface="Times New Roman" panose="02020603050405020304" pitchFamily="18" charset="0"/>
                <a:cs typeface="Times New Roman" panose="02020603050405020304" pitchFamily="18" charset="0"/>
              </a:rPr>
              <a:t>Орнитолошки речник</a:t>
            </a:r>
            <a:r>
              <a:rPr lang="sr-Cyrl-RS" sz="2600" dirty="0">
                <a:latin typeface="Times New Roman" panose="02020603050405020304" pitchFamily="18" charset="0"/>
                <a:cs typeface="Times New Roman" panose="02020603050405020304" pitchFamily="18" charset="0"/>
              </a:rPr>
              <a:t>, Матица српска)</a:t>
            </a:r>
          </a:p>
          <a:p>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sr-Cyrl-R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Фреквенција лексеме у неком језику</a:t>
            </a:r>
            <a:r>
              <a:rPr lang="sr-Cyrl-R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Претпоставља се да најфреквентније речи често означавају базичне концепте у некој култури. Десет најфреквентнијих именица у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Српским народним пословицама </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В. С. Караџића јесу: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Бог</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човек</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око</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пас</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глава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кућа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вода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рука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жена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коњ.</a:t>
            </a:r>
          </a:p>
          <a:p>
            <a:pPr algn="just"/>
            <a:r>
              <a:rPr lang="sr-Cyrl-R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Фреквентно асоцијативно повезивање са другим лексемама</a:t>
            </a:r>
            <a:r>
              <a:rPr lang="sr-Cyrl-RS" sz="2600" b="1" dirty="0">
                <a:effectLst/>
                <a:latin typeface="Times New Roman" panose="02020603050405020304" pitchFamily="18" charset="0"/>
                <a:ea typeface="Calibri" panose="020F0502020204030204" pitchFamily="34" charset="0"/>
                <a:cs typeface="Times New Roman" panose="02020603050405020304" pitchFamily="18" charset="0"/>
              </a:rPr>
              <a:t>.</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У предговору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Словенског асоцијативног речника </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Н. В. Уфимцева (2004) одредила је 30 лексема које су представљале асоцијације на највећи број стимулуса у руском, белоруском, украјинском и бугарском језику. Тих 30 лексема она је назвала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језгром језичког сазнања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Ми смо урадили исто истраживање за потребе српског језика. Првих 10 од 30 лексема јесу следеће: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живот</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човек</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љубав</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ја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срећа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досада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ништа</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страх</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људи</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2600" i="1" dirty="0">
                <a:effectLst/>
                <a:latin typeface="Times New Roman" panose="02020603050405020304" pitchFamily="18" charset="0"/>
                <a:ea typeface="Calibri" panose="020F0502020204030204" pitchFamily="34" charset="0"/>
                <a:cs typeface="Times New Roman" panose="02020603050405020304" pitchFamily="18" charset="0"/>
              </a:rPr>
              <a:t>глупост</a:t>
            </a:r>
            <a:r>
              <a:rPr lang="sr-Cyrl-R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r-Cyrl-RS" sz="26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52700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D438-5FE6-4E28-A9AC-1CFB4F1CA1E0}"/>
              </a:ext>
            </a:extLst>
          </p:cNvPr>
          <p:cNvSpPr>
            <a:spLocks noGrp="1"/>
          </p:cNvSpPr>
          <p:nvPr>
            <p:ph type="title"/>
          </p:nvPr>
        </p:nvSpPr>
        <p:spPr/>
        <p:txBody>
          <a:bodyPr>
            <a:normAutofit/>
          </a:bodyPr>
          <a:lstStyle/>
          <a:p>
            <a:pPr algn="ctr"/>
            <a:r>
              <a:rPr lang="sr-Cyrl-RS" sz="2800" dirty="0"/>
              <a:t>Пет критеријума за препознавање културолошких концепата</a:t>
            </a:r>
            <a:endParaRPr lang="en-US" sz="2800" dirty="0"/>
          </a:p>
        </p:txBody>
      </p:sp>
      <p:sp>
        <p:nvSpPr>
          <p:cNvPr id="3" name="Content Placeholder 2">
            <a:extLst>
              <a:ext uri="{FF2B5EF4-FFF2-40B4-BE49-F238E27FC236}">
                <a16:creationId xmlns:a16="http://schemas.microsoft.com/office/drawing/2014/main" id="{25D4E73D-F4C7-4F07-A81B-6EC8BDFF397C}"/>
              </a:ext>
            </a:extLst>
          </p:cNvPr>
          <p:cNvSpPr>
            <a:spLocks noGrp="1"/>
          </p:cNvSpPr>
          <p:nvPr>
            <p:ph idx="1"/>
          </p:nvPr>
        </p:nvSpPr>
        <p:spPr/>
        <p:txBody>
          <a:bodyPr>
            <a:normAutofit fontScale="92500" lnSpcReduction="20000"/>
          </a:bodyPr>
          <a:lstStyle/>
          <a:p>
            <a:r>
              <a:rPr lang="sr-Cyrl-RS"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Принцип кључних речи</a:t>
            </a:r>
            <a:r>
              <a:rPr lang="sr-Cyrl-RS" sz="1600" dirty="0">
                <a:effectLst/>
                <a:latin typeface="Times New Roman" panose="02020603050405020304" pitchFamily="18" charset="0"/>
                <a:ea typeface="Calibri" panose="020F0502020204030204" pitchFamily="34" charset="0"/>
                <a:cs typeface="Times New Roman" panose="02020603050405020304" pitchFamily="18" charset="0"/>
              </a:rPr>
              <a:t>. А. Вјежбицка издваја три кључне речи у руској култури, а то су </a:t>
            </a:r>
            <a:r>
              <a:rPr lang="sr-Cyrl-RS" sz="1600" i="1" dirty="0">
                <a:effectLst/>
                <a:latin typeface="Times New Roman" panose="02020603050405020304" pitchFamily="18" charset="0"/>
                <a:ea typeface="Calibri" panose="020F0502020204030204" pitchFamily="34" charset="0"/>
                <a:cs typeface="Times New Roman" panose="02020603050405020304" pitchFamily="18" charset="0"/>
              </a:rPr>
              <a:t>тоска</a:t>
            </a:r>
            <a:r>
              <a:rPr lang="sr-Cyrl-R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600" i="1" dirty="0">
                <a:effectLst/>
                <a:latin typeface="Times New Roman" panose="02020603050405020304" pitchFamily="18" charset="0"/>
                <a:ea typeface="Calibri" panose="020F0502020204030204" pitchFamily="34" charset="0"/>
                <a:cs typeface="Times New Roman" panose="02020603050405020304" pitchFamily="18" charset="0"/>
              </a:rPr>
              <a:t>суд</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ь</a:t>
            </a:r>
            <a:r>
              <a:rPr lang="sr-Cyrl-RS" sz="1600" i="1" dirty="0">
                <a:effectLst/>
                <a:latin typeface="Times New Roman" panose="02020603050405020304" pitchFamily="18" charset="0"/>
                <a:ea typeface="Calibri" panose="020F0502020204030204" pitchFamily="34" charset="0"/>
                <a:cs typeface="Times New Roman" panose="02020603050405020304" pitchFamily="18" charset="0"/>
              </a:rPr>
              <a:t>ба</a:t>
            </a:r>
            <a:r>
              <a:rPr lang="sr-Cyrl-R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sr-Cyrl-RS" sz="1600" i="1" dirty="0">
                <a:effectLst/>
                <a:latin typeface="Times New Roman" panose="02020603050405020304" pitchFamily="18" charset="0"/>
                <a:ea typeface="Calibri" panose="020F0502020204030204" pitchFamily="34" charset="0"/>
                <a:cs typeface="Times New Roman" panose="02020603050405020304" pitchFamily="18" charset="0"/>
              </a:rPr>
              <a:t>вол</a:t>
            </a:r>
            <a:r>
              <a:rPr lang="ru-RU" sz="1600" i="1" dirty="0">
                <a:effectLst/>
                <a:latin typeface="Times New Roman" panose="02020603050405020304" pitchFamily="18" charset="0"/>
                <a:ea typeface="Calibri" panose="020F0502020204030204" pitchFamily="34" charset="0"/>
                <a:cs typeface="Times New Roman" panose="02020603050405020304" pitchFamily="18" charset="0"/>
              </a:rPr>
              <a:t>я</a:t>
            </a:r>
            <a:r>
              <a:rPr lang="sr-Cyrl-R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sr-Cyrl-RS" sz="1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Продуктивност лексеме у творбеном и семантичком смислу и појављивање у великом броју фразеологизама и пословица</a:t>
            </a:r>
            <a:r>
              <a:rPr lang="sr-Cyrl-RS" sz="1600" b="1" i="1" dirty="0">
                <a:effectLst/>
                <a:latin typeface="Times New Roman" panose="02020603050405020304" pitchFamily="18" charset="0"/>
                <a:ea typeface="Calibri" panose="020F0502020204030204" pitchFamily="34" charset="0"/>
                <a:cs typeface="Times New Roman" panose="02020603050405020304" pitchFamily="18" charset="0"/>
              </a:rPr>
              <a:t>.</a:t>
            </a:r>
          </a:p>
          <a:p>
            <a:pPr lvl="1">
              <a:buFont typeface="Arial" charset="0"/>
              <a:buChar char="•"/>
              <a:defRPr/>
            </a:pPr>
            <a:r>
              <a:rPr lang="sr-Cyrl-RS" sz="1400" dirty="0">
                <a:solidFill>
                  <a:srgbClr val="0070C0"/>
                </a:solidFill>
                <a:latin typeface="Times New Roman" panose="02020603050405020304" pitchFamily="18" charset="0"/>
                <a:cs typeface="Times New Roman" panose="02020603050405020304" pitchFamily="18" charset="0"/>
              </a:rPr>
              <a:t>Најбогатија полисемија: </a:t>
            </a:r>
            <a:r>
              <a:rPr lang="sr-Cyrl-RS" sz="1400" b="1" dirty="0">
                <a:latin typeface="Times New Roman" panose="02020603050405020304" pitchFamily="18" charset="0"/>
                <a:cs typeface="Times New Roman" panose="02020603050405020304" pitchFamily="18" charset="0"/>
              </a:rPr>
              <a:t>Именице: </a:t>
            </a:r>
            <a:r>
              <a:rPr lang="sr-Cyrl-RS" sz="1400" dirty="0">
                <a:latin typeface="Times New Roman" panose="02020603050405020304" pitchFamily="18" charset="0"/>
                <a:cs typeface="Times New Roman" panose="02020603050405020304" pitchFamily="18" charset="0"/>
              </a:rPr>
              <a:t>ватра (42), перо (41), крило (38), глава (37), крст (37), круг (37), огањ (37), венац (36), основ(а) (36), коло (35), кош (35), одговор (35), жутица (34), круна (33), кључ (32). </a:t>
            </a:r>
            <a:r>
              <a:rPr lang="sr-Cyrl-RS" sz="1400" b="1" dirty="0">
                <a:latin typeface="Times New Roman" panose="02020603050405020304" pitchFamily="18" charset="0"/>
                <a:cs typeface="Times New Roman" panose="02020603050405020304" pitchFamily="18" charset="0"/>
              </a:rPr>
              <a:t>Глаголи: </a:t>
            </a:r>
            <a:r>
              <a:rPr lang="sr-Cyrl-RS" sz="1400" dirty="0">
                <a:latin typeface="Times New Roman" panose="02020603050405020304" pitchFamily="18" charset="0"/>
                <a:cs typeface="Times New Roman" panose="02020603050405020304" pitchFamily="18" charset="0"/>
              </a:rPr>
              <a:t>падати (87), пасти (85), оставити (се) (77), бити (се) (74), открити (се) (71), везати (се) (68), отворити (се) (65), носити (се) (63), држати (се) (62), ићи (61), дати (се) (59), имати (се) (59), наћи (се) (59), одбити (се) (56), изводити (се) (55). </a:t>
            </a:r>
            <a:r>
              <a:rPr lang="sr-Cyrl-RS" sz="1400" b="1" dirty="0">
                <a:latin typeface="Times New Roman" panose="02020603050405020304" pitchFamily="18" charset="0"/>
                <a:cs typeface="Times New Roman" panose="02020603050405020304" pitchFamily="18" charset="0"/>
              </a:rPr>
              <a:t>Збирно (пунозначне речи): </a:t>
            </a:r>
            <a:r>
              <a:rPr lang="sr-Cyrl-RS" sz="1400" dirty="0">
                <a:latin typeface="Times New Roman" panose="02020603050405020304" pitchFamily="18" charset="0"/>
                <a:cs typeface="Times New Roman" panose="02020603050405020304" pitchFamily="18" charset="0"/>
              </a:rPr>
              <a:t>падати (87), пасти (85), оставити (се) (77), бити (се) (74), открити (се) (71), везати (се) (68), отворити (се) (65), носити (се) (63), држати (се) (62), ићи (61), дати (се) (59), имати (се) (59), наћи (се) (59), низак (56), одбити (се) (56). (</a:t>
            </a:r>
            <a:r>
              <a:rPr lang="sr-Cyrl-RS" sz="1400" dirty="0">
                <a:solidFill>
                  <a:srgbClr val="0070C0"/>
                </a:solidFill>
                <a:latin typeface="Times New Roman" panose="02020603050405020304" pitchFamily="18" charset="0"/>
                <a:cs typeface="Times New Roman" panose="02020603050405020304" pitchFamily="18" charset="0"/>
              </a:rPr>
              <a:t>Наташа Марковић, докторат</a:t>
            </a:r>
            <a:r>
              <a:rPr lang="sr-Cyrl-RS" sz="1400" dirty="0">
                <a:latin typeface="Times New Roman" panose="02020603050405020304" pitchFamily="18" charset="0"/>
                <a:cs typeface="Times New Roman" panose="02020603050405020304" pitchFamily="18" charset="0"/>
              </a:rPr>
              <a:t>)</a:t>
            </a:r>
          </a:p>
          <a:p>
            <a:pPr lvl="1">
              <a:buFont typeface="Arial" charset="0"/>
              <a:buChar char="•"/>
              <a:defRPr/>
            </a:pPr>
            <a:r>
              <a:rPr lang="sr-Cyrl-RS" sz="1400" dirty="0">
                <a:solidFill>
                  <a:srgbClr val="0070C0"/>
                </a:solidFill>
                <a:latin typeface="Times New Roman" panose="02020603050405020304" pitchFamily="18" charset="0"/>
                <a:cs typeface="Times New Roman" panose="02020603050405020304" pitchFamily="18" charset="0"/>
              </a:rPr>
              <a:t>Најбогатија деривација:</a:t>
            </a:r>
            <a:r>
              <a:rPr lang="sr-Cyrl-RS" sz="1400" b="1" dirty="0">
                <a:latin typeface="Times New Roman" panose="02020603050405020304" pitchFamily="18" charset="0"/>
                <a:cs typeface="Times New Roman" panose="02020603050405020304" pitchFamily="18" charset="0"/>
              </a:rPr>
              <a:t> </a:t>
            </a:r>
            <a:r>
              <a:rPr lang="sr-Cyrl-RS" sz="1400" dirty="0">
                <a:latin typeface="Times New Roman" panose="02020603050405020304" pitchFamily="18" charset="0"/>
                <a:cs typeface="Times New Roman" panose="02020603050405020304" pitchFamily="18" charset="0"/>
              </a:rPr>
              <a:t>глава – 330 деривата, рука – 289 деривата, око – 155 деривата, нога – 134 деривата.</a:t>
            </a:r>
          </a:p>
          <a:p>
            <a:pPr lvl="1" algn="just">
              <a:buFont typeface="Arial" charset="0"/>
              <a:buChar char="•"/>
              <a:defRPr/>
            </a:pPr>
            <a:r>
              <a:rPr lang="sr-Cyrl-RS" sz="1400" dirty="0">
                <a:solidFill>
                  <a:srgbClr val="0070C0"/>
                </a:solidFill>
                <a:latin typeface="Times New Roman" panose="02020603050405020304" pitchFamily="18" charset="0"/>
                <a:cs typeface="Times New Roman" panose="02020603050405020304" pitchFamily="18" charset="0"/>
              </a:rPr>
              <a:t>Најбогатија фразеологија: </a:t>
            </a:r>
            <a:r>
              <a:rPr lang="sr-Cyrl-RS" sz="1400" dirty="0">
                <a:latin typeface="Times New Roman" panose="02020603050405020304" pitchFamily="18" charset="0"/>
                <a:cs typeface="Times New Roman" panose="02020603050405020304" pitchFamily="18" charset="0"/>
              </a:rPr>
              <a:t>(соматизми као главне саставнице): </a:t>
            </a:r>
            <a:r>
              <a:rPr lang="sr-Cyrl-RS" sz="1500" dirty="0">
                <a:effectLst/>
                <a:latin typeface="Times New Roman" panose="02020603050405020304" pitchFamily="18" charset="0"/>
                <a:ea typeface="Calibri" panose="020F0502020204030204" pitchFamily="34" charset="0"/>
              </a:rPr>
              <a:t>међу ексцерпираним фразеологизмима најбројнији су соматизми, и то овим редом: глава (96), око (89), рука (70), срце (63), душа (56), нога (39), језик (23), уво (20), уста (18), прст (16), зуб (15), лице (14), нос (14), врат (14), леђа (12), шака (11), кожа (10), грло (9), колено (9), образ (9), кост (6), брк (6), длака (6), пета (6), мозак (5), раме (5), груди (5), длан (5), дупе (5), стопа (5), гуша (4), живац (4), нокат (4), плећа (4), усна (4), брада (3), грбача (3), песница (3), ребро (3), сиса (3), срж (3), теме (3), бубрег (2), влас (2), нерв (2), прса (2), табан (2), тур (2), вена (1), ганглија (1), губица (1), жила (1), зеница (1), кичма (1), лакат (1), недра (1), њушка (1), плућа (1), потиљак (1), стомак (1), тело (1), црева (1) </a:t>
            </a:r>
            <a:r>
              <a:rPr lang="sr-Cyrl-RS" sz="1500" dirty="0">
                <a:solidFill>
                  <a:srgbClr val="0070C0"/>
                </a:solidFill>
                <a:effectLst/>
                <a:latin typeface="Times New Roman" panose="02020603050405020304" pitchFamily="18" charset="0"/>
                <a:ea typeface="Calibri" panose="020F0502020204030204" pitchFamily="34" charset="0"/>
              </a:rPr>
              <a:t>(Биљана Никић, докторат)</a:t>
            </a:r>
            <a:endParaRPr lang="sr-Cyrl-RS" sz="1500" dirty="0">
              <a:solidFill>
                <a:srgbClr val="0070C0"/>
              </a:solidFill>
              <a:latin typeface="Times New Roman" panose="02020603050405020304" pitchFamily="18" charset="0"/>
              <a:ea typeface="Calibri" panose="020F0502020204030204" pitchFamily="34" charset="0"/>
            </a:endParaRPr>
          </a:p>
          <a:p>
            <a:pPr lvl="1" algn="just">
              <a:buFont typeface="Arial" charset="0"/>
              <a:buChar char="•"/>
              <a:defRPr/>
            </a:pPr>
            <a:r>
              <a:rPr lang="sr-Cyrl-RS" sz="1700" dirty="0">
                <a:effectLst/>
                <a:latin typeface="Times New Roman" panose="02020603050405020304" pitchFamily="18" charset="0"/>
                <a:ea typeface="Calibri" panose="020F0502020204030204" pitchFamily="34" charset="0"/>
              </a:rPr>
              <a:t>На листи од 50 најфреквентнијих фразеологизама, чак 6 има лексему Бог. </a:t>
            </a:r>
            <a:r>
              <a:rPr lang="sr-Cyrl-RS" sz="1400" dirty="0">
                <a:solidFill>
                  <a:srgbClr val="0070C0"/>
                </a:solidFill>
                <a:effectLst/>
                <a:latin typeface="Times New Roman" panose="02020603050405020304" pitchFamily="18" charset="0"/>
                <a:ea typeface="Calibri" panose="020F0502020204030204" pitchFamily="34" charset="0"/>
              </a:rPr>
              <a:t>(Биљана Никић, докторат)</a:t>
            </a:r>
            <a:endParaRPr lang="sr-Cyrl-RS" sz="1400" dirty="0">
              <a:solidFill>
                <a:srgbClr val="0070C0"/>
              </a:solidFill>
              <a:latin typeface="Times New Roman" panose="02020603050405020304" pitchFamily="18" charset="0"/>
              <a:cs typeface="Times New Roman" panose="02020603050405020304" pitchFamily="18" charset="0"/>
            </a:endParaRPr>
          </a:p>
          <a:p>
            <a:pPr>
              <a:buFont typeface="Arial" charset="0"/>
              <a:buChar char="•"/>
              <a:defRPr/>
            </a:pPr>
            <a:endParaRPr lang="sr-Cyrl-RS" sz="1400" dirty="0"/>
          </a:p>
          <a:p>
            <a:pPr lvl="1" algn="just"/>
            <a:endParaRPr lang="en-US" dirty="0"/>
          </a:p>
        </p:txBody>
      </p:sp>
    </p:spTree>
    <p:extLst>
      <p:ext uri="{BB962C8B-B14F-4D97-AF65-F5344CB8AC3E}">
        <p14:creationId xmlns:p14="http://schemas.microsoft.com/office/powerpoint/2010/main" val="494087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{D4889DAA-22F1-44F1-A0A9-A0B8806B17C5}tf11531919_win32</Template>
  <TotalTime>1081</TotalTime>
  <Words>2688</Words>
  <Application>Microsoft Office PowerPoint</Application>
  <PresentationFormat>Widescreen</PresentationFormat>
  <Paragraphs>122</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Next LT Pro</vt:lpstr>
      <vt:lpstr>Avenir Next LT Pro Light</vt:lpstr>
      <vt:lpstr>Calibri</vt:lpstr>
      <vt:lpstr>Garamond</vt:lpstr>
      <vt:lpstr>Times New Roman</vt:lpstr>
      <vt:lpstr>SavonVTI</vt:lpstr>
      <vt:lpstr>Основни појмови о лингвокултурологији </vt:lpstr>
      <vt:lpstr>Лингвокултурологија и когнитивна лингвистика</vt:lpstr>
      <vt:lpstr>Најкраће о когнитивној лингвистици</vt:lpstr>
      <vt:lpstr>Рађање лингвокултурологије</vt:lpstr>
      <vt:lpstr>Савремена лингвистика од дијаде језик – човек,  преко тријаде језик – човек – сазнање  (когнитивна кингвистика)  до тетраде  језик – човек – сазнање – култура (у лингвокултурологији) </vt:lpstr>
      <vt:lpstr>Лингвокултурологија и етнолингвистика</vt:lpstr>
      <vt:lpstr>Основна јединица лингвокултурологије</vt:lpstr>
      <vt:lpstr>Пет критеријума за препознавање културолошких концепата</vt:lpstr>
      <vt:lpstr>Пет критеријума за препознавање културолошких концепата</vt:lpstr>
      <vt:lpstr>Културолошки концепт подлеже вредновању</vt:lpstr>
      <vt:lpstr>Прецедентни феномен</vt:lpstr>
      <vt:lpstr>Објект истраживања лингвокултурологије</vt:lpstr>
      <vt:lpstr>Лингвокултурологија развија свој појмовни и терминолошки апарат</vt:lpstr>
      <vt:lpstr>Задаци лингвокултурологије према В. А. Масловој</vt:lpstr>
      <vt:lpstr>Језичка слика света</vt:lpstr>
      <vt:lpstr>Национална слика света</vt:lpstr>
      <vt:lpstr>Наивна слика света</vt:lpstr>
      <vt:lpstr>Научна слика света</vt:lpstr>
      <vt:lpstr>Проблеми лингвокултурологије</vt:lpstr>
      <vt:lpstr>Проблеми лингвокултурологије </vt:lpstr>
      <vt:lpstr>Проблеми лингвокултурологије</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Основни појмови о лингвокултурологији (завршетак предавања)</dc:title>
  <dc:creator>Recenzent</dc:creator>
  <cp:lastModifiedBy>Recenzent</cp:lastModifiedBy>
  <cp:revision>39</cp:revision>
  <dcterms:created xsi:type="dcterms:W3CDTF">2020-11-17T17:28:01Z</dcterms:created>
  <dcterms:modified xsi:type="dcterms:W3CDTF">2025-06-06T18:36:31Z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