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9"/>
  </p:notesMasterIdLst>
  <p:sldIdLst>
    <p:sldId id="264" r:id="rId5"/>
    <p:sldId id="330" r:id="rId6"/>
    <p:sldId id="332" r:id="rId7"/>
    <p:sldId id="333" r:id="rId8"/>
    <p:sldId id="334" r:id="rId9"/>
    <p:sldId id="321" r:id="rId10"/>
    <p:sldId id="258" r:id="rId11"/>
    <p:sldId id="259" r:id="rId12"/>
    <p:sldId id="260" r:id="rId13"/>
    <p:sldId id="265" r:id="rId14"/>
    <p:sldId id="266" r:id="rId15"/>
    <p:sldId id="267" r:id="rId16"/>
    <p:sldId id="320" r:id="rId17"/>
    <p:sldId id="328" r:id="rId18"/>
    <p:sldId id="327" r:id="rId19"/>
    <p:sldId id="329" r:id="rId20"/>
    <p:sldId id="335" r:id="rId21"/>
    <p:sldId id="336" r:id="rId22"/>
    <p:sldId id="322" r:id="rId23"/>
    <p:sldId id="323" r:id="rId24"/>
    <p:sldId id="324" r:id="rId25"/>
    <p:sldId id="325" r:id="rId26"/>
    <p:sldId id="326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337" r:id="rId47"/>
    <p:sldId id="31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19" autoAdjust="0"/>
  </p:normalViewPr>
  <p:slideViewPr>
    <p:cSldViewPr snapToGrid="0">
      <p:cViewPr varScale="1">
        <p:scale>
          <a:sx n="93" d="100"/>
          <a:sy n="93" d="100"/>
        </p:scale>
        <p:origin x="24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s in po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Lorem ipsum dolor sit amet.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Lorem ipsum dolor sit amet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Lorem Ipsum Dolor Sit Amet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sr-Cyrl-RS" sz="4400" dirty="0"/>
              <a:t>Фреквенција језичких јединица у лингвокултурологији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Sit Dolor Amet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9EF9-4488-4664-94A6-B0310905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Cyrl-CS" sz="2400">
                <a:solidFill>
                  <a:schemeClr val="tx2">
                    <a:shade val="85000"/>
                    <a:satMod val="150000"/>
                  </a:schemeClr>
                </a:solidFill>
              </a:rPr>
              <a:t>Број асоцијација које се у асоцијативном пољу појављују само једанпут</a:t>
            </a:r>
            <a:endParaRPr sz="240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9EB1277-F326-45F2-807F-2462F9DFC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24400"/>
          </a:xfrm>
        </p:spPr>
        <p:txBody>
          <a:bodyPr/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sr-Cyrl-CS" altLang="en-US" sz="1600" b="1" dirty="0"/>
              <a:t>Хипотезе:</a:t>
            </a:r>
            <a:endParaRPr lang="en-US" altLang="en-US" sz="1600" b="1" dirty="0"/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sr-Cyrl-CS" altLang="en-US" sz="1600" dirty="0"/>
              <a:t>■ што је више појединачних асоцијација у асоцијативном пољу, може се рећи да је распршеност асоцијација већа и да семантика дате лексеме-стимулуса не усмерава у довољној мери асоцијације испитаника;</a:t>
            </a: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sr-Cyrl-CS" altLang="en-US" sz="1600" dirty="0"/>
              <a:t>■ распршеност асоцијација се везује за стимулусе који представљају периферију лексичког система, док мали број појединачних асоцијација треба очекивати као реакцију на стимулусе који представљају лексеме из основног лексичког фонда;</a:t>
            </a: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sr-Cyrl-CS" altLang="en-US" sz="1600" dirty="0"/>
              <a:t>■ списак лексема са највећим бројем појединачних асоцијација неће се много разликовати од списка стимулуса са највећим бројем асоцијација у асоцијативном пољу и, обратно, стимулуси са малим бројем појединачних реакција ће се изједначити са онима који имају незнатан број асоцијација у асоцијативном пољу;</a:t>
            </a: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sr-Cyrl-CS" altLang="en-US" sz="1600" dirty="0"/>
              <a:t>■ 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културолошком</a:t>
            </a:r>
            <a:r>
              <a:rPr lang="en-US" altLang="en-US" sz="1600" dirty="0"/>
              <a:t> </a:t>
            </a:r>
            <a:r>
              <a:rPr lang="en-US" altLang="en-US" sz="1600" dirty="0" err="1"/>
              <a:t>смислу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требало</a:t>
            </a:r>
            <a:r>
              <a:rPr lang="sr-Cyrl-CS" altLang="en-US" sz="1600" dirty="0"/>
              <a:t> би</a:t>
            </a:r>
            <a:r>
              <a:rPr lang="en-US" altLang="en-US" sz="1600" dirty="0"/>
              <a:t> </a:t>
            </a:r>
            <a:r>
              <a:rPr lang="en-US" altLang="en-US" sz="1600" dirty="0" err="1"/>
              <a:t>очекивати</a:t>
            </a:r>
            <a:r>
              <a:rPr lang="en-US" altLang="en-US" sz="1600" dirty="0"/>
              <a:t> </a:t>
            </a:r>
            <a:r>
              <a:rPr lang="en-US" altLang="en-US" sz="1600" dirty="0" err="1"/>
              <a:t>да</a:t>
            </a:r>
            <a:r>
              <a:rPr lang="en-US" altLang="en-US" sz="1600" dirty="0"/>
              <a:t> </a:t>
            </a:r>
            <a:r>
              <a:rPr lang="en-US" altLang="en-US" sz="1600" dirty="0" err="1"/>
              <a:t>лексеме</a:t>
            </a:r>
            <a:r>
              <a:rPr lang="en-US" altLang="en-US" sz="1600" dirty="0"/>
              <a:t> </a:t>
            </a:r>
            <a:r>
              <a:rPr lang="en-US" altLang="en-US" sz="1600" dirty="0" err="1"/>
              <a:t>које</a:t>
            </a:r>
            <a:r>
              <a:rPr lang="en-US" altLang="en-US" sz="1600" dirty="0"/>
              <a:t> </a:t>
            </a:r>
            <a:r>
              <a:rPr lang="en-US" altLang="en-US" sz="1600" dirty="0" err="1"/>
              <a:t>имају</a:t>
            </a:r>
            <a:r>
              <a:rPr lang="en-US" altLang="en-US" sz="1600" dirty="0"/>
              <a:t> </a:t>
            </a:r>
            <a:r>
              <a:rPr lang="sr-Cyrl-CS" altLang="en-US" sz="1600" dirty="0"/>
              <a:t>мали</a:t>
            </a:r>
            <a:r>
              <a:rPr lang="en-US" altLang="en-US" sz="1600" dirty="0"/>
              <a:t> </a:t>
            </a:r>
            <a:r>
              <a:rPr lang="en-US" altLang="en-US" sz="1600" dirty="0" err="1"/>
              <a:t>број</a:t>
            </a:r>
            <a:r>
              <a:rPr lang="en-US" altLang="en-US" sz="1600" dirty="0"/>
              <a:t> </a:t>
            </a:r>
            <a:r>
              <a:rPr lang="en-US" altLang="en-US" sz="1600" dirty="0" err="1"/>
              <a:t>појединачних</a:t>
            </a:r>
            <a:r>
              <a:rPr lang="en-US" altLang="en-US" sz="1600" dirty="0"/>
              <a:t> </a:t>
            </a:r>
            <a:r>
              <a:rPr lang="en-US" altLang="en-US" sz="1600" dirty="0" err="1"/>
              <a:t>асоцијација</a:t>
            </a:r>
            <a:r>
              <a:rPr lang="en-US" altLang="en-US" sz="1600" dirty="0"/>
              <a:t> </a:t>
            </a:r>
            <a:r>
              <a:rPr lang="en-US" altLang="en-US" sz="1600" dirty="0" err="1"/>
              <a:t>спадају</a:t>
            </a:r>
            <a:r>
              <a:rPr lang="en-US" altLang="en-US" sz="1600" dirty="0"/>
              <a:t> у </a:t>
            </a:r>
            <a:r>
              <a:rPr lang="en-US" altLang="en-US" sz="1600" dirty="0" err="1"/>
              <a:t>културално</a:t>
            </a:r>
            <a:r>
              <a:rPr lang="en-US" altLang="en-US" sz="1600" dirty="0"/>
              <a:t> </a:t>
            </a:r>
            <a:r>
              <a:rPr lang="en-US" altLang="en-US" sz="1600" dirty="0" err="1"/>
              <a:t>стереотипне</a:t>
            </a:r>
            <a:r>
              <a:rPr lang="sr-Cyrl-CS" altLang="en-US" sz="1600" dirty="0"/>
              <a:t> појмове</a:t>
            </a:r>
            <a:r>
              <a:rPr lang="en-US" altLang="en-US" sz="1600" dirty="0"/>
              <a:t>,</a:t>
            </a:r>
            <a:r>
              <a:rPr lang="sr-Cyrl-CS" altLang="en-US" sz="1600" dirty="0"/>
              <a:t> док они који имају велики број појединачних асоцијација у асоцијативном пољу спадају у културално аморфне појмове.</a:t>
            </a:r>
            <a:endParaRPr lang="en-US" altLang="en-US" sz="1600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E7F7-4968-4E4B-942B-58E0C28A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Cyrl-CS" sz="2400">
                <a:solidFill>
                  <a:schemeClr val="tx2">
                    <a:shade val="85000"/>
                    <a:satMod val="150000"/>
                  </a:schemeClr>
                </a:solidFill>
              </a:rPr>
              <a:t>Број асоцијација које се у асоцијативном пољу појављују само једанпут</a:t>
            </a:r>
            <a:endParaRPr sz="240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6E9C1-2517-4E65-9BEB-F0728F33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667001"/>
            <a:ext cx="8229600" cy="3459163"/>
          </a:xfrm>
        </p:spPr>
        <p:txBody>
          <a:bodyPr numCol="2">
            <a:normAutofit/>
          </a:bodyPr>
          <a:lstStyle/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срећом</a:t>
            </a:r>
            <a:r>
              <a:rPr lang="en-US" dirty="0"/>
              <a:t>, 338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љубaвљу</a:t>
            </a:r>
            <a:r>
              <a:rPr lang="en-US" dirty="0"/>
              <a:t>, 268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школе</a:t>
            </a:r>
            <a:r>
              <a:rPr lang="en-US" dirty="0"/>
              <a:t>, 258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телевизором</a:t>
            </a:r>
            <a:r>
              <a:rPr lang="en-US" dirty="0"/>
              <a:t>, 257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Aмерикaнци</a:t>
            </a:r>
            <a:r>
              <a:rPr lang="en-US" dirty="0"/>
              <a:t>, 256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информaцијaмa</a:t>
            </a:r>
            <a:r>
              <a:rPr lang="en-US" dirty="0"/>
              <a:t>, 253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енглески</a:t>
            </a:r>
            <a:r>
              <a:rPr lang="en-US" dirty="0"/>
              <a:t> </a:t>
            </a:r>
            <a:r>
              <a:rPr lang="en-US" dirty="0" err="1"/>
              <a:t>језик</a:t>
            </a:r>
            <a:r>
              <a:rPr lang="en-US" dirty="0"/>
              <a:t>, 251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упозорен</a:t>
            </a:r>
            <a:r>
              <a:rPr lang="en-US" dirty="0"/>
              <a:t>, 250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мужеви</a:t>
            </a:r>
            <a:r>
              <a:rPr lang="en-US" dirty="0"/>
              <a:t>, 248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зa</a:t>
            </a:r>
            <a:r>
              <a:rPr lang="en-US" dirty="0"/>
              <a:t> </a:t>
            </a:r>
            <a:r>
              <a:rPr lang="en-US" dirty="0" err="1"/>
              <a:t>родитеље</a:t>
            </a:r>
            <a:r>
              <a:rPr lang="en-US" dirty="0"/>
              <a:t>, 247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лaгaти</a:t>
            </a:r>
            <a:r>
              <a:rPr lang="en-US" dirty="0"/>
              <a:t>, 240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руски</a:t>
            </a:r>
            <a:r>
              <a:rPr lang="en-US" dirty="0"/>
              <a:t> </a:t>
            </a:r>
            <a:r>
              <a:rPr lang="en-US" dirty="0" err="1"/>
              <a:t>језик</a:t>
            </a:r>
            <a:r>
              <a:rPr lang="en-US" dirty="0"/>
              <a:t>, 233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Срби</a:t>
            </a:r>
            <a:r>
              <a:rPr lang="en-US" dirty="0"/>
              <a:t>, 232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глобaлизaм</a:t>
            </a:r>
            <a:r>
              <a:rPr lang="en-US" dirty="0"/>
              <a:t>, 228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Јевреји</a:t>
            </a:r>
            <a:r>
              <a:rPr lang="en-US" dirty="0"/>
              <a:t>, 228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рaвнодушност</a:t>
            </a:r>
            <a:r>
              <a:rPr lang="en-US" dirty="0"/>
              <a:t>, 228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љубaв</a:t>
            </a:r>
            <a:r>
              <a:rPr lang="en-US" dirty="0"/>
              <a:t>, 227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некултурa</a:t>
            </a:r>
            <a:r>
              <a:rPr lang="en-US" dirty="0"/>
              <a:t>, 226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желели</a:t>
            </a:r>
            <a:r>
              <a:rPr lang="en-US" dirty="0"/>
              <a:t>, 225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dirty="0" err="1"/>
              <a:t>толерaнцијa</a:t>
            </a:r>
            <a:r>
              <a:rPr lang="en-US" dirty="0"/>
              <a:t>, 225</a:t>
            </a:r>
          </a:p>
        </p:txBody>
      </p:sp>
      <p:sp>
        <p:nvSpPr>
          <p:cNvPr id="24580" name="TextBox 3">
            <a:extLst>
              <a:ext uri="{FF2B5EF4-FFF2-40B4-BE49-F238E27FC236}">
                <a16:creationId xmlns:a16="http://schemas.microsoft.com/office/drawing/2014/main" id="{F03DAF89-3621-4B6A-9521-E5830D33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1"/>
            <a:ext cx="7467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Cyrl-CS" altLang="en-US" sz="1600" b="1"/>
              <a:t>Лексеме стимулуси са највећим бројем асоцијација које се појављују само једанпут:</a:t>
            </a:r>
            <a:endParaRPr lang="en-US" altLang="en-US" sz="1600"/>
          </a:p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D32E-0AE1-451D-B0A3-9535A60B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r-Cyrl-CS" sz="2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Број асоцијација које се у асоцијативном пољу појављују само једанпут</a:t>
            </a:r>
            <a:endParaRPr sz="24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AC961-AA3A-4519-9286-99F4C677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667001"/>
            <a:ext cx="8229600" cy="3459163"/>
          </a:xfrm>
        </p:spPr>
        <p:txBody>
          <a:bodyPr numCol="2">
            <a:normAutofit/>
          </a:bodyPr>
          <a:lstStyle/>
          <a:p>
            <a:pPr indent="-274320">
              <a:spcBef>
                <a:spcPts val="0"/>
              </a:spcBef>
              <a:defRPr/>
            </a:pPr>
            <a:r>
              <a:rPr lang="sr-Cyrl-CS" dirty="0"/>
              <a:t>лимун, 58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плишани, 58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јужна, 61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кисело, 63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телефонски, 66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кров, 68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споредна, 71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поврће, 74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север, 74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зубни, 75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коверат, 75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вољена, 78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ледени, 78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мама, 78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мамина, 78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мед, 78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праг, 79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туп, 79,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оштрим, 80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r>
              <a:rPr lang="sr-Cyrl-CS" dirty="0"/>
              <a:t>насмејано, 81</a:t>
            </a:r>
            <a:endParaRPr lang="en-US" dirty="0"/>
          </a:p>
          <a:p>
            <a:pPr indent="-274320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0833E88D-8217-4FE5-8F7F-890EDA18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828801"/>
            <a:ext cx="7315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Cyrl-CS" altLang="en-US" sz="1600" b="1"/>
              <a:t>Лексеме стимулуси са најмањим бројем асоцијација које се појављују само једанпут:</a:t>
            </a:r>
            <a:endParaRPr lang="en-US" altLang="en-US" sz="1600"/>
          </a:p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CDFF-4C48-4FDA-8281-9A42266B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Н. В. Уфимцева: Језгро језичког сазнања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9489-366C-4D8A-BC79-4ECE83120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Језгро језичког сазнања за српски језик: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живот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(1430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+ 269)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2)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човек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(4202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262); 3)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љубав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(2932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240); 4)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(857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225); 5)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срећа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(1582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209); 6)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досада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(630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200); 7)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ништа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(1041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194); 8)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(989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182); 9)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људи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(1270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174); 10)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глупост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(620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173); 11)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(1246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168); 12)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лепо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(600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159); 13)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лаж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(1108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159); 14)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новац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(3840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158); 15)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кућа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(2176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154); 16)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рат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(1553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153); 17)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смрт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(1175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151); 18)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туга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(817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145); 19)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(664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141); 20)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лепота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(688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140); 21)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увек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(549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137); 22)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лоше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(334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130); 23)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паре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(1325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128); 24)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успех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(498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126); 25)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(750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124); 26)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(280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124); 27)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(880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123); 28)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бело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(755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119); 29)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(486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119); 30)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секс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(222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118).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Прва цифра у загради показује колико је пута уопште на све речи-стимулусе дата лексема била асоцијација, а друга лексема показује на колико је различитих стимулуса дата лексема била асоцијација. Редослед у списку је успостављен на основу овог другог броја.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6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FADA-1332-4253-BB9C-98A6A5C0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solidFill>
                  <a:srgbClr val="FF0000"/>
                </a:solidFill>
              </a:rPr>
              <a:t>Књижевна дела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098-7D3D-4214-B102-C1B5B6164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4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6C74-4428-44A0-8BCA-DDEFC7CF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i="1" dirty="0"/>
              <a:t>Божји људи</a:t>
            </a:r>
            <a:r>
              <a:rPr lang="sr-Cyrl-RS" dirty="0"/>
              <a:t>, Борисав Станковић</a:t>
            </a:r>
            <a:br>
              <a:rPr lang="sr-Cyrl-RS" dirty="0"/>
            </a:br>
            <a:r>
              <a:rPr lang="sr-Cyrl-RS" sz="2000" dirty="0"/>
              <a:t>Ана Савић Грујић, </a:t>
            </a:r>
            <a:r>
              <a:rPr lang="sr-Cyrl-RS" sz="2000" i="1" dirty="0"/>
              <a:t>Лексички слојеви</a:t>
            </a:r>
            <a:r>
              <a:rPr lang="sr-Cyrl-RS" sz="2000" dirty="0"/>
              <a:t>, Ниш, 2012.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587F-2890-4F33-ADC8-5F8850CB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Најфреквентније именице</a:t>
            </a:r>
          </a:p>
          <a:p>
            <a:r>
              <a:rPr lang="sr-Cyrl-RS" dirty="0"/>
              <a:t>кућа</a:t>
            </a:r>
          </a:p>
          <a:p>
            <a:r>
              <a:rPr lang="sr-Cyrl-RS" dirty="0"/>
              <a:t>гроб</a:t>
            </a:r>
          </a:p>
          <a:p>
            <a:r>
              <a:rPr lang="sr-Cyrl-RS" dirty="0"/>
              <a:t>гробље</a:t>
            </a:r>
          </a:p>
          <a:p>
            <a:r>
              <a:rPr lang="sr-Cyrl-RS" dirty="0"/>
              <a:t>жена</a:t>
            </a:r>
          </a:p>
          <a:p>
            <a:r>
              <a:rPr lang="sr-Cyrl-RS" dirty="0"/>
              <a:t>поп</a:t>
            </a:r>
          </a:p>
          <a:p>
            <a:r>
              <a:rPr lang="sr-Cyrl-RS" dirty="0"/>
              <a:t>соба</a:t>
            </a:r>
          </a:p>
          <a:p>
            <a:r>
              <a:rPr lang="sr-Cyrl-RS" dirty="0"/>
              <a:t>рука</a:t>
            </a:r>
          </a:p>
          <a:p>
            <a:r>
              <a:rPr lang="sr-Cyrl-RS" dirty="0"/>
              <a:t>слуга</a:t>
            </a:r>
          </a:p>
          <a:p>
            <a:r>
              <a:rPr lang="sr-Cyrl-RS" dirty="0"/>
              <a:t>село</a:t>
            </a:r>
          </a:p>
          <a:p>
            <a:r>
              <a:rPr lang="sr-Cyrl-RS" dirty="0"/>
              <a:t>глава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4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33C1-8C4E-4C20-8E9C-70C33F69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i="1" dirty="0"/>
              <a:t>Ибиш-ага</a:t>
            </a:r>
            <a:r>
              <a:rPr lang="sr-Cyrl-RS" dirty="0"/>
              <a:t>, Стеван Сремац</a:t>
            </a:r>
            <a:br>
              <a:rPr lang="sr-Cyrl-RS" dirty="0"/>
            </a:br>
            <a:r>
              <a:rPr lang="sr-Cyrl-RS" sz="2000" dirty="0"/>
              <a:t>Јелена Стошић, </a:t>
            </a:r>
            <a:r>
              <a:rPr lang="sr-Cyrl-RS" sz="2000" i="1" dirty="0"/>
              <a:t>Лексички слојеви</a:t>
            </a:r>
            <a:r>
              <a:rPr lang="sr-Cyrl-RS" sz="2000" dirty="0"/>
              <a:t>, Ниш, 2012.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2831-0ED2-4A81-82F9-D63EFC73A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/>
              <a:t>Најфреквентније именице</a:t>
            </a:r>
          </a:p>
          <a:p>
            <a:r>
              <a:rPr lang="sr-Cyrl-RS" dirty="0"/>
              <a:t>Ага</a:t>
            </a:r>
          </a:p>
          <a:p>
            <a:r>
              <a:rPr lang="sr-Cyrl-RS" dirty="0"/>
              <a:t>ибиш</a:t>
            </a:r>
          </a:p>
          <a:p>
            <a:r>
              <a:rPr lang="sr-Cyrl-RS" dirty="0"/>
              <a:t>Ставрија</a:t>
            </a:r>
          </a:p>
          <a:p>
            <a:r>
              <a:rPr lang="sr-Cyrl-RS" dirty="0"/>
              <a:t>човек</a:t>
            </a:r>
          </a:p>
          <a:p>
            <a:r>
              <a:rPr lang="sr-Cyrl-RS" dirty="0"/>
              <a:t>кућа</a:t>
            </a:r>
          </a:p>
          <a:p>
            <a:r>
              <a:rPr lang="sr-Cyrl-RS" dirty="0"/>
              <a:t>пара</a:t>
            </a:r>
          </a:p>
          <a:p>
            <a:r>
              <a:rPr lang="sr-Cyrl-RS" dirty="0"/>
              <a:t>дукат</a:t>
            </a:r>
          </a:p>
          <a:p>
            <a:r>
              <a:rPr lang="sr-Cyrl-RS" dirty="0"/>
              <a:t>комшија</a:t>
            </a:r>
          </a:p>
          <a:p>
            <a:r>
              <a:rPr lang="sr-Cyrl-RS" dirty="0"/>
              <a:t>Ниш</a:t>
            </a:r>
          </a:p>
          <a:p>
            <a:r>
              <a:rPr lang="sr-Cyrl-RS" dirty="0"/>
              <a:t>Јевђо</a:t>
            </a:r>
          </a:p>
          <a:p>
            <a:r>
              <a:rPr lang="sr-Cyrl-RS" dirty="0"/>
              <a:t>махала</a:t>
            </a:r>
          </a:p>
          <a:p>
            <a:r>
              <a:rPr lang="sr-Cyrl-RS" dirty="0"/>
              <a:t>реч</a:t>
            </a:r>
          </a:p>
          <a:p>
            <a:r>
              <a:rPr lang="sr-Cyrl-RS" dirty="0"/>
              <a:t>време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5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B705-F91A-4D64-9A0E-EC7269D1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solidFill>
                  <a:srgbClr val="FF0000"/>
                </a:solidFill>
              </a:rPr>
              <a:t>Језик медија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F432-B412-4C43-95FE-B51CC1DB9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7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FCF4-7B26-4C3D-961F-3DF38594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Избор лексике у рекламним огласима у часописима за жене</a:t>
            </a:r>
            <a:br>
              <a:rPr lang="sr-Cyrl-RS" dirty="0"/>
            </a:br>
            <a:r>
              <a:rPr lang="sr-Cyrl-RS" sz="2000" dirty="0"/>
              <a:t>Н. Силашки, Т. Ђуровић, Б. Радић-Бојанић, </a:t>
            </a:r>
            <a:r>
              <a:rPr lang="sr-Cyrl-RS" sz="2000" i="1" dirty="0"/>
              <a:t>Јавни дискурс Србије</a:t>
            </a:r>
            <a:r>
              <a:rPr lang="sr-Cyrl-RS" sz="2000" dirty="0"/>
              <a:t>, 2009.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9983D-6853-467B-8F8B-25A9D67C2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rgbClr val="FF0000"/>
                </a:solidFill>
              </a:rPr>
              <a:t>Најфреквентније именице</a:t>
            </a:r>
            <a:r>
              <a:rPr lang="sr-Cyrl-RS" dirty="0"/>
              <a:t>: кожа, тело, препарат, дан, година, коса, третман, производ, организам, лице, обољење, крема, начин, нега, храна...</a:t>
            </a:r>
          </a:p>
          <a:p>
            <a:r>
              <a:rPr lang="sr-Cyrl-RS" dirty="0">
                <a:solidFill>
                  <a:srgbClr val="FF0000"/>
                </a:solidFill>
              </a:rPr>
              <a:t>Најфреквентнији придеви</a:t>
            </a:r>
            <a:r>
              <a:rPr lang="sr-Cyrl-RS" dirty="0"/>
              <a:t>: природан, нов, здрав, велик, добар, биљни, мастан, лековит...</a:t>
            </a:r>
          </a:p>
          <a:p>
            <a:r>
              <a:rPr lang="sr-Cyrl-RS" dirty="0">
                <a:solidFill>
                  <a:srgbClr val="FF0000"/>
                </a:solidFill>
              </a:rPr>
              <a:t>Најфреквентнији глаголи у императиву</a:t>
            </a:r>
            <a:r>
              <a:rPr lang="sr-Cyrl-RS" dirty="0"/>
              <a:t>: бити, учинити, изабрати, наручити, осетити, пробати, уживати, користити, купити...</a:t>
            </a:r>
          </a:p>
          <a:p>
            <a:r>
              <a:rPr lang="sr-Cyrl-RS" dirty="0">
                <a:solidFill>
                  <a:srgbClr val="FF0000"/>
                </a:solidFill>
              </a:rPr>
              <a:t>Најфреквентнији глаголи у футуру: </a:t>
            </a:r>
            <a:r>
              <a:rPr lang="sr-Cyrl-RS" dirty="0"/>
              <a:t>бити, учинити, осетити, приметити, помоћи, имати, очистити, омогућити, постати, добити.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3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BDFF-E2F8-4B32-99AB-B6885590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solidFill>
                  <a:srgbClr val="FF0000"/>
                </a:solidFill>
              </a:rPr>
              <a:t>Фолклорне форме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90D18-0C96-4113-89BB-1173835D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8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3995-B56E-41D1-8B79-D0951971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solidFill>
                  <a:srgbClr val="FF0000"/>
                </a:solidFill>
              </a:rPr>
              <a:t>Фреквенцијски речници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2C5BD-8CC8-4C05-9231-68ED7F1C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Васић 1996: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Смиљка Васић,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Полазне основе новије српске прозе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књ. 1,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Речник четири јеванђелиста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Београд: Институт за педагошка истраживања.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Васић 1998: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Смиљка Васић,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Полазне основе новије српске прозе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књ. 2,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Фреквенцијски речник Хазарског речника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Милорада Павића, Београд: Институт за педагошка истраживања, Завод за уџбенике и наствана средства.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Васић 2000: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Смиљка Васић,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Полазне основе новије српске прозе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књ. 3,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Фреквенцијски речник романа Бездно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Светлане Велмар-Јанковић, Београд: Институт за педагошка истраживања.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Васић и Васић 2004: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Смиљка Васић и Драгољуб Васић,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Фреквенцијски речник савременог српског језика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Полазне основе новије српске прозе, Београд: Институт за педагошка истраживања.</a:t>
            </a:r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Кнафлич 1990: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Владислава Кнафлич,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Фреквенцијски речник будућих учитеља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Београд: Институт за педагошка истраживања, Просвета.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Костић, Ђ. 1999: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Ђорђе Костић,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Фреквенцијски речник савременог српског језика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том 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Београд: Институт за експерименталну фонетику и 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тологију говора, Лабораторија за екперименталну психологију Филозофског факултета у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еограду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Лукић 1983: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Вера Лукић,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Дечји фреквенцијски речник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допуњено издање, Београд: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за педагошка истраживања.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21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1C13-7E21-4CD1-B87B-6B232236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Српске епске народне песме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3F33-F7BA-420C-9511-DDD1D991E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Најфреквентније именице</a:t>
            </a:r>
          </a:p>
          <a:p>
            <a:r>
              <a:rPr lang="sr-Cyrl-RS" dirty="0"/>
              <a:t>ђевојка	1741</a:t>
            </a:r>
          </a:p>
          <a:p>
            <a:r>
              <a:rPr lang="sr-Cyrl-RS" dirty="0"/>
              <a:t>Турчин	1741</a:t>
            </a:r>
          </a:p>
          <a:p>
            <a:r>
              <a:rPr lang="sr-Cyrl-RS" dirty="0"/>
              <a:t>Бог	1455</a:t>
            </a:r>
          </a:p>
          <a:p>
            <a:r>
              <a:rPr lang="sr-Cyrl-RS" dirty="0"/>
              <a:t>мајка	1335</a:t>
            </a:r>
          </a:p>
          <a:p>
            <a:r>
              <a:rPr lang="sr-Cyrl-RS" dirty="0"/>
              <a:t>коњ	1319</a:t>
            </a:r>
          </a:p>
          <a:p>
            <a:r>
              <a:rPr lang="sr-Cyrl-RS" dirty="0"/>
              <a:t>јунак	1003</a:t>
            </a:r>
          </a:p>
          <a:p>
            <a:r>
              <a:rPr lang="sr-Cyrl-RS" dirty="0"/>
              <a:t>рука	953</a:t>
            </a:r>
          </a:p>
          <a:p>
            <a:r>
              <a:rPr lang="sr-Cyrl-RS" dirty="0"/>
              <a:t>брат	932</a:t>
            </a:r>
          </a:p>
          <a:p>
            <a:r>
              <a:rPr lang="sr-Cyrl-RS" dirty="0"/>
              <a:t>глава	925</a:t>
            </a:r>
          </a:p>
          <a:p>
            <a:r>
              <a:rPr lang="sr-Cyrl-RS" dirty="0"/>
              <a:t>двор	913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7962-0087-48F6-BADE-F52CD8BD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Српске епске народне песме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57CC5-8703-483D-9FE0-E433ECA6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Најфреквентнији придеви</a:t>
            </a:r>
          </a:p>
          <a:p>
            <a:r>
              <a:rPr lang="sr-Cyrl-RS" dirty="0"/>
              <a:t>бео	1811</a:t>
            </a:r>
          </a:p>
          <a:p>
            <a:r>
              <a:rPr lang="sr-Cyrl-RS" dirty="0"/>
              <a:t>млад	990</a:t>
            </a:r>
          </a:p>
          <a:p>
            <a:r>
              <a:rPr lang="sr-Cyrl-RS" dirty="0"/>
              <a:t>добар	669</a:t>
            </a:r>
          </a:p>
          <a:p>
            <a:r>
              <a:rPr lang="sr-Cyrl-RS" dirty="0"/>
              <a:t>мио	649</a:t>
            </a:r>
          </a:p>
          <a:p>
            <a:r>
              <a:rPr lang="sr-Cyrl-RS" dirty="0"/>
              <a:t>леп	605 </a:t>
            </a:r>
          </a:p>
          <a:p>
            <a:r>
              <a:rPr lang="sr-Cyrl-RS" dirty="0"/>
              <a:t>зелен	602</a:t>
            </a:r>
          </a:p>
          <a:p>
            <a:r>
              <a:rPr lang="sr-Cyrl-RS" dirty="0"/>
              <a:t>стар	532</a:t>
            </a:r>
          </a:p>
          <a:p>
            <a:r>
              <a:rPr lang="sr-Cyrl-RS" dirty="0"/>
              <a:t>раван	359</a:t>
            </a:r>
          </a:p>
          <a:p>
            <a:r>
              <a:rPr lang="sr-Cyrl-RS" dirty="0"/>
              <a:t>драг	349</a:t>
            </a:r>
          </a:p>
          <a:p>
            <a:r>
              <a:rPr lang="sr-Cyrl-RS" dirty="0"/>
              <a:t>турски	327</a:t>
            </a:r>
          </a:p>
          <a:p>
            <a:r>
              <a:rPr lang="sr-Cyrl-RS" dirty="0"/>
              <a:t>црн	321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36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D673-50AF-4C26-8106-85100F80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Српске епске народне песме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7855-077F-4CF5-8075-34478319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Најфреквентнији глаголи</a:t>
            </a:r>
          </a:p>
          <a:p>
            <a:r>
              <a:rPr lang="sr-Cyrl-RS" dirty="0"/>
              <a:t>бити	11.118</a:t>
            </a:r>
          </a:p>
          <a:p>
            <a:r>
              <a:rPr lang="sr-Cyrl-RS" dirty="0"/>
              <a:t>хтети	3043</a:t>
            </a:r>
          </a:p>
          <a:p>
            <a:r>
              <a:rPr lang="sr-Cyrl-RS" dirty="0"/>
              <a:t>дати	1338</a:t>
            </a:r>
          </a:p>
          <a:p>
            <a:r>
              <a:rPr lang="sr-Cyrl-RS" dirty="0"/>
              <a:t>доћи	1207</a:t>
            </a:r>
          </a:p>
          <a:p>
            <a:r>
              <a:rPr lang="sr-Cyrl-RS" dirty="0"/>
              <a:t>видети	1104</a:t>
            </a:r>
          </a:p>
          <a:p>
            <a:r>
              <a:rPr lang="sr-Cyrl-RS" dirty="0"/>
              <a:t>говорити	1070</a:t>
            </a:r>
          </a:p>
          <a:p>
            <a:r>
              <a:rPr lang="sr-Cyrl-RS" dirty="0"/>
              <a:t>отићи	1043</a:t>
            </a:r>
          </a:p>
          <a:p>
            <a:r>
              <a:rPr lang="sr-Cyrl-RS" dirty="0"/>
              <a:t>имати	963</a:t>
            </a:r>
          </a:p>
          <a:p>
            <a:r>
              <a:rPr lang="sr-Cyrl-RS" dirty="0"/>
              <a:t>ићи	773</a:t>
            </a:r>
          </a:p>
          <a:p>
            <a:r>
              <a:rPr lang="sr-Cyrl-RS" dirty="0"/>
              <a:t>беседити	718</a:t>
            </a:r>
          </a:p>
          <a:p>
            <a:r>
              <a:rPr lang="sr-Cyrl-RS" dirty="0"/>
              <a:t>ударити	661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30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DB9B-8A43-41F2-AB63-4194E9A3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Српске народне пословице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CFAF-1ED9-4F7D-A58B-605817CDC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 (303)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оек (144) + човек (3)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 (143)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 (122)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лава (120)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ућа (111)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ода (92)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 (79)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ена 77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оњ 73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ога 61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уша 60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 58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ђ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аво 58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78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87FB-3DD9-451E-AD9D-1A60EEB7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 Вуков Рјечник из 1852. године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94F8D-6116-4190-86EE-DD4FA3C8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i="1" dirty="0"/>
              <a:t>Рјечник </a:t>
            </a:r>
            <a:r>
              <a:rPr lang="sr-Cyrl-RS" dirty="0"/>
              <a:t>из 1818. садржи 26.000 речи.</a:t>
            </a:r>
          </a:p>
          <a:p>
            <a:r>
              <a:rPr lang="sr-Cyrl-RS" dirty="0"/>
              <a:t> </a:t>
            </a:r>
            <a:r>
              <a:rPr lang="sr-Cyrl-RS" i="1" dirty="0"/>
              <a:t>Рјечник</a:t>
            </a:r>
            <a:r>
              <a:rPr lang="sr-Cyrl-RS" dirty="0"/>
              <a:t> из 1852. године садржи око 47.750 речи. </a:t>
            </a:r>
          </a:p>
          <a:p>
            <a:r>
              <a:rPr lang="sr-Cyrl-RS" i="1" dirty="0"/>
              <a:t>Рјечник </a:t>
            </a:r>
            <a:r>
              <a:rPr lang="sr-Cyrl-RS" dirty="0"/>
              <a:t>из 1852. године садржи </a:t>
            </a:r>
            <a:r>
              <a:rPr lang="sr-Cyrl-RS" u="sng" dirty="0"/>
              <a:t>укупно</a:t>
            </a:r>
            <a:r>
              <a:rPr lang="sr-Cyrl-RS" dirty="0"/>
              <a:t> 352.705 речи записаних ћирилицом (а 1.640.943 речи, бројева и других ознака укупно).</a:t>
            </a:r>
          </a:p>
          <a:p>
            <a:r>
              <a:rPr lang="sr-Cyrl-RS" dirty="0"/>
              <a:t> Укупно 80.649 јединица представља </a:t>
            </a:r>
            <a:r>
              <a:rPr lang="sr-Cyrl-RS" u="sng" dirty="0"/>
              <a:t>различите</a:t>
            </a:r>
            <a:r>
              <a:rPr lang="sr-Cyrl-RS" dirty="0"/>
              <a:t> речи и облике речи који су написани ћирилицом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2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50F9-84F7-456F-87BA-C7CFA71E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/>
              <a:t>Најфреквентније речи у Вуковом Рјечнику из 1852. године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8E8F-9FA1-4328-AF7A-638EF2F5E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У десет најфреквентнијих речи у Вуковом </a:t>
            </a:r>
            <a:r>
              <a:rPr lang="sr-Cyrl-RS" i="1" dirty="0"/>
              <a:t>Рјечнику</a:t>
            </a:r>
            <a:r>
              <a:rPr lang="sr-Cyrl-RS" dirty="0"/>
              <a:t> спадају углавном непроменљиве речи: </a:t>
            </a:r>
          </a:p>
          <a:p>
            <a:r>
              <a:rPr lang="sr-Cyrl-RS" dirty="0"/>
              <a:t>1) </a:t>
            </a:r>
            <a:r>
              <a:rPr lang="sr-Cyrl-RS" i="1" dirty="0"/>
              <a:t>и</a:t>
            </a:r>
            <a:r>
              <a:rPr lang="sr-Cyrl-RS" dirty="0"/>
              <a:t> (7.044) 		6) </a:t>
            </a:r>
            <a:r>
              <a:rPr lang="sr-Cyrl-RS" i="1" dirty="0"/>
              <a:t>од</a:t>
            </a:r>
            <a:r>
              <a:rPr lang="sr-Cyrl-RS" dirty="0"/>
              <a:t> (2.255)</a:t>
            </a:r>
          </a:p>
          <a:p>
            <a:r>
              <a:rPr lang="sr-Cyrl-RS" dirty="0"/>
              <a:t>2) </a:t>
            </a:r>
            <a:r>
              <a:rPr lang="sr-Cyrl-RS" i="1" dirty="0"/>
              <a:t>на</a:t>
            </a:r>
            <a:r>
              <a:rPr lang="sr-Cyrl-RS" dirty="0"/>
              <a:t> (3.797) 		7) </a:t>
            </a:r>
            <a:r>
              <a:rPr lang="sr-Cyrl-RS" i="1" dirty="0"/>
              <a:t>о</a:t>
            </a:r>
            <a:r>
              <a:rPr lang="sr-Cyrl-RS" dirty="0"/>
              <a:t> (2.252) </a:t>
            </a:r>
          </a:p>
          <a:p>
            <a:r>
              <a:rPr lang="sr-Cyrl-RS" dirty="0"/>
              <a:t>3) </a:t>
            </a:r>
            <a:r>
              <a:rPr lang="sr-Cyrl-RS" i="1" dirty="0"/>
              <a:t>а</a:t>
            </a:r>
            <a:r>
              <a:rPr lang="sr-Cyrl-RS" dirty="0"/>
              <a:t> (3.350) 		8) </a:t>
            </a:r>
            <a:r>
              <a:rPr lang="sr-Cyrl-RS" i="1" dirty="0"/>
              <a:t>не</a:t>
            </a:r>
            <a:r>
              <a:rPr lang="sr-Cyrl-RS" dirty="0"/>
              <a:t> (1.734) </a:t>
            </a:r>
          </a:p>
          <a:p>
            <a:r>
              <a:rPr lang="sr-Cyrl-RS" dirty="0"/>
              <a:t>4) </a:t>
            </a:r>
            <a:r>
              <a:rPr lang="sr-Cyrl-RS" i="1" dirty="0"/>
              <a:t>је</a:t>
            </a:r>
            <a:r>
              <a:rPr lang="sr-Cyrl-RS" dirty="0"/>
              <a:t> (3.252) 		9) </a:t>
            </a:r>
            <a:r>
              <a:rPr lang="sr-Cyrl-RS" i="1" dirty="0"/>
              <a:t>по</a:t>
            </a:r>
            <a:r>
              <a:rPr lang="sr-Cyrl-RS" dirty="0"/>
              <a:t> (1.732)</a:t>
            </a:r>
          </a:p>
          <a:p>
            <a:r>
              <a:rPr lang="sr-Cyrl-RS" dirty="0"/>
              <a:t>5) </a:t>
            </a:r>
            <a:r>
              <a:rPr lang="sr-Cyrl-RS" i="1" dirty="0"/>
              <a:t>да</a:t>
            </a:r>
            <a:r>
              <a:rPr lang="sr-Cyrl-RS" dirty="0"/>
              <a:t> (2.614) 		10) </a:t>
            </a:r>
            <a:r>
              <a:rPr lang="sr-Cyrl-RS" i="1" dirty="0"/>
              <a:t>што</a:t>
            </a:r>
            <a:r>
              <a:rPr lang="sr-Cyrl-RS" dirty="0"/>
              <a:t> (1.477)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66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7E5B-7688-4A34-8D72-CE66E0A0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/>
              <a:t>Најфреквентније именице у Вуковом </a:t>
            </a:r>
            <a:r>
              <a:rPr lang="sr-Cyrl-RS" sz="2800" i="1" dirty="0"/>
              <a:t>Рјечнику</a:t>
            </a:r>
            <a:r>
              <a:rPr lang="sr-Cyrl-RS" sz="2800" dirty="0"/>
              <a:t>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5B584-7A47-480D-9FAD-4BB914FB0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1) човјек (406)	 	6) дим (219) </a:t>
            </a:r>
          </a:p>
          <a:p>
            <a:r>
              <a:rPr lang="sr-Cyrl-RS" dirty="0"/>
              <a:t>2) вода (313)	 	7) планина (197) </a:t>
            </a:r>
          </a:p>
          <a:p>
            <a:r>
              <a:rPr lang="sr-Cyrl-RS" dirty="0"/>
              <a:t>3) коњ (284)	 	8) Бог (192) </a:t>
            </a:r>
          </a:p>
          <a:p>
            <a:r>
              <a:rPr lang="sr-Cyrl-RS" dirty="0"/>
              <a:t>4) дан (266)		 9) кућа (192)</a:t>
            </a:r>
          </a:p>
          <a:p>
            <a:r>
              <a:rPr lang="sr-Cyrl-RS" dirty="0"/>
              <a:t>5) људи (254)	 	10) пјесма (189)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5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EF25-3EA3-4D9A-9F3D-98CD8C9B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Најфреквентнији глаголи у Вуковом </a:t>
            </a:r>
            <a:r>
              <a:rPr lang="sr-Cyrl-RS" i="1" dirty="0"/>
              <a:t>Рјечнику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57F5A-2FFB-4038-B8F4-4FD266707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/>
              <a:t>звати</a:t>
            </a:r>
            <a:r>
              <a:rPr lang="sr-Cyrl-RS" i="1" dirty="0"/>
              <a:t> </a:t>
            </a:r>
            <a:r>
              <a:rPr lang="sr-Cyrl-RS" dirty="0"/>
              <a:t>[облици </a:t>
            </a:r>
            <a:r>
              <a:rPr lang="sr-Cyrl-RS" i="1" dirty="0"/>
              <a:t>зове </a:t>
            </a:r>
            <a:r>
              <a:rPr lang="sr-Cyrl-RS" dirty="0"/>
              <a:t>(305) и </a:t>
            </a:r>
            <a:r>
              <a:rPr lang="sr-Cyrl-RS" i="1" dirty="0"/>
              <a:t>зову </a:t>
            </a:r>
            <a:r>
              <a:rPr lang="sr-Cyrl-RS" dirty="0"/>
              <a:t>(308)]</a:t>
            </a:r>
          </a:p>
          <a:p>
            <a:r>
              <a:rPr lang="sr-Cyrl-RS" dirty="0"/>
              <a:t> </a:t>
            </a:r>
            <a:r>
              <a:rPr lang="sr-Cyrl-RS" b="1" dirty="0"/>
              <a:t>казати</a:t>
            </a:r>
            <a:r>
              <a:rPr lang="sr-Cyrl-RS" i="1" dirty="0"/>
              <a:t> </a:t>
            </a:r>
            <a:r>
              <a:rPr lang="sr-Cyrl-RS" dirty="0"/>
              <a:t>[облици </a:t>
            </a:r>
            <a:r>
              <a:rPr lang="sr-Cyrl-RS" i="1" dirty="0"/>
              <a:t>кажу </a:t>
            </a:r>
            <a:r>
              <a:rPr lang="sr-Cyrl-RS" dirty="0"/>
              <a:t>(198) и </a:t>
            </a:r>
            <a:r>
              <a:rPr lang="sr-Cyrl-RS" i="1" dirty="0"/>
              <a:t>каже </a:t>
            </a:r>
            <a:r>
              <a:rPr lang="sr-Cyrl-RS" dirty="0"/>
              <a:t>(153)] </a:t>
            </a:r>
          </a:p>
          <a:p>
            <a:r>
              <a:rPr lang="sr-Cyrl-RS" b="1" dirty="0"/>
              <a:t>видети</a:t>
            </a:r>
            <a:r>
              <a:rPr lang="sr-Cyrl-RS" i="1" dirty="0"/>
              <a:t> </a:t>
            </a:r>
            <a:r>
              <a:rPr lang="sr-Cyrl-RS" dirty="0"/>
              <a:t>[облик </a:t>
            </a:r>
            <a:r>
              <a:rPr lang="sr-Cyrl-RS" i="1" dirty="0"/>
              <a:t>види </a:t>
            </a:r>
            <a:r>
              <a:rPr lang="sr-Cyrl-RS" dirty="0"/>
              <a:t>(289)] </a:t>
            </a:r>
          </a:p>
          <a:p>
            <a:r>
              <a:rPr lang="sr-Cyrl-RS" b="1" dirty="0"/>
              <a:t>говорити</a:t>
            </a:r>
            <a:r>
              <a:rPr lang="sr-Cyrl-RS" i="1" dirty="0"/>
              <a:t> </a:t>
            </a:r>
            <a:r>
              <a:rPr lang="sr-Cyrl-RS" dirty="0"/>
              <a:t>[облик </a:t>
            </a:r>
            <a:r>
              <a:rPr lang="sr-Cyrl-RS" i="1" dirty="0"/>
              <a:t>говори </a:t>
            </a:r>
            <a:r>
              <a:rPr lang="sr-Cyrl-RS" dirty="0"/>
              <a:t>(245)]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81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C1E5-DEB5-44B1-AFFF-6FD5C80B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2400" dirty="0"/>
              <a:t>Најфреквентније именице </a:t>
            </a:r>
            <a:br>
              <a:rPr lang="en-US" sz="2400" dirty="0"/>
            </a:br>
            <a:r>
              <a:rPr lang="sr-Cyrl-RS" sz="2400" dirty="0"/>
              <a:t>у</a:t>
            </a:r>
            <a:r>
              <a:rPr lang="en-US" sz="2400" dirty="0"/>
              <a:t> </a:t>
            </a:r>
            <a:r>
              <a:rPr lang="sr-Cyrl-RS" sz="2400" dirty="0"/>
              <a:t>Српском рјечнику, </a:t>
            </a:r>
            <a:br>
              <a:rPr lang="sr-Cyrl-RS" sz="2400" dirty="0"/>
            </a:br>
            <a:r>
              <a:rPr lang="sr-Cyrl-RS" sz="2400" dirty="0"/>
              <a:t>Српским народним пјесмама </a:t>
            </a:r>
            <a:br>
              <a:rPr lang="sr-Cyrl-RS" sz="2400" dirty="0"/>
            </a:br>
            <a:r>
              <a:rPr lang="sr-Cyrl-RS" sz="2400" dirty="0"/>
              <a:t>и Српским народним пословицама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EAD0CD-5863-4C75-B98F-1800B8CD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7270" y="3026123"/>
          <a:ext cx="8883864" cy="1480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624">
                  <a:extLst>
                    <a:ext uri="{9D8B030D-6E8A-4147-A177-3AD203B41FA5}">
                      <a16:colId xmlns:a16="http://schemas.microsoft.com/office/drawing/2014/main" val="2846389837"/>
                    </a:ext>
                  </a:extLst>
                </a:gridCol>
                <a:gridCol w="807624">
                  <a:extLst>
                    <a:ext uri="{9D8B030D-6E8A-4147-A177-3AD203B41FA5}">
                      <a16:colId xmlns:a16="http://schemas.microsoft.com/office/drawing/2014/main" val="1572613587"/>
                    </a:ext>
                  </a:extLst>
                </a:gridCol>
                <a:gridCol w="807624">
                  <a:extLst>
                    <a:ext uri="{9D8B030D-6E8A-4147-A177-3AD203B41FA5}">
                      <a16:colId xmlns:a16="http://schemas.microsoft.com/office/drawing/2014/main" val="2076778657"/>
                    </a:ext>
                  </a:extLst>
                </a:gridCol>
                <a:gridCol w="807624">
                  <a:extLst>
                    <a:ext uri="{9D8B030D-6E8A-4147-A177-3AD203B41FA5}">
                      <a16:colId xmlns:a16="http://schemas.microsoft.com/office/drawing/2014/main" val="2008796506"/>
                    </a:ext>
                  </a:extLst>
                </a:gridCol>
                <a:gridCol w="807624">
                  <a:extLst>
                    <a:ext uri="{9D8B030D-6E8A-4147-A177-3AD203B41FA5}">
                      <a16:colId xmlns:a16="http://schemas.microsoft.com/office/drawing/2014/main" val="2583541099"/>
                    </a:ext>
                  </a:extLst>
                </a:gridCol>
                <a:gridCol w="807624">
                  <a:extLst>
                    <a:ext uri="{9D8B030D-6E8A-4147-A177-3AD203B41FA5}">
                      <a16:colId xmlns:a16="http://schemas.microsoft.com/office/drawing/2014/main" val="1682948573"/>
                    </a:ext>
                  </a:extLst>
                </a:gridCol>
                <a:gridCol w="807624">
                  <a:extLst>
                    <a:ext uri="{9D8B030D-6E8A-4147-A177-3AD203B41FA5}">
                      <a16:colId xmlns:a16="http://schemas.microsoft.com/office/drawing/2014/main" val="1632663893"/>
                    </a:ext>
                  </a:extLst>
                </a:gridCol>
                <a:gridCol w="807624">
                  <a:extLst>
                    <a:ext uri="{9D8B030D-6E8A-4147-A177-3AD203B41FA5}">
                      <a16:colId xmlns:a16="http://schemas.microsoft.com/office/drawing/2014/main" val="608373705"/>
                    </a:ext>
                  </a:extLst>
                </a:gridCol>
                <a:gridCol w="807624">
                  <a:extLst>
                    <a:ext uri="{9D8B030D-6E8A-4147-A177-3AD203B41FA5}">
                      <a16:colId xmlns:a16="http://schemas.microsoft.com/office/drawing/2014/main" val="3591700123"/>
                    </a:ext>
                  </a:extLst>
                </a:gridCol>
                <a:gridCol w="807624">
                  <a:extLst>
                    <a:ext uri="{9D8B030D-6E8A-4147-A177-3AD203B41FA5}">
                      <a16:colId xmlns:a16="http://schemas.microsoft.com/office/drawing/2014/main" val="1245427006"/>
                    </a:ext>
                  </a:extLst>
                </a:gridCol>
                <a:gridCol w="807624">
                  <a:extLst>
                    <a:ext uri="{9D8B030D-6E8A-4147-A177-3AD203B41FA5}">
                      <a16:colId xmlns:a16="http://schemas.microsoft.com/office/drawing/2014/main" val="1070057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5.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7.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8.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9.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10.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011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Српски рјечник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човјек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вода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коњ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дан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људи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дим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планина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Бог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кућа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пјесма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15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Српске народне пјесме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дјевојка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Турчин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Бог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мајка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коњ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јунак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рука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брат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глава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двор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05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</a:rPr>
                        <a:t>Српске народне пословице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Бог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човјек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око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пас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глава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кућа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вода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рука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жена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</a:rPr>
                        <a:t>коњ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20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15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15D0-D0D3-4ED6-AA48-9F8C6A0E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Човјек као најфреквентнија именица у Вуковом </a:t>
            </a:r>
            <a:r>
              <a:rPr lang="sr-Cyrl-RS" i="1" dirty="0"/>
              <a:t>Рјечнику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118F0-CE7A-486A-901C-A6AC628F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Именица </a:t>
            </a:r>
            <a:r>
              <a:rPr lang="sr-Cyrl-RS" i="1" dirty="0"/>
              <a:t>човјек</a:t>
            </a:r>
            <a:r>
              <a:rPr lang="sr-Cyrl-RS" dirty="0"/>
              <a:t>, само у номинативу, има учесталост 460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8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3995-B56E-41D1-8B79-D0951971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Смиљка и Драгољуб Васић: </a:t>
            </a:r>
            <a:br>
              <a:rPr lang="sr-Cyrl-C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C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CS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Фреквенцијски речник савременог српског језика,</a:t>
            </a:r>
            <a:r>
              <a:rPr lang="sr-Cyrl-C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2004. </a:t>
            </a:r>
            <a:br>
              <a:rPr lang="sr-Cyrl-CS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2C5BD-8CC8-4C05-9231-68ED7F1C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Овај речник представља скупни речник романа који су награђени НИН-овом наградом у периоду од 1993. до 1999. године. </a:t>
            </a:r>
          </a:p>
          <a:p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C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есет најфреквентнијих лексема: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бити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у, себе (се)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тај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који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ја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Десет најфреквентнијих именица: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година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пут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време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рука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отац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народ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Исус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живот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реч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Најфреквентнији глаголи: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бити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хтети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моћи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рећи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имати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знати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казати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доћи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видети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морати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Најфреквентнији придеви: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велик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хазарски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српски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стар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сав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мали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добар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цео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sr-Cyrl-C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садржај овог речника утиче чињеница што се он састоји из лексике одабраних романа.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55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BC5E-7F24-433E-9AFB-EEB4BA92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cap="small" dirty="0"/>
              <a:t>Придев + </a:t>
            </a:r>
            <a:r>
              <a:rPr lang="sr-Cyrl-RS" i="1" cap="small" dirty="0"/>
              <a:t>човјек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01ED9-01F0-41F4-92B8-09D57A77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чудан, дебео, сулудаст, велик, луд, лијен, гладан, стар, громорадан, невјеран, матор, лијеп, инокосан, набухао, мртав, учен, болестан, неваљао, невиђен, јадан, обијељео, обичан, најстарији, опак, отворен, зао, рђав, ћанут, добар, превртљив, жив, мали, богат, прави, одређен, темељан, уморан, килав, виђен, бијесан, врли, врстан, зубат, багав  ЧОВЈЕК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15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B844-0AEB-458D-8CC7-75BC245E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cap="small" dirty="0"/>
              <a:t>Човјек</a:t>
            </a:r>
            <a:r>
              <a:rPr lang="sr-Cyrl-RS" cap="small" dirty="0"/>
              <a:t> + неконгруентни атрибут у генитиву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4B4E-C199-49C4-A6B7-106D889BD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ЧОВЈЕК лијепе коби, зла језика, злијех очију, зле руке, добре руке, рутава носа, слабе грађе, старога кова, лијепа раста, црне масти, тј. црномањаст, кратка вијека, бијелијех бркова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28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ADB2-E8A9-46A9-9B48-591FC056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cap="small" dirty="0"/>
              <a:t>Човјек</a:t>
            </a:r>
            <a:r>
              <a:rPr lang="sr-Cyrl-RS" cap="small" dirty="0"/>
              <a:t> који</a:t>
            </a:r>
            <a:r>
              <a:rPr lang="sr-Cyrl-RS" dirty="0"/>
              <a:t> ...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E45E-FC4B-4FCD-8762-7479F13D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ЧОВЈЕК КОЈИ: који зна писати, који је воће пресађивао, који шљиве тресе, који иде по мору, који носи књиге (писма), који држи стоку и само од ње живи, који збија сир у мјешинама или у чабрицама, који ради пољски рад.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66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E5EE-79C7-49E8-98C0-D1E8390F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cap="small" dirty="0"/>
              <a:t>Човјек</a:t>
            </a:r>
            <a:r>
              <a:rPr lang="sr-Cyrl-RS" cap="small" dirty="0"/>
              <a:t> који</a:t>
            </a:r>
            <a:r>
              <a:rPr lang="sr-Cyrl-RS" dirty="0"/>
              <a:t> ...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A000B-C28C-4B3B-9B00-33B14293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ЧОВЈЕК КОЈИ: који не може да отрпи кад му се што неповољно рекне, који пости понедионик, који радо или ласно продаје своју баштину, који преде и више се меша са женскињем, који не пази шта ради, који радо части, који се и без невоље једнако тужи, који добро ради, који се удворава ради кога, који не говори што мисли, који нити говори чисто српски ни бугарски, који пости и једноуди више него остали људи, који не мари задушу, који спрда, који буче, који бргља, који једе џигерице, а не може меса да купи, који глади брке, који растеже речи док говори, који је много учио.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86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D041-1F48-42DD-8B17-2A84AB96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cap="small" dirty="0"/>
              <a:t>Човјек</a:t>
            </a:r>
            <a:r>
              <a:rPr lang="sr-Cyrl-RS" cap="small" dirty="0"/>
              <a:t> који</a:t>
            </a:r>
            <a:r>
              <a:rPr lang="sr-Cyrl-RS" dirty="0"/>
              <a:t> ...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98301-AC4E-4764-BC47-4ACDD4EF1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ЧОВЈЕК КОЈИ: који нема ништа, који је ништа, који уђе жени у кућу, којега је вила била устрелила, који нема ни куће, ни имања нити каква посла, који сједи на чијем салашу, који нема вола, из којега у сну изађе дух, који има образ, који се био скоро оженио, који има прћију, који има у кући само једну своју главу, који је слаб од зиме, који је кличав, који је већ готово умро.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70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A61C-1BD5-4B33-B647-13A6B98B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ИМЕНИЦА </a:t>
            </a:r>
            <a:r>
              <a:rPr lang="sr-Cyrl-RS" i="1" dirty="0"/>
              <a:t>мјесто</a:t>
            </a:r>
            <a:r>
              <a:rPr lang="sr-Cyrl-RS" dirty="0"/>
              <a:t> у Вуковом </a:t>
            </a:r>
            <a:r>
              <a:rPr lang="sr-Cyrl-RS" i="1" dirty="0"/>
              <a:t>Рјечнику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7342-BD4F-4690-B511-AC8FC492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Број укупних појављивања лексеме </a:t>
            </a:r>
            <a:r>
              <a:rPr lang="sr-Cyrl-RS" i="1" dirty="0"/>
              <a:t>место: </a:t>
            </a:r>
            <a:r>
              <a:rPr lang="sr-Cyrl-RS" b="1" dirty="0"/>
              <a:t>570</a:t>
            </a:r>
            <a:r>
              <a:rPr lang="sr-Cyrl-RS" i="1" dirty="0"/>
              <a:t>;</a:t>
            </a:r>
          </a:p>
          <a:p>
            <a:r>
              <a:rPr lang="sr-Cyrl-RS" dirty="0"/>
              <a:t>Број предлошких појављивања: </a:t>
            </a:r>
            <a:r>
              <a:rPr lang="sr-Cyrl-RS" b="1" dirty="0"/>
              <a:t>200</a:t>
            </a:r>
            <a:r>
              <a:rPr lang="sr-Cyrl-RS" dirty="0"/>
              <a:t> (кад </a:t>
            </a:r>
            <a:r>
              <a:rPr lang="sr-Cyrl-RS" i="1" dirty="0"/>
              <a:t>мјесто </a:t>
            </a:r>
            <a:r>
              <a:rPr lang="sr-Cyrl-RS" dirty="0"/>
              <a:t>значи </a:t>
            </a:r>
            <a:r>
              <a:rPr lang="sr-Cyrl-RS" i="1" dirty="0"/>
              <a:t>уместо</a:t>
            </a:r>
            <a:r>
              <a:rPr lang="sr-Cyrl-RS" dirty="0"/>
              <a:t>);</a:t>
            </a:r>
          </a:p>
          <a:p>
            <a:r>
              <a:rPr lang="sr-Cyrl-RS" dirty="0"/>
              <a:t> Број именичких појављивања: </a:t>
            </a:r>
            <a:r>
              <a:rPr lang="sr-Cyrl-RS" b="1" dirty="0"/>
              <a:t>370</a:t>
            </a:r>
            <a:r>
              <a:rPr lang="sr-Cyrl-RS" dirty="0"/>
              <a:t> (у свим падежима једнине и множине).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95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DC80-AECA-444F-AEB4-64ABE02C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Придев + </a:t>
            </a:r>
            <a:r>
              <a:rPr lang="sr-Cyrl-RS" i="1" dirty="0"/>
              <a:t>мјесто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4DD0-83AE-46F0-B7AD-089D0EC89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чудно, разваљено, празно, одређено, околно, различно, голетно, источно, бреговито, брдовито, баровито, каменито, војно, уско, округло, озидано, главно, заграђено, стрмено, поузвишено, тијесно, лијепо, стрменито, заграђено, питомо, зло, веће, подводно, скровито МЈЕСТО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44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397D-17B9-4F47-9EA2-4202B925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cap="small" dirty="0"/>
              <a:t>Географски називи уз именицу </a:t>
            </a:r>
            <a:r>
              <a:rPr lang="sr-Cyrl-RS" i="1" cap="small" dirty="0"/>
              <a:t>мјесто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E857-3E2B-4604-B05C-F68D4904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многа мјеста у Црној Гори, многа се мјеста тако зову (н.п. у Боци), из мјеста које се звало Котор, и по другијем мјестима, н. п. у Хрватској, на гдјекојијем мјестима, као н.п. у Буковику, и по гдјекојијем мјестима Мисирача, у Сријему, у гдјекојијем мјестима Старе Србије, као н.п. у Метохији, у некијем мјестима, као н.п. у Неготину и у Ршави, на некијем мјестима (као по Сријему), на некијем мјестима (као н.п. по Морави), на некијем мјестима (као н.п. по Јадру и по Поцерини), на неким мјестима (као по Босни и по Херцеговини), на неким мјестима (као н.п. у Далмацији), на неким мјестима (као н.п. у Бачкој), по неким мјестима (као по Бачкој, Банату и по Сријему), по неким мјестима, као н.п. по Ваљевској нахији;(у Сријему и Слав.) мјесто под тријемом; (у Славон. и Хрв.) мјесто где су челе и кошнице;(у Хрв.) мјесто гдје бива сајам; (у Хрв.) мјесто гдје стока пасе; (У Црној Гори) мјесто гдје је много шуме исјечено; (у Црној Гори) мјесто гдје се риба лови; (у Црној Гори) мјесто гдје стока пасе; (у Далмацији) мјесто гдје се купа; (у Црмн.) мјесто гдје пристају пријеходи ...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30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4FB9-5039-4CDC-A688-0A43973F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cap="small" dirty="0"/>
              <a:t>Именице које означавају место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0F96B-280E-4068-97ED-353AD005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испашиште – мјесто ђе стока пасе</a:t>
            </a:r>
            <a:endParaRPr lang="en-US" dirty="0"/>
          </a:p>
          <a:p>
            <a:r>
              <a:rPr lang="sr-Cyrl-RS" dirty="0"/>
              <a:t>ловиште – мјесто гдје се риба лови</a:t>
            </a:r>
            <a:endParaRPr lang="en-US" dirty="0"/>
          </a:p>
          <a:p>
            <a:r>
              <a:rPr lang="sr-Cyrl-RS" dirty="0"/>
              <a:t>пасиште – мјесто гдје стока пасе</a:t>
            </a:r>
            <a:endParaRPr lang="en-US" dirty="0"/>
          </a:p>
          <a:p>
            <a:r>
              <a:rPr lang="sr-Cyrl-RS" dirty="0"/>
              <a:t>сједало – мјесто гдје сједају кокоши</a:t>
            </a:r>
            <a:endParaRPr lang="en-US" dirty="0"/>
          </a:p>
          <a:p>
            <a:r>
              <a:rPr lang="sr-Cyrl-RS" dirty="0"/>
              <a:t>цјепало – мјесто гдје се дрва цијепају</a:t>
            </a:r>
            <a:endParaRPr lang="en-US" dirty="0"/>
          </a:p>
          <a:p>
            <a:r>
              <a:rPr lang="sr-Cyrl-RS" dirty="0"/>
              <a:t>купало – мјесто гдје се купа</a:t>
            </a:r>
            <a:endParaRPr lang="en-US" dirty="0"/>
          </a:p>
          <a:p>
            <a:r>
              <a:rPr lang="sr-Cyrl-RS" dirty="0"/>
              <a:t>пристан – мјесто гдје пристају пријеходи</a:t>
            </a:r>
            <a:endParaRPr lang="en-US" dirty="0"/>
          </a:p>
          <a:p>
            <a:r>
              <a:rPr lang="sr-Cyrl-RS" dirty="0"/>
              <a:t>трло – мјесто гдје се стока зими држи</a:t>
            </a:r>
            <a:endParaRPr lang="en-US" dirty="0"/>
          </a:p>
          <a:p>
            <a:r>
              <a:rPr lang="sr-Cyrl-RS" dirty="0"/>
              <a:t>јапад – мјесто гдје сунце не допире</a:t>
            </a:r>
            <a:endParaRPr lang="en-US" dirty="0"/>
          </a:p>
          <a:p>
            <a:r>
              <a:rPr lang="sr-Cyrl-RS" dirty="0"/>
              <a:t>таложина – мјесто гдје не грије сунце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79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07E6-1548-4F31-89D8-9BCF5BA9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cap="small" dirty="0"/>
              <a:t>Именице које означавају место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41F3A-7327-4B6C-9D53-0D1F16646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блатиште – мјесто гдје је било блато</a:t>
            </a:r>
            <a:endParaRPr lang="en-US" dirty="0"/>
          </a:p>
          <a:p>
            <a:r>
              <a:rPr lang="sr-Cyrl-RS" dirty="0"/>
              <a:t>тања – мјесто гдје се риба суши</a:t>
            </a:r>
            <a:endParaRPr lang="en-US" dirty="0"/>
          </a:p>
          <a:p>
            <a:r>
              <a:rPr lang="sr-Cyrl-RS" dirty="0"/>
              <a:t>калужа – мјесто гдје се баца сметлиште</a:t>
            </a:r>
            <a:endParaRPr lang="en-US" dirty="0"/>
          </a:p>
          <a:p>
            <a:r>
              <a:rPr lang="sr-Cyrl-RS" dirty="0"/>
              <a:t>бјелило – мјесто гдје се бијели платно</a:t>
            </a:r>
            <a:endParaRPr lang="en-US" dirty="0"/>
          </a:p>
          <a:p>
            <a:r>
              <a:rPr lang="sr-Cyrl-RS" dirty="0"/>
              <a:t>метаљка – мјесто гдје се момци мећу камена</a:t>
            </a:r>
            <a:endParaRPr lang="en-US" dirty="0"/>
          </a:p>
          <a:p>
            <a:r>
              <a:rPr lang="sr-Cyrl-RS" dirty="0"/>
              <a:t>полој – мјесто плитко у води</a:t>
            </a:r>
            <a:endParaRPr lang="en-US" dirty="0"/>
          </a:p>
          <a:p>
            <a:r>
              <a:rPr lang="sr-Cyrl-RS" dirty="0"/>
              <a:t>издан – мјесто гдје вода из земље пишти</a:t>
            </a:r>
            <a:endParaRPr lang="en-US" dirty="0"/>
          </a:p>
          <a:p>
            <a:r>
              <a:rPr lang="sr-Cyrl-RS" dirty="0"/>
              <a:t>закос – мјесто у планини гдје се може косити</a:t>
            </a:r>
            <a:endParaRPr lang="en-US" dirty="0"/>
          </a:p>
          <a:p>
            <a:r>
              <a:rPr lang="sr-Cyrl-RS" dirty="0"/>
              <a:t>обашав – мјесто на гаћама</a:t>
            </a:r>
            <a:endParaRPr lang="en-US" dirty="0"/>
          </a:p>
          <a:p>
            <a:r>
              <a:rPr lang="sr-Cyrl-RS" dirty="0"/>
              <a:t>пепељак – мјесто украј куће гдје се у цријепњи под сачем хлеб пече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280F-41BD-46E5-BEB3-8283C248A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/>
              <a:t>Владислава Кнафлич:</a:t>
            </a:r>
            <a:br>
              <a:rPr lang="sr-Cyrl-RS" sz="2800" dirty="0"/>
            </a:br>
            <a:r>
              <a:rPr lang="sr-Cyrl-RS" dirty="0"/>
              <a:t> </a:t>
            </a:r>
            <a:r>
              <a:rPr lang="sr-Cyrl-RS" sz="3100" i="1" dirty="0"/>
              <a:t>Фреквенцијски речник будућих учитеља</a:t>
            </a:r>
            <a:r>
              <a:rPr lang="sr-Cyrl-RS" sz="3100" dirty="0"/>
              <a:t>, Београд, 1990.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CFB43-0D95-418C-8203-B35E899CA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Најфреквентније речи: јесам, и да, себе (се), у, он (она, оно), ја, тај (та, то), бити, на.</a:t>
            </a:r>
          </a:p>
          <a:p>
            <a:r>
              <a:rPr lang="sr-Cyrl-RS" dirty="0"/>
              <a:t>Најфреквентније именице: живот, људи, дан, улица, време, човек, година, књига, свет, школа, крај, Београд...</a:t>
            </a:r>
          </a:p>
          <a:p>
            <a:r>
              <a:rPr lang="sr-Cyrl-RS" dirty="0"/>
              <a:t>Најфреквентнији пунозначни глаголи: знати (се), имати, желети, видети (се), волети, немати, доћи, рећи, живети...</a:t>
            </a:r>
          </a:p>
          <a:p>
            <a:r>
              <a:rPr lang="sr-Cyrl-RS" dirty="0"/>
              <a:t>Најфреквентнији придеви: нов, велик, леп, стар, мали, добар, београдски, прав, срећан, млад, пун...</a:t>
            </a:r>
          </a:p>
          <a:p>
            <a:r>
              <a:rPr lang="sr-Cyrl-RS" dirty="0"/>
              <a:t>Запажање: заменице су врло фреквентне, па именице и глаголи, а придева је врло мало.</a:t>
            </a:r>
          </a:p>
          <a:p>
            <a:r>
              <a:rPr lang="sr-Cyrl-RS" dirty="0"/>
              <a:t>Запажање: У речнику се износи и азбучни фреквенцијски речник.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22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8294-EDB6-407A-92DE-D9375781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cap="small" dirty="0"/>
              <a:t>Именице које означавају место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7174-AF1E-4FF4-B42D-41A64D8C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снос – што снесе вода на једно мјесто</a:t>
            </a:r>
            <a:endParaRPr lang="en-US" dirty="0"/>
          </a:p>
          <a:p>
            <a:r>
              <a:rPr lang="sr-Cyrl-RS" dirty="0"/>
              <a:t>травник – заграђено мјесто гдје се теоци затварају те пасу</a:t>
            </a:r>
            <a:endParaRPr lang="en-US" dirty="0"/>
          </a:p>
          <a:p>
            <a:r>
              <a:rPr lang="sr-Cyrl-RS" dirty="0"/>
              <a:t>стрменица – стрмено мјесто</a:t>
            </a:r>
            <a:endParaRPr lang="en-US" dirty="0"/>
          </a:p>
          <a:p>
            <a:r>
              <a:rPr lang="sr-Cyrl-RS" dirty="0"/>
              <a:t>бадало – оно мјесто гдје ударају штаповима кад их бацају</a:t>
            </a:r>
            <a:endParaRPr lang="en-US" dirty="0"/>
          </a:p>
          <a:p>
            <a:r>
              <a:rPr lang="sr-Cyrl-RS" dirty="0"/>
              <a:t>закољак – у бравчета на грлу оно мјесто гдје је заклано</a:t>
            </a:r>
            <a:endParaRPr lang="en-US" dirty="0"/>
          </a:p>
          <a:p>
            <a:r>
              <a:rPr lang="sr-Cyrl-RS" dirty="0"/>
              <a:t>баква – оно мјесто гдје се стаје ногом кад се меће камена</a:t>
            </a:r>
            <a:endParaRPr lang="en-US" dirty="0"/>
          </a:p>
          <a:p>
            <a:r>
              <a:rPr lang="sr-Cyrl-RS" dirty="0"/>
              <a:t>прегнутина – оно мјесто на којему се што прегне</a:t>
            </a:r>
            <a:endParaRPr lang="en-US" dirty="0"/>
          </a:p>
          <a:p>
            <a:r>
              <a:rPr lang="sr-Cyrl-RS" dirty="0"/>
              <a:t>стрмац – стрмјенито мјесто</a:t>
            </a:r>
            <a:endParaRPr lang="en-US" dirty="0"/>
          </a:p>
          <a:p>
            <a:r>
              <a:rPr lang="sr-Cyrl-RS" dirty="0"/>
              <a:t>тромеђа – мјесто гдје се састаје међа од три државе</a:t>
            </a:r>
            <a:endParaRPr lang="en-US" dirty="0"/>
          </a:p>
          <a:p>
            <a:r>
              <a:rPr lang="sr-Cyrl-RS" dirty="0"/>
              <a:t>паљика – мјесто гдје је шума изгорела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4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B336-8E85-43B3-8508-345063DC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cap="small" dirty="0"/>
              <a:t>Именице које означавају место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61A0F-8477-4E8E-AE61-AC25FE1CF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волопаша – мјесто за пашу ораћим воловима</a:t>
            </a:r>
            <a:endParaRPr lang="en-US" dirty="0"/>
          </a:p>
          <a:p>
            <a:r>
              <a:rPr lang="sr-Cyrl-RS" dirty="0"/>
              <a:t>суват – мјесто гдје се љети гоје говеда</a:t>
            </a:r>
            <a:endParaRPr lang="en-US" dirty="0"/>
          </a:p>
          <a:p>
            <a:r>
              <a:rPr lang="sr-Cyrl-RS" dirty="0"/>
              <a:t>водопој – мјесто гдје се стока поји</a:t>
            </a:r>
            <a:endParaRPr lang="en-US" dirty="0"/>
          </a:p>
          <a:p>
            <a:r>
              <a:rPr lang="sr-Cyrl-RS" dirty="0"/>
              <a:t>завичај – мјесто гдје се ко родио и навикао</a:t>
            </a:r>
            <a:endParaRPr lang="en-US" dirty="0"/>
          </a:p>
          <a:p>
            <a:r>
              <a:rPr lang="sr-Cyrl-RS" dirty="0"/>
              <a:t>пепељињак – мјесто гдје се пепео просипа</a:t>
            </a:r>
            <a:endParaRPr lang="en-US" dirty="0"/>
          </a:p>
          <a:p>
            <a:r>
              <a:rPr lang="sr-Cyrl-RS" dirty="0"/>
              <a:t>кошутњак – мјесто (заграђено) гдје кошуте и јелени стоје</a:t>
            </a:r>
            <a:endParaRPr lang="en-US" dirty="0"/>
          </a:p>
          <a:p>
            <a:r>
              <a:rPr lang="sr-Cyrl-RS" dirty="0"/>
              <a:t>подјажје – мјесто између јаза и маторњака</a:t>
            </a:r>
            <a:endParaRPr lang="en-US" dirty="0"/>
          </a:p>
          <a:p>
            <a:r>
              <a:rPr lang="sr-Cyrl-RS" dirty="0"/>
              <a:t>присоје – мјесто према сунцу (а осоје је напротив)</a:t>
            </a:r>
            <a:endParaRPr lang="en-US" dirty="0"/>
          </a:p>
          <a:p>
            <a:r>
              <a:rPr lang="sr-Cyrl-RS" dirty="0"/>
              <a:t>подстрешје – мјесто што је под стрехом</a:t>
            </a:r>
            <a:endParaRPr lang="en-US" dirty="0"/>
          </a:p>
          <a:p>
            <a:r>
              <a:rPr lang="sr-Cyrl-RS" dirty="0"/>
              <a:t>букалиште – мјесто гдје говеда бучу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31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069F-2C81-409A-B548-4BCE0E02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cap="small" dirty="0"/>
              <a:t>Именице које означавају место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F0D0F-7714-4797-827B-6D87FE1F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пазариште – мјесто гдје бива пазар</a:t>
            </a:r>
            <a:endParaRPr lang="en-US" dirty="0"/>
          </a:p>
          <a:p>
            <a:r>
              <a:rPr lang="sr-Cyrl-RS" dirty="0"/>
              <a:t>љетиште – мјесто гдје се љетује</a:t>
            </a:r>
            <a:endParaRPr lang="en-US" dirty="0"/>
          </a:p>
          <a:p>
            <a:r>
              <a:rPr lang="sr-Cyrl-RS" dirty="0"/>
              <a:t>ноћиште – мјесто гдје се ноћује</a:t>
            </a:r>
            <a:endParaRPr lang="en-US" dirty="0"/>
          </a:p>
          <a:p>
            <a:r>
              <a:rPr lang="sr-Cyrl-RS" dirty="0"/>
              <a:t>рочиште – мјесто гдје смо се договорили с ким да се састанемо</a:t>
            </a:r>
            <a:endParaRPr lang="en-US" dirty="0"/>
          </a:p>
          <a:p>
            <a:r>
              <a:rPr lang="sr-Cyrl-RS" dirty="0"/>
              <a:t>појило – мјесто гдје се стока поји</a:t>
            </a:r>
            <a:endParaRPr lang="en-US" dirty="0"/>
          </a:p>
          <a:p>
            <a:r>
              <a:rPr lang="sr-Cyrl-RS" dirty="0"/>
              <a:t>јагњило – мјесто гдје се јагње овце</a:t>
            </a:r>
            <a:endParaRPr lang="en-US" dirty="0"/>
          </a:p>
          <a:p>
            <a:r>
              <a:rPr lang="sr-Cyrl-RS" dirty="0"/>
              <a:t>перило – мјесто гдје се перу кошуље</a:t>
            </a:r>
            <a:endParaRPr lang="en-US" dirty="0"/>
          </a:p>
          <a:p>
            <a:r>
              <a:rPr lang="sr-Cyrl-RS" dirty="0"/>
              <a:t>котило – мјесто гдје се ко окотио</a:t>
            </a:r>
            <a:endParaRPr lang="en-US" dirty="0"/>
          </a:p>
          <a:p>
            <a:r>
              <a:rPr lang="sr-Cyrl-RS" dirty="0"/>
              <a:t>безистен – мјесто и зграда гдје се продаје платно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55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324C-4F8F-4E54-A585-5E467FC3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9481-952A-4918-B14E-246A7AA58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dirty="0"/>
              <a:t>Хвала на пажњи!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6985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Title Lorem Ipsum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4406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4A58-EBAA-432C-940A-A2C01F02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/>
              <a:t>Вера Лукић: </a:t>
            </a:r>
            <a:br>
              <a:rPr lang="sr-Cyrl-RS" sz="3600" dirty="0"/>
            </a:br>
            <a:r>
              <a:rPr lang="sr-Cyrl-RS" sz="3600" i="1" dirty="0"/>
              <a:t>Дечји фреквенцијски речник</a:t>
            </a:r>
            <a:r>
              <a:rPr lang="sr-Cyrl-RS" sz="3600" dirty="0"/>
              <a:t>, 1983.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F81E-0793-40D4-AF51-0BF30468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Најфреквентније речи: јесам, и, себе (се), бити, да, у, ја, он (она, оно), на, кад...</a:t>
            </a:r>
          </a:p>
          <a:p>
            <a:r>
              <a:rPr lang="sr-Cyrl-RS" dirty="0"/>
              <a:t>Најфреквентније именице: дан, кућа, дете, снег, човек, школа, друг, шума, село, пут, мама, град, сунце, време..</a:t>
            </a:r>
          </a:p>
          <a:p>
            <a:r>
              <a:rPr lang="sr-Cyrl-RS" dirty="0"/>
              <a:t>Најфреквентнији пунозначни глаголи: доћи, имати, видети (се), поћи, отићи, стићи, рећи, играти (се), чути (се)...</a:t>
            </a:r>
          </a:p>
          <a:p>
            <a:r>
              <a:rPr lang="sr-Cyrl-RS" dirty="0"/>
              <a:t>Најфреквентнији придеви: леп, мали, велик, бео, далек, добар, дуг, цео, нов, хладан, пун, стар, весео, јак, радостан...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0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5ED1-E8FE-4D48-BE52-C89EF03F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solidFill>
                  <a:srgbClr val="FF0000"/>
                </a:solidFill>
              </a:rPr>
              <a:t> Асоцијативни речници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47E6E-7579-4C1F-9063-89BFB05D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6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05F3-D2D9-4830-8AF7-3E8BA081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62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Cyrl-CS" sz="3100">
                <a:solidFill>
                  <a:schemeClr val="tx2">
                    <a:shade val="85000"/>
                    <a:satMod val="150000"/>
                  </a:schemeClr>
                </a:solidFill>
              </a:rPr>
              <a:t>Фреквенција најчешће асоцијације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D74D-198A-4937-8329-C5543EC86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sr-Cyrl-CS" altLang="en-US" sz="2000" b="1"/>
              <a:t>Хипотезе:</a:t>
            </a:r>
            <a:endParaRPr lang="en-US" altLang="en-US" sz="2000" b="1"/>
          </a:p>
          <a:p>
            <a:pPr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20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r-Cyrl-CS" altLang="en-US" sz="2000"/>
              <a:t>Висока фреквенција прве асоцијације сведочи о тесној асоцијативној, али и   семантичкој  вези између стимулуса и реакције;</a:t>
            </a:r>
            <a:endParaRPr lang="en-US" altLang="en-US" sz="20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r-Cyrl-CS" altLang="en-US" sz="2000"/>
              <a:t>списак стимулуса са најфреквентнијом асоцијацијом показаће најчешће типове семантичких веза међу лексемама;</a:t>
            </a:r>
            <a:endParaRPr lang="en-US" altLang="en-US" sz="20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r-Cyrl-CS" altLang="en-US" sz="2000"/>
              <a:t>списак стимулуса са најфреквентнијом асоцијацијом упутиће на чврстину семантичке везе између лексеме-стимулуса и лексеме-реакције;</a:t>
            </a:r>
            <a:endParaRPr lang="en-US" altLang="en-US" sz="20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r-Cyrl-CS" altLang="en-US" sz="2000"/>
              <a:t>списак стимулуса са најфреквентнијим асоцијацијама можда ће наговестити и неке друге, неочекиване типове семантичких односа;</a:t>
            </a:r>
            <a:endParaRPr lang="en-US" altLang="en-US" sz="20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r-Cyrl-CS" altLang="en-US" sz="2000"/>
              <a:t>на основу тог списка може се закључити које све семантичке релације управљају организацијом лексичког система, тј. како су лексеме повезане у лексичком систему.</a:t>
            </a:r>
            <a:endParaRPr lang="en-US" altLang="en-US" sz="20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00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714A-7543-417A-A257-60A9E1B1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9906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sr-Cyrl-CS" sz="27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20 стимулуса са најфреквентнијом првом асоцијацијом</a:t>
            </a:r>
            <a:br>
              <a:rPr sz="2700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sr-Cyrl-CS" sz="27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у </a:t>
            </a:r>
            <a:r>
              <a:rPr lang="sr-Cyrl-CS" sz="2700" i="1" dirty="0">
                <a:solidFill>
                  <a:schemeClr val="tx2">
                    <a:shade val="85000"/>
                    <a:satMod val="150000"/>
                  </a:schemeClr>
                </a:solidFill>
              </a:rPr>
              <a:t>Асоцијативном речнику српског језика</a:t>
            </a:r>
            <a:r>
              <a:rPr lang="sr-Cyrl-CS" sz="27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:</a:t>
            </a:r>
            <a:endParaRPr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B9EF4-FA43-4B9C-BA2F-F0200F737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38401"/>
            <a:ext cx="8229600" cy="3581401"/>
          </a:xfrm>
        </p:spPr>
        <p:txBody>
          <a:bodyPr numCol="2">
            <a:normAutofit fontScale="85000" lnSpcReduction="20000"/>
          </a:bodyPr>
          <a:lstStyle/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р</a:t>
            </a:r>
            <a:r>
              <a:rPr lang="en-US" sz="2500" dirty="0" err="1"/>
              <a:t>ужно</a:t>
            </a:r>
            <a:r>
              <a:rPr lang="sr-Cyrl-CS" sz="2500" dirty="0"/>
              <a:t> – паче (</a:t>
            </a:r>
            <a:r>
              <a:rPr lang="en-US" sz="2500" dirty="0"/>
              <a:t>498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с</a:t>
            </a:r>
            <a:r>
              <a:rPr lang="en-US" sz="2500" dirty="0" err="1"/>
              <a:t>рпски</a:t>
            </a:r>
            <a:r>
              <a:rPr lang="sr-Cyrl-CS" sz="2500" dirty="0"/>
              <a:t> – језик (</a:t>
            </a:r>
            <a:r>
              <a:rPr lang="en-US" sz="2500" dirty="0"/>
              <a:t>469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ж</a:t>
            </a:r>
            <a:r>
              <a:rPr lang="en-US" sz="2500" dirty="0" err="1"/>
              <a:t>елезницa</a:t>
            </a:r>
            <a:r>
              <a:rPr lang="sr-Cyrl-CS" sz="2500" dirty="0"/>
              <a:t> – воз  (</a:t>
            </a:r>
            <a:r>
              <a:rPr lang="en-US" sz="2500" dirty="0"/>
              <a:t>458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к</a:t>
            </a:r>
            <a:r>
              <a:rPr lang="en-US" sz="2500" dirty="0" err="1"/>
              <a:t>оверaт</a:t>
            </a:r>
            <a:r>
              <a:rPr lang="sr-Cyrl-CS" sz="2500" dirty="0"/>
              <a:t> – писмо (</a:t>
            </a:r>
            <a:r>
              <a:rPr lang="en-US" sz="2500" dirty="0"/>
              <a:t>451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з</a:t>
            </a:r>
            <a:r>
              <a:rPr lang="en-US" sz="2500" dirty="0" err="1"/>
              <a:t>aшто</a:t>
            </a:r>
            <a:r>
              <a:rPr lang="sr-Cyrl-CS" sz="2500" dirty="0"/>
              <a:t> – зато (</a:t>
            </a:r>
            <a:r>
              <a:rPr lang="en-US" sz="2500" dirty="0"/>
              <a:t>448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п</a:t>
            </a:r>
            <a:r>
              <a:rPr lang="en-US" sz="2500" dirty="0" err="1"/>
              <a:t>лишaни</a:t>
            </a:r>
            <a:r>
              <a:rPr lang="sr-Cyrl-CS" sz="2500" dirty="0"/>
              <a:t> - меда (</a:t>
            </a:r>
            <a:r>
              <a:rPr lang="en-US" sz="2500" dirty="0"/>
              <a:t>436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г</a:t>
            </a:r>
            <a:r>
              <a:rPr lang="en-US" sz="2500" dirty="0" err="1"/>
              <a:t>рлом</a:t>
            </a:r>
            <a:r>
              <a:rPr lang="sr-Cyrl-CS" sz="2500" dirty="0"/>
              <a:t> – у јагоде (</a:t>
            </a:r>
            <a:r>
              <a:rPr lang="en-US" sz="2500" dirty="0"/>
              <a:t>429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в</a:t>
            </a:r>
            <a:r>
              <a:rPr lang="en-US" sz="2500" dirty="0" err="1"/>
              <a:t>ољенa</a:t>
            </a:r>
            <a:r>
              <a:rPr lang="sr-Cyrl-CS" sz="2500" dirty="0"/>
              <a:t> – особа  (</a:t>
            </a:r>
            <a:r>
              <a:rPr lang="en-US" sz="2500" dirty="0"/>
              <a:t>428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в</a:t>
            </a:r>
            <a:r>
              <a:rPr lang="en-US" sz="2500" dirty="0" err="1"/>
              <a:t>лaс</a:t>
            </a:r>
            <a:r>
              <a:rPr lang="sr-Cyrl-CS" sz="2500" dirty="0"/>
              <a:t> – коса (</a:t>
            </a:r>
            <a:r>
              <a:rPr lang="en-US" sz="2500" dirty="0"/>
              <a:t>414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и</a:t>
            </a:r>
            <a:r>
              <a:rPr lang="en-US" sz="2500" dirty="0" err="1"/>
              <a:t>сток</a:t>
            </a:r>
            <a:r>
              <a:rPr lang="sr-Cyrl-CS" sz="2500" dirty="0"/>
              <a:t> - запад (</a:t>
            </a:r>
            <a:r>
              <a:rPr lang="en-US" sz="2500" dirty="0"/>
              <a:t>409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buNone/>
              <a:defRPr/>
            </a:pPr>
            <a:endParaRPr lang="en-US" sz="2500" dirty="0"/>
          </a:p>
          <a:p>
            <a:pPr indent="-274320">
              <a:spcBef>
                <a:spcPts val="0"/>
              </a:spcBef>
              <a:buNone/>
              <a:defRPr/>
            </a:pP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н</a:t>
            </a:r>
            <a:r>
              <a:rPr lang="en-US" sz="2500" dirty="0" err="1"/>
              <a:t>елеп</a:t>
            </a:r>
            <a:r>
              <a:rPr lang="sr-Cyrl-CS" sz="2500" dirty="0"/>
              <a:t> – ружан  (</a:t>
            </a:r>
            <a:r>
              <a:rPr lang="en-US" sz="2500" dirty="0"/>
              <a:t>387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о</a:t>
            </a:r>
            <a:r>
              <a:rPr lang="en-US" sz="2500" dirty="0"/>
              <a:t>д</a:t>
            </a:r>
            <a:r>
              <a:rPr lang="sr-Cyrl-CS" sz="2500" dirty="0"/>
              <a:t> – до (</a:t>
            </a:r>
            <a:r>
              <a:rPr lang="en-US" sz="2500" dirty="0"/>
              <a:t>375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и</a:t>
            </a:r>
            <a:r>
              <a:rPr lang="en-US" sz="2500" dirty="0" err="1"/>
              <a:t>мућaн</a:t>
            </a:r>
            <a:r>
              <a:rPr lang="sr-Cyrl-CS" sz="2500" dirty="0"/>
              <a:t> – богат  (</a:t>
            </a:r>
            <a:r>
              <a:rPr lang="en-US" sz="2500" dirty="0"/>
              <a:t>370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sr-Cyrl-RS" sz="2500" dirty="0"/>
              <a:t>х</a:t>
            </a:r>
            <a:r>
              <a:rPr lang="en-US" sz="2500" dirty="0" err="1"/>
              <a:t>умор</a:t>
            </a:r>
            <a:r>
              <a:rPr lang="sr-Cyrl-CS" sz="2500" dirty="0"/>
              <a:t> – смех  (</a:t>
            </a:r>
            <a:r>
              <a:rPr lang="en-US" sz="2500" dirty="0"/>
              <a:t>370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en-US" sz="2500" dirty="0" err="1"/>
              <a:t>близу</a:t>
            </a:r>
            <a:r>
              <a:rPr lang="sr-Cyrl-CS" sz="2500" dirty="0"/>
              <a:t> – далеко (</a:t>
            </a:r>
            <a:r>
              <a:rPr lang="en-US" sz="2500" dirty="0"/>
              <a:t>368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en-US" sz="2500" dirty="0" err="1"/>
              <a:t>српскохрвaтски</a:t>
            </a:r>
            <a:r>
              <a:rPr lang="en-US" sz="2500" dirty="0"/>
              <a:t>, 359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sz="2500" dirty="0" err="1"/>
              <a:t>бaнкa</a:t>
            </a:r>
            <a:r>
              <a:rPr lang="sr-Cyrl-CS" sz="2500" dirty="0"/>
              <a:t> – новац  (</a:t>
            </a:r>
            <a:r>
              <a:rPr lang="en-US" sz="2500" dirty="0"/>
              <a:t>358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en-US" sz="2500" dirty="0" err="1"/>
              <a:t>доле</a:t>
            </a:r>
            <a:r>
              <a:rPr lang="sr-Cyrl-CS" sz="2500" dirty="0"/>
              <a:t> – горе (</a:t>
            </a:r>
            <a:r>
              <a:rPr lang="en-US" sz="2500" dirty="0"/>
              <a:t>358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en-US" sz="2500" dirty="0"/>
              <a:t>НИН</a:t>
            </a:r>
            <a:r>
              <a:rPr lang="sr-Cyrl-CS" sz="2500" dirty="0"/>
              <a:t> – новине (</a:t>
            </a:r>
            <a:r>
              <a:rPr lang="en-US" sz="2500" dirty="0"/>
              <a:t>347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r>
              <a:rPr lang="en-US" sz="2500" dirty="0" err="1"/>
              <a:t>нa</a:t>
            </a:r>
            <a:r>
              <a:rPr lang="en-US" sz="2500" dirty="0"/>
              <a:t> </a:t>
            </a:r>
            <a:r>
              <a:rPr lang="en-US" sz="2500" dirty="0" err="1"/>
              <a:t>питa</a:t>
            </a:r>
            <a:r>
              <a:rPr lang="sr-Cyrl-CS" sz="2500" dirty="0"/>
              <a:t>њ</a:t>
            </a:r>
            <a:r>
              <a:rPr lang="en-US" sz="2500" dirty="0"/>
              <a:t>е</a:t>
            </a:r>
            <a:r>
              <a:rPr lang="sr-Cyrl-CS" sz="2500" dirty="0"/>
              <a:t> – одговор  (</a:t>
            </a:r>
            <a:r>
              <a:rPr lang="en-US" sz="2500" dirty="0"/>
              <a:t>339</a:t>
            </a:r>
            <a:r>
              <a:rPr lang="sr-Cyrl-CS" sz="2500" dirty="0"/>
              <a:t>)</a:t>
            </a:r>
            <a:endParaRPr lang="en-US" sz="2500" dirty="0"/>
          </a:p>
          <a:p>
            <a:pPr indent="-274320">
              <a:spcBef>
                <a:spcPts val="0"/>
              </a:spcBef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5029-02F1-4449-8019-568552F6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838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Cyrl-CS" sz="2400">
                <a:solidFill>
                  <a:schemeClr val="tx2">
                    <a:shade val="85000"/>
                    <a:satMod val="150000"/>
                  </a:schemeClr>
                </a:solidFill>
              </a:rPr>
              <a:t>Фреквенција најчешће асоцијације</a:t>
            </a:r>
            <a:endParaRPr sz="240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A73D-B06E-4F70-BA48-99E748E6C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sr-Cyrl-CS" altLang="en-US" sz="2400" b="1"/>
              <a:t>Закључци:</a:t>
            </a:r>
            <a:endParaRPr lang="en-US" altLang="en-US" sz="2400" b="1"/>
          </a:p>
          <a:p>
            <a:pPr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r-Cyrl-CS" altLang="en-US" sz="2400"/>
              <a:t>чврстина асоцијативне везе заиста указује и на степен семантичке везе међу лексемама;</a:t>
            </a:r>
            <a:endParaRPr lang="en-US" altLang="en-US" sz="24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r-Cyrl-CS" altLang="en-US" sz="2400"/>
              <a:t>најјача асоцијативна веза постоји међу синтагматски повезаним лексемама;</a:t>
            </a:r>
            <a:endParaRPr lang="en-US" altLang="en-US" sz="24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r-Cyrl-CS" altLang="en-US" sz="2400"/>
              <a:t>синтагматске везе су често условљене културолошким разлозима (нпр. </a:t>
            </a:r>
            <a:r>
              <a:rPr lang="sr-Cyrl-CS" altLang="en-US" sz="2400" i="1"/>
              <a:t>ружно – паче</a:t>
            </a:r>
            <a:r>
              <a:rPr lang="sr-Cyrl-CS" altLang="en-US" sz="2400"/>
              <a:t>, </a:t>
            </a:r>
            <a:r>
              <a:rPr lang="sr-Cyrl-CS" altLang="en-US" sz="2400" i="1"/>
              <a:t>грлом – у јагоде</a:t>
            </a:r>
            <a:r>
              <a:rPr lang="sr-Cyrl-CS" altLang="en-US" sz="2400"/>
              <a:t>) или фреквентним колокацијским спојем;</a:t>
            </a:r>
            <a:endParaRPr lang="en-US" altLang="en-US" sz="24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r-Cyrl-CS" altLang="en-US" sz="2400"/>
              <a:t>најчвршћа веза постоји међу хипонимским спојевима (нпр. </a:t>
            </a:r>
            <a:r>
              <a:rPr lang="sr-Cyrl-CS" altLang="en-US" sz="2400" i="1"/>
              <a:t>коверат – писмо</a:t>
            </a:r>
            <a:r>
              <a:rPr lang="sr-Cyrl-CS" altLang="en-US" sz="2400"/>
              <a:t>, </a:t>
            </a:r>
            <a:r>
              <a:rPr lang="sr-Cyrl-CS" altLang="en-US" sz="2400" i="1"/>
              <a:t>влас – коса</a:t>
            </a:r>
            <a:r>
              <a:rPr lang="sr-Cyrl-CS" altLang="en-US" sz="2400"/>
              <a:t>), затим међу антонимима (</a:t>
            </a:r>
            <a:r>
              <a:rPr lang="sr-Cyrl-CS" altLang="en-US" sz="2400" i="1"/>
              <a:t>исток – запад</a:t>
            </a:r>
            <a:r>
              <a:rPr lang="sr-Cyrl-CS" altLang="en-US" sz="2400"/>
              <a:t>, </a:t>
            </a:r>
            <a:r>
              <a:rPr lang="sr-Cyrl-CS" altLang="en-US" sz="2400" i="1"/>
              <a:t>доле – горе</a:t>
            </a:r>
            <a:r>
              <a:rPr lang="sr-Cyrl-CS" altLang="en-US" sz="2400"/>
              <a:t>, </a:t>
            </a:r>
            <a:r>
              <a:rPr lang="sr-Cyrl-CS" altLang="en-US" sz="2400" i="1"/>
              <a:t>близу – далеко</a:t>
            </a:r>
            <a:r>
              <a:rPr lang="sr-Cyrl-CS" altLang="en-US" sz="2400"/>
              <a:t>), па онда међу синонимима (нпр. </a:t>
            </a:r>
            <a:r>
              <a:rPr lang="sr-Cyrl-CS" altLang="en-US" sz="2400" i="1"/>
              <a:t>имућан – богат</a:t>
            </a:r>
            <a:r>
              <a:rPr lang="sr-Cyrl-CS" altLang="en-US" sz="2400"/>
              <a:t>). </a:t>
            </a:r>
            <a:endParaRPr lang="en-US" altLang="en-US" sz="24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{D4889DAA-22F1-44F1-A0A9-A0B8806B17C5}tf11531919_win32</Template>
  <TotalTime>238</TotalTime>
  <Words>3563</Words>
  <Application>Microsoft Office PowerPoint</Application>
  <PresentationFormat>Widescreen</PresentationFormat>
  <Paragraphs>359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Avenir Next LT Pro</vt:lpstr>
      <vt:lpstr>Avenir Next LT Pro Light</vt:lpstr>
      <vt:lpstr>Calibri</vt:lpstr>
      <vt:lpstr>Garamond</vt:lpstr>
      <vt:lpstr>Times New Roman</vt:lpstr>
      <vt:lpstr>Verdana</vt:lpstr>
      <vt:lpstr>Wingdings 2</vt:lpstr>
      <vt:lpstr>SavonVTI</vt:lpstr>
      <vt:lpstr>Фреквенција језичких јединица у лингвокултурологији</vt:lpstr>
      <vt:lpstr>Фреквенцијски речници</vt:lpstr>
      <vt:lpstr>Смиљка и Драгољуб Васић:   Фреквенцијски речник савременог српског језика, 2004.  </vt:lpstr>
      <vt:lpstr>Владислава Кнафлич:  Фреквенцијски речник будућих учитеља, Београд, 1990.</vt:lpstr>
      <vt:lpstr>Вера Лукић:  Дечји фреквенцијски речник, 1983. </vt:lpstr>
      <vt:lpstr> Асоцијативни речници</vt:lpstr>
      <vt:lpstr>Фреквенција најчешће асоцијације</vt:lpstr>
      <vt:lpstr>20 стимулуса са најфреквентнијом првом асоцијацијом у Асоцијативном речнику српског језика:</vt:lpstr>
      <vt:lpstr>Фреквенција најчешће асоцијације</vt:lpstr>
      <vt:lpstr>Број асоцијација које се у асоцијативном пољу појављују само једанпут</vt:lpstr>
      <vt:lpstr>Број асоцијација које се у асоцијативном пољу појављују само једанпут</vt:lpstr>
      <vt:lpstr>Број асоцијација које се у асоцијативном пољу појављују само једанпут</vt:lpstr>
      <vt:lpstr>Н. В. Уфимцева: Језгро језичког сазнања</vt:lpstr>
      <vt:lpstr>Књижевна дела</vt:lpstr>
      <vt:lpstr>Божји људи, Борисав Станковић Ана Савић Грујић, Лексички слојеви, Ниш, 2012.</vt:lpstr>
      <vt:lpstr>Ибиш-ага, Стеван Сремац Јелена Стошић, Лексички слојеви, Ниш, 2012.</vt:lpstr>
      <vt:lpstr>Језик медија</vt:lpstr>
      <vt:lpstr>Избор лексике у рекламним огласима у часописима за жене Н. Силашки, Т. Ђуровић, Б. Радић-Бојанић, Јавни дискурс Србије, 2009.</vt:lpstr>
      <vt:lpstr>Фолклорне форме</vt:lpstr>
      <vt:lpstr>Српске епске народне песме</vt:lpstr>
      <vt:lpstr>Српске епске народне песме</vt:lpstr>
      <vt:lpstr>Српске епске народне песме</vt:lpstr>
      <vt:lpstr>Српске народне пословице</vt:lpstr>
      <vt:lpstr> Вуков Рјечник из 1852. године</vt:lpstr>
      <vt:lpstr>Најфреквентније речи у Вуковом Рјечнику из 1852. године</vt:lpstr>
      <vt:lpstr>Најфреквентније именице у Вуковом Рјечнику </vt:lpstr>
      <vt:lpstr>Најфреквентнији глаголи у Вуковом Рјечнику</vt:lpstr>
      <vt:lpstr>Најфреквентније именице  у Српском рјечнику,  Српским народним пјесмама  и Српским народним пословицама</vt:lpstr>
      <vt:lpstr>Човјек као најфреквентнија именица у Вуковом Рјечнику</vt:lpstr>
      <vt:lpstr>Придев + човјек</vt:lpstr>
      <vt:lpstr>Човјек + неконгруентни атрибут у генитиву</vt:lpstr>
      <vt:lpstr>Човјек који ... </vt:lpstr>
      <vt:lpstr>Човјек који ... </vt:lpstr>
      <vt:lpstr>Човјек који ... </vt:lpstr>
      <vt:lpstr>ИМЕНИЦА мјесто у Вуковом Рјечнику</vt:lpstr>
      <vt:lpstr>Придев + мјесто</vt:lpstr>
      <vt:lpstr>Географски називи уз именицу мјесто</vt:lpstr>
      <vt:lpstr>Именице које означавају место 1</vt:lpstr>
      <vt:lpstr>Именице које означавају место 2</vt:lpstr>
      <vt:lpstr>Именице које означавају место 3</vt:lpstr>
      <vt:lpstr>Именице које означавају место 4</vt:lpstr>
      <vt:lpstr>Именице које означавају место 5</vt:lpstr>
      <vt:lpstr>PowerPoint Presentation</vt:lpstr>
      <vt:lpstr>Title Lorem Ipsum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Фреквенција језичких јединица у лингвокултурологији</dc:title>
  <dc:creator>Recenzent</dc:creator>
  <cp:lastModifiedBy>Recenzent</cp:lastModifiedBy>
  <cp:revision>35</cp:revision>
  <dcterms:created xsi:type="dcterms:W3CDTF">2020-12-25T19:14:52Z</dcterms:created>
  <dcterms:modified xsi:type="dcterms:W3CDTF">2020-12-26T23:24:42Z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