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64" r:id="rId5"/>
    <p:sldId id="313" r:id="rId6"/>
    <p:sldId id="317" r:id="rId7"/>
    <p:sldId id="275" r:id="rId8"/>
    <p:sldId id="314" r:id="rId9"/>
    <p:sldId id="315" r:id="rId10"/>
    <p:sldId id="318" r:id="rId11"/>
    <p:sldId id="320" r:id="rId12"/>
    <p:sldId id="321" r:id="rId13"/>
    <p:sldId id="322" r:id="rId14"/>
    <p:sldId id="323" r:id="rId15"/>
    <p:sldId id="324" r:id="rId16"/>
    <p:sldId id="325" r:id="rId17"/>
    <p:sldId id="340" r:id="rId18"/>
    <p:sldId id="326" r:id="rId19"/>
    <p:sldId id="327" r:id="rId20"/>
    <p:sldId id="328" r:id="rId21"/>
    <p:sldId id="329" r:id="rId22"/>
    <p:sldId id="330" r:id="rId23"/>
    <p:sldId id="339" r:id="rId24"/>
    <p:sldId id="319" r:id="rId25"/>
    <p:sldId id="331" r:id="rId26"/>
    <p:sldId id="332" r:id="rId27"/>
    <p:sldId id="333" r:id="rId28"/>
    <p:sldId id="334" r:id="rId29"/>
    <p:sldId id="335" r:id="rId30"/>
    <p:sldId id="336" r:id="rId31"/>
    <p:sldId id="337" r:id="rId32"/>
    <p:sldId id="338" r:id="rId33"/>
    <p:sldId id="341" r:id="rId3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19" autoAdjust="0"/>
  </p:normalViewPr>
  <p:slideViewPr>
    <p:cSldViewPr snapToGrid="0">
      <p:cViewPr varScale="1">
        <p:scale>
          <a:sx n="93" d="100"/>
          <a:sy n="93" d="100"/>
        </p:scale>
        <p:origin x="247"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CC6DBDFE-DD3D-4291-A404-1B97A83A6EA8}" type="datetimeFigureOut">
              <a:rPr lang="en-US" smtClean="0"/>
              <a:t>4/20/2022</a:t>
            </a:fld>
            <a:endParaRPr lang="en-US" dirty="0"/>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9305">
              <a:defRPr/>
            </a:pPr>
            <a:fld id="{33AEA074-24A7-4657-AE02-A51F68EA6AA2}" type="slidenum">
              <a:rPr lang="en-US">
                <a:solidFill>
                  <a:prstClr val="black"/>
                </a:solidFill>
                <a:latin typeface="Calibri" panose="020F0502020204030204"/>
              </a:rPr>
              <a:pPr defTabSz="929305">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4/20/2022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4/20/2022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4/20/2022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4/20/2022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4/20/2022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r>
              <a:rPr lang="sr-Latn-RS" sz="2800" dirty="0"/>
              <a:t>I. </a:t>
            </a:r>
            <a:r>
              <a:rPr lang="sr-Cyrl-RS" sz="2800" b="1" dirty="0"/>
              <a:t>Појмовне метафоре у лингвокултуролошким истраживањима</a:t>
            </a:r>
            <a:br>
              <a:rPr lang="sr-Cyrl-RS" sz="2800" dirty="0"/>
            </a:br>
            <a:r>
              <a:rPr lang="sr-Latn-RS" sz="2800" dirty="0"/>
              <a:t>II. </a:t>
            </a:r>
            <a:r>
              <a:rPr lang="sr-Cyrl-RS" sz="2800" dirty="0"/>
              <a:t>Рекапитулација лингвокултуролошких извора</a:t>
            </a:r>
            <a:r>
              <a:rPr lang="sr-Latn-RS" sz="2800" dirty="0"/>
              <a:t> </a:t>
            </a:r>
            <a:r>
              <a:rPr lang="sr-Cyrl-RS" sz="2800"/>
              <a:t>и тематска подела културолошки маркиране лексике </a:t>
            </a:r>
            <a:endParaRPr lang="en-US" sz="2800"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sr-Cyrl-RS" dirty="0"/>
              <a:t>Проф. Др Рајна Драгићевић</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8B30-CC33-4B73-9183-646398D58707}"/>
              </a:ext>
            </a:extLst>
          </p:cNvPr>
          <p:cNvSpPr>
            <a:spLocks noGrp="1"/>
          </p:cNvSpPr>
          <p:nvPr>
            <p:ph type="title"/>
          </p:nvPr>
        </p:nvSpPr>
        <p:spPr/>
        <p:txBody>
          <a:bodyPr/>
          <a:lstStyle/>
          <a:p>
            <a:pPr algn="ctr"/>
            <a:r>
              <a:rPr lang="sr-Cyrl-RS" dirty="0"/>
              <a:t>Од асоцијација ка метафорама</a:t>
            </a:r>
            <a:br>
              <a:rPr lang="sr-Cyrl-RS" dirty="0"/>
            </a:br>
            <a:r>
              <a:rPr lang="sr-Cyrl-RS" sz="2400" dirty="0"/>
              <a:t>(Драгићевић 2010)</a:t>
            </a:r>
            <a:endParaRPr lang="en-US" sz="2400" dirty="0"/>
          </a:p>
        </p:txBody>
      </p:sp>
      <p:sp>
        <p:nvSpPr>
          <p:cNvPr id="3" name="Content Placeholder 2">
            <a:extLst>
              <a:ext uri="{FF2B5EF4-FFF2-40B4-BE49-F238E27FC236}">
                <a16:creationId xmlns:a16="http://schemas.microsoft.com/office/drawing/2014/main" id="{C93D4953-8261-4C9E-8CC8-48333410EC7E}"/>
              </a:ext>
            </a:extLst>
          </p:cNvPr>
          <p:cNvSpPr>
            <a:spLocks noGrp="1"/>
          </p:cNvSpPr>
          <p:nvPr>
            <p:ph idx="1"/>
          </p:nvPr>
        </p:nvSpPr>
        <p:spPr/>
        <p:txBody>
          <a:bodyPr>
            <a:normAutofit fontScale="92500" lnSpcReduction="10000"/>
          </a:bodyPr>
          <a:lstStyle/>
          <a:p>
            <a:pPr marL="0" marR="0" indent="0" algn="ctr">
              <a:lnSpc>
                <a:spcPct val="150000"/>
              </a:lnSpc>
              <a:spcBef>
                <a:spcPts val="0"/>
              </a:spcBef>
              <a:spcAft>
                <a:spcPts val="0"/>
              </a:spcAft>
              <a:buNone/>
            </a:pPr>
            <a:r>
              <a:rPr lang="sr-Cyrl-CS" sz="1800" dirty="0">
                <a:solidFill>
                  <a:srgbClr val="FF0000"/>
                </a:solidFill>
                <a:effectLst/>
                <a:latin typeface="Times New Roman" panose="02020603050405020304" pitchFamily="18" charset="0"/>
                <a:ea typeface="Times New Roman" panose="02020603050405020304" pitchFamily="18" charset="0"/>
              </a:rPr>
              <a:t>ОД АСОЦИЈАЦИЈА...</a:t>
            </a:r>
          </a:p>
          <a:p>
            <a:pPr marL="0" marR="0" indent="0" algn="ctr">
              <a:lnSpc>
                <a:spcPct val="150000"/>
              </a:lnSpc>
              <a:spcBef>
                <a:spcPts val="0"/>
              </a:spcBef>
              <a:spcAft>
                <a:spcPts val="0"/>
              </a:spcAft>
              <a:buNone/>
            </a:pPr>
            <a:r>
              <a:rPr lang="sr-Cyrl-CS" sz="1800" dirty="0">
                <a:effectLst/>
                <a:latin typeface="Times New Roman" panose="02020603050405020304" pitchFamily="18" charset="0"/>
                <a:ea typeface="Times New Roman" panose="02020603050405020304" pitchFamily="18" charset="0"/>
              </a:rPr>
              <a:t>Љутња је кад...</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sr-Cyrl-CS" sz="1800" dirty="0">
                <a:latin typeface="Times New Roman" panose="02020603050405020304" pitchFamily="18" charset="0"/>
                <a:ea typeface="Times New Roman" panose="02020603050405020304" pitchFamily="18" charset="0"/>
              </a:rPr>
              <a:t>н</a:t>
            </a:r>
            <a:r>
              <a:rPr lang="sr-Cyrl-CS" sz="1800" dirty="0">
                <a:effectLst/>
                <a:latin typeface="Times New Roman" panose="02020603050405020304" pitchFamily="18" charset="0"/>
                <a:ea typeface="Times New Roman" panose="02020603050405020304" pitchFamily="18" charset="0"/>
              </a:rPr>
              <a:t>е могу искрено да кажем оно што мислим; бих срушила све око себе; си изнервиран; /; ми је учињена неправда; се нађем у неправди; ме неко изнервира; сам потпуно немоћан у случају неправде; не успеш у ономе што желиш; ме изнервира мама; нешто не испадне онако како желиш; не могу да постигнем оно што желим; те изнервира неко; ме неко не схвати; не могу да добијем оно што желим, а могуће је; Косом цртом се означава изостанак реакције испитаника.</a:t>
            </a:r>
          </a:p>
          <a:p>
            <a:pPr marL="0" marR="0" indent="0" algn="ctr">
              <a:spcBef>
                <a:spcPts val="0"/>
              </a:spcBef>
              <a:spcAft>
                <a:spcPts val="0"/>
              </a:spcAft>
              <a:buNone/>
            </a:pPr>
            <a:r>
              <a:rPr lang="sr-Cyrl-RS" sz="1800" dirty="0">
                <a:solidFill>
                  <a:srgbClr val="FF0000"/>
                </a:solidFill>
                <a:effectLst/>
                <a:latin typeface="Times New Roman" panose="02020603050405020304" pitchFamily="18" charset="0"/>
                <a:ea typeface="Times New Roman" panose="02020603050405020304" pitchFamily="18" charset="0"/>
              </a:rPr>
              <a:t>... КА ПОЈМОВНИМ МЕТАФОРАМА</a:t>
            </a:r>
            <a:endParaRPr lang="en-US" sz="1800" dirty="0">
              <a:solidFill>
                <a:srgbClr val="FF0000"/>
              </a:solidFill>
              <a:effectLst/>
              <a:latin typeface="Times New Roman" panose="02020603050405020304" pitchFamily="18" charset="0"/>
              <a:ea typeface="Times New Roman" panose="02020603050405020304" pitchFamily="18" charset="0"/>
            </a:endParaRPr>
          </a:p>
          <a:p>
            <a:r>
              <a:rPr lang="sr-Cyrl-CS" sz="1800" b="1" cap="small" dirty="0">
                <a:solidFill>
                  <a:srgbClr val="FF0000"/>
                </a:solidFill>
                <a:effectLst/>
                <a:latin typeface="Times New Roman" panose="02020603050405020304" pitchFamily="18" charset="0"/>
                <a:ea typeface="Times New Roman" panose="02020603050405020304" pitchFamily="18" charset="0"/>
              </a:rPr>
              <a:t>љутња је врео флуид у контејнеру</a:t>
            </a:r>
            <a:r>
              <a:rPr lang="sr-Cyrl-CS" sz="1800" cap="small" dirty="0">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 Љутња је кад осетиш да нешто кључа у теби; </a:t>
            </a:r>
            <a:r>
              <a:rPr lang="sr-Cyrl-CS" sz="1800" b="1" cap="small" dirty="0">
                <a:solidFill>
                  <a:srgbClr val="FF0000"/>
                </a:solidFill>
                <a:effectLst/>
                <a:latin typeface="Times New Roman" panose="02020603050405020304" pitchFamily="18" charset="0"/>
                <a:ea typeface="Times New Roman" panose="02020603050405020304" pitchFamily="18" charset="0"/>
              </a:rPr>
              <a:t>љутња је ватра</a:t>
            </a:r>
            <a:r>
              <a:rPr lang="sr-Cyrl-CS" sz="1800" cap="small" dirty="0">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 Љутња је кад горим изнутра и желим да пукнем; </a:t>
            </a:r>
            <a:r>
              <a:rPr lang="sr-Cyrl-CS" sz="1800" b="1" cap="small" dirty="0">
                <a:solidFill>
                  <a:srgbClr val="FF0000"/>
                </a:solidFill>
                <a:effectLst/>
                <a:latin typeface="Times New Roman" panose="02020603050405020304" pitchFamily="18" charset="0"/>
                <a:ea typeface="Times New Roman" panose="02020603050405020304" pitchFamily="18" charset="0"/>
              </a:rPr>
              <a:t>љутња је лудило</a:t>
            </a:r>
            <a:r>
              <a:rPr lang="sr-Cyrl-CS" sz="1800" cap="small" dirty="0">
                <a:latin typeface="Times New Roman" panose="02020603050405020304" pitchFamily="18" charset="0"/>
                <a:ea typeface="Times New Roman" panose="02020603050405020304" pitchFamily="18" charset="0"/>
              </a:rPr>
              <a:t>: </a:t>
            </a:r>
            <a:r>
              <a:rPr lang="sr-Cyrl-CS" sz="1800" dirty="0">
                <a:effectLst/>
                <a:latin typeface="Times New Roman" panose="02020603050405020304" pitchFamily="18" charset="0"/>
                <a:ea typeface="Times New Roman" panose="02020603050405020304" pitchFamily="18" charset="0"/>
              </a:rPr>
              <a:t>Љутња је кад изгубиш разум. Љутња је кад је човек неразуман; </a:t>
            </a:r>
            <a:r>
              <a:rPr lang="sr-Cyrl-CS" sz="1800" b="1" cap="small" dirty="0">
                <a:solidFill>
                  <a:srgbClr val="FF0000"/>
                </a:solidFill>
                <a:effectLst/>
                <a:latin typeface="Times New Roman" panose="02020603050405020304" pitchFamily="18" charset="0"/>
                <a:ea typeface="Times New Roman" panose="02020603050405020304" pitchFamily="18" charset="0"/>
              </a:rPr>
              <a:t>љутња је непријатељ у борби</a:t>
            </a:r>
            <a:r>
              <a:rPr lang="sr-Cyrl-CS" sz="1800" cap="small" dirty="0">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 Љутња је кад не могу да савладам негативне емоције; </a:t>
            </a:r>
            <a:r>
              <a:rPr lang="sr-Cyrl-CS" sz="1800" b="1" cap="small" dirty="0">
                <a:solidFill>
                  <a:srgbClr val="FF0000"/>
                </a:solidFill>
                <a:effectLst/>
                <a:latin typeface="Times New Roman" panose="02020603050405020304" pitchFamily="18" charset="0"/>
                <a:ea typeface="Times New Roman" panose="02020603050405020304" pitchFamily="18" charset="0"/>
              </a:rPr>
              <a:t>љутито понашање је агресивно, животињско понашање</a:t>
            </a:r>
            <a:r>
              <a:rPr lang="sr-Cyrl-CS" sz="1800" cap="small" dirty="0">
                <a:latin typeface="Times New Roman" panose="02020603050405020304" pitchFamily="18" charset="0"/>
                <a:ea typeface="Times New Roman" panose="02020603050405020304" pitchFamily="18" charset="0"/>
              </a:rPr>
              <a:t>: </a:t>
            </a:r>
            <a:r>
              <a:rPr lang="sr-Cyrl-CS" sz="1800" dirty="0">
                <a:effectLst/>
                <a:latin typeface="Times New Roman" panose="02020603050405020304" pitchFamily="18" charset="0"/>
                <a:ea typeface="Times New Roman" panose="02020603050405020304" pitchFamily="18" charset="0"/>
              </a:rPr>
              <a:t>Љутња је кад желиш неког да поједеш.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1946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F80A4-930D-4454-9D5C-D4AF35739318}"/>
              </a:ext>
            </a:extLst>
          </p:cNvPr>
          <p:cNvSpPr>
            <a:spLocks noGrp="1"/>
          </p:cNvSpPr>
          <p:nvPr>
            <p:ph type="title"/>
          </p:nvPr>
        </p:nvSpPr>
        <p:spPr/>
        <p:txBody>
          <a:bodyPr/>
          <a:lstStyle/>
          <a:p>
            <a:pPr algn="ctr"/>
            <a:r>
              <a:rPr lang="sr-Cyrl-RS" dirty="0"/>
              <a:t>Метафоризују се и конкретни предмети </a:t>
            </a:r>
            <a:r>
              <a:rPr lang="sr-Cyrl-RS" sz="3200" dirty="0">
                <a:solidFill>
                  <a:srgbClr val="FF0000"/>
                </a:solidFill>
              </a:rPr>
              <a:t>АУТОМОБИЛИ СУ ЉУДИ.</a:t>
            </a:r>
            <a:endParaRPr lang="en-US" sz="3200" dirty="0">
              <a:solidFill>
                <a:srgbClr val="FF0000"/>
              </a:solidFill>
            </a:endParaRPr>
          </a:p>
        </p:txBody>
      </p:sp>
      <p:sp>
        <p:nvSpPr>
          <p:cNvPr id="3" name="Content Placeholder 2">
            <a:extLst>
              <a:ext uri="{FF2B5EF4-FFF2-40B4-BE49-F238E27FC236}">
                <a16:creationId xmlns:a16="http://schemas.microsoft.com/office/drawing/2014/main" id="{022D1FEF-EAE6-418D-8883-BACF62841B59}"/>
              </a:ext>
            </a:extLst>
          </p:cNvPr>
          <p:cNvSpPr>
            <a:spLocks noGrp="1"/>
          </p:cNvSpPr>
          <p:nvPr>
            <p:ph idx="1"/>
          </p:nvPr>
        </p:nvSpPr>
        <p:spPr/>
        <p:txBody>
          <a:bodyPr/>
          <a:lstStyle/>
          <a:p>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 има људске делове тела и људске физичке особине</a:t>
            </a:r>
            <a:r>
              <a:rPr lang="sr-Cyrl-CS" sz="1800" dirty="0">
                <a:effectLst/>
                <a:latin typeface="Times New Roman" panose="02020603050405020304" pitchFamily="18" charset="0"/>
                <a:ea typeface="Times New Roman" panose="02020603050405020304" pitchFamily="18" charset="0"/>
              </a:rPr>
              <a:t>: Даевуов најмањи аутомобил добио је </a:t>
            </a:r>
            <a:r>
              <a:rPr lang="sr-Cyrl-CS" sz="1800" b="1" dirty="0">
                <a:effectLst/>
                <a:latin typeface="Times New Roman" panose="02020603050405020304" pitchFamily="18" charset="0"/>
                <a:ea typeface="Times New Roman" panose="02020603050405020304" pitchFamily="18" charset="0"/>
              </a:rPr>
              <a:t>ново лице</a:t>
            </a:r>
            <a:r>
              <a:rPr lang="sr-Cyrl-CS" sz="1800" dirty="0">
                <a:effectLst/>
                <a:latin typeface="Times New Roman" panose="02020603050405020304" pitchFamily="18" charset="0"/>
                <a:ea typeface="Times New Roman" panose="02020603050405020304" pitchFamily="18" charset="0"/>
              </a:rPr>
              <a:t>, и сада је, каку кажу, још </a:t>
            </a:r>
            <a:r>
              <a:rPr lang="sr-Cyrl-CS" sz="1800" b="1" dirty="0">
                <a:effectLst/>
                <a:latin typeface="Times New Roman" panose="02020603050405020304" pitchFamily="18" charset="0"/>
                <a:ea typeface="Times New Roman" panose="02020603050405020304" pitchFamily="18" charset="0"/>
              </a:rPr>
              <a:t>привлачнији</a:t>
            </a:r>
            <a:r>
              <a:rPr lang="sr-Cyrl-CS" sz="1800" dirty="0">
                <a:effectLst/>
                <a:latin typeface="Times New Roman" panose="02020603050405020304" pitchFamily="18" charset="0"/>
                <a:ea typeface="Times New Roman" panose="02020603050405020304" pitchFamily="18" charset="0"/>
              </a:rPr>
              <a:t>; Некада највећи Сузукијев теренац сада је </a:t>
            </a:r>
            <a:r>
              <a:rPr lang="sr-Cyrl-CS" sz="1800" b="1" dirty="0">
                <a:effectLst/>
                <a:latin typeface="Times New Roman" panose="02020603050405020304" pitchFamily="18" charset="0"/>
                <a:ea typeface="Times New Roman" panose="02020603050405020304" pitchFamily="18" charset="0"/>
              </a:rPr>
              <a:t>порастао</a:t>
            </a:r>
            <a:r>
              <a:rPr lang="sr-Cyrl-CS" sz="1800" dirty="0">
                <a:effectLst/>
                <a:latin typeface="Times New Roman" panose="02020603050405020304" pitchFamily="18" charset="0"/>
                <a:ea typeface="Times New Roman" panose="02020603050405020304" pitchFamily="18" charset="0"/>
              </a:rPr>
              <a:t>; Несретна комбинација коцкасте каросерије филоване квази луксузом за резултат је имала мање-више </a:t>
            </a:r>
            <a:r>
              <a:rPr lang="sr-Cyrl-CS" sz="1800" b="1" dirty="0">
                <a:effectLst/>
                <a:latin typeface="Times New Roman" panose="02020603050405020304" pitchFamily="18" charset="0"/>
                <a:ea typeface="Times New Roman" panose="02020603050405020304" pitchFamily="18" charset="0"/>
              </a:rPr>
              <a:t>импотентан</a:t>
            </a:r>
            <a:r>
              <a:rPr lang="sr-Cyrl-CS" sz="1800" dirty="0">
                <a:effectLst/>
                <a:latin typeface="Times New Roman" panose="02020603050405020304" pitchFamily="18" charset="0"/>
                <a:ea typeface="Times New Roman" panose="02020603050405020304" pitchFamily="18" charset="0"/>
              </a:rPr>
              <a:t> модел, који је на асфалту био неудобан и груб, а у беспућу прилично </a:t>
            </a:r>
            <a:r>
              <a:rPr lang="sr-Cyrl-CS" sz="1800" b="1" dirty="0">
                <a:effectLst/>
                <a:latin typeface="Times New Roman" panose="02020603050405020304" pitchFamily="18" charset="0"/>
                <a:ea typeface="Times New Roman" panose="02020603050405020304" pitchFamily="18" charset="0"/>
              </a:rPr>
              <a:t>свилен и беспомоћан</a:t>
            </a:r>
            <a:r>
              <a:rPr lang="sr-Cyrl-CS" sz="1800" dirty="0">
                <a:effectLst/>
                <a:latin typeface="Times New Roman" panose="02020603050405020304" pitchFamily="18" charset="0"/>
                <a:ea typeface="Times New Roman" panose="02020603050405020304" pitchFamily="18" charset="0"/>
              </a:rPr>
              <a:t>; Вектра је </a:t>
            </a:r>
            <a:r>
              <a:rPr lang="sr-Cyrl-CS" sz="1800" b="1" dirty="0">
                <a:effectLst/>
                <a:latin typeface="Times New Roman" panose="02020603050405020304" pitchFamily="18" charset="0"/>
                <a:ea typeface="Times New Roman" panose="02020603050405020304" pitchFamily="18" charset="0"/>
              </a:rPr>
              <a:t>нешто пунијих бокова, мада нема комплекс дебљине, оштрих контура лица, иако је избори за лице године не занимају</a:t>
            </a:r>
            <a:r>
              <a:rPr lang="sr-Cyrl-C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 има људске духовне особине</a:t>
            </a:r>
            <a:r>
              <a:rPr lang="sr-Cyrl-CS" sz="1800" dirty="0">
                <a:effectLst/>
                <a:latin typeface="Times New Roman" panose="02020603050405020304" pitchFamily="18" charset="0"/>
                <a:ea typeface="Times New Roman" panose="02020603050405020304" pitchFamily="18" charset="0"/>
              </a:rPr>
              <a:t>: Сви будући модели ће имати </a:t>
            </a:r>
            <a:r>
              <a:rPr lang="sr-Cyrl-CS" sz="1800" b="1" dirty="0">
                <a:effectLst/>
                <a:latin typeface="Times New Roman" panose="02020603050405020304" pitchFamily="18" charset="0"/>
                <a:ea typeface="Times New Roman" panose="02020603050405020304" pitchFamily="18" charset="0"/>
              </a:rPr>
              <a:t>динамичан спортски дух</a:t>
            </a:r>
            <a:r>
              <a:rPr lang="sr-Cyrl-CS" sz="1800" dirty="0">
                <a:effectLst/>
                <a:latin typeface="Times New Roman" panose="02020603050405020304" pitchFamily="18" charset="0"/>
                <a:ea typeface="Times New Roman" panose="02020603050405020304" pitchFamily="18" charset="0"/>
              </a:rPr>
              <a:t>; Талија је мала и </a:t>
            </a:r>
            <a:r>
              <a:rPr lang="sr-Cyrl-CS" sz="1800" b="1" dirty="0">
                <a:effectLst/>
                <a:latin typeface="Times New Roman" panose="02020603050405020304" pitchFamily="18" charset="0"/>
                <a:ea typeface="Times New Roman" panose="02020603050405020304" pitchFamily="18" charset="0"/>
              </a:rPr>
              <a:t>спретна</a:t>
            </a:r>
            <a:r>
              <a:rPr lang="sr-Cyrl-CS" sz="1800" dirty="0">
                <a:effectLst/>
                <a:latin typeface="Times New Roman" panose="02020603050405020304" pitchFamily="18" charset="0"/>
                <a:ea typeface="Times New Roman" panose="02020603050405020304" pitchFamily="18" charset="0"/>
              </a:rPr>
              <a:t> лимузина; Џип се по угледу на своје претходнике из доба инвазије на Нормандију понаша </a:t>
            </a:r>
            <a:r>
              <a:rPr lang="sr-Cyrl-CS" sz="1800" b="1" dirty="0">
                <a:effectLst/>
                <a:latin typeface="Times New Roman" panose="02020603050405020304" pitchFamily="18" charset="0"/>
                <a:ea typeface="Times New Roman" panose="02020603050405020304" pitchFamily="18" charset="0"/>
              </a:rPr>
              <a:t>одлучно и неустрашиво</a:t>
            </a:r>
            <a:r>
              <a:rPr lang="sr-Cyrl-CS" sz="1800" dirty="0">
                <a:effectLst/>
                <a:latin typeface="Times New Roman" panose="02020603050405020304" pitchFamily="18" charset="0"/>
                <a:ea typeface="Times New Roman" panose="02020603050405020304" pitchFamily="18" charset="0"/>
              </a:rPr>
              <a:t>; Та дама, нова вектра, као и све жене, прилично је </a:t>
            </a:r>
            <a:r>
              <a:rPr lang="sr-Cyrl-CS" sz="1800" b="1" dirty="0">
                <a:effectLst/>
                <a:latin typeface="Times New Roman" panose="02020603050405020304" pitchFamily="18" charset="0"/>
                <a:ea typeface="Times New Roman" panose="02020603050405020304" pitchFamily="18" charset="0"/>
              </a:rPr>
              <a:t>компликовано биће</a:t>
            </a:r>
            <a:r>
              <a:rPr lang="sr-Cyrl-CS" sz="1800" dirty="0">
                <a:effectLst/>
                <a:latin typeface="Times New Roman" panose="02020603050405020304" pitchFamily="18" charset="0"/>
                <a:ea typeface="Times New Roman" panose="02020603050405020304" pitchFamily="18" charset="0"/>
              </a:rPr>
              <a:t>; Марчело Гандини извршио је операцију, задржавајући се на унутрашњости и прегледности, не дирајући </a:t>
            </a:r>
            <a:r>
              <a:rPr lang="sr-Cyrl-CS" sz="1800" b="1" dirty="0">
                <a:effectLst/>
                <a:latin typeface="Times New Roman" panose="02020603050405020304" pitchFamily="18" charset="0"/>
                <a:ea typeface="Times New Roman" panose="02020603050405020304" pitchFamily="18" charset="0"/>
              </a:rPr>
              <a:t>снажну личност</a:t>
            </a:r>
            <a:r>
              <a:rPr lang="sr-Cyrl-CS" sz="1800" dirty="0">
                <a:effectLst/>
                <a:latin typeface="Times New Roman" panose="02020603050405020304" pitchFamily="18" charset="0"/>
                <a:ea typeface="Times New Roman" panose="02020603050405020304" pitchFamily="18" charset="0"/>
              </a:rPr>
              <a:t> реноа 5.</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9687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A819-86F1-41C4-9398-907F1315C56E}"/>
              </a:ext>
            </a:extLst>
          </p:cNvPr>
          <p:cNvSpPr>
            <a:spLocks noGrp="1"/>
          </p:cNvSpPr>
          <p:nvPr>
            <p:ph type="title"/>
          </p:nvPr>
        </p:nvSpPr>
        <p:spPr/>
        <p:txBody>
          <a:bodyPr/>
          <a:lstStyle/>
          <a:p>
            <a:pPr algn="ctr"/>
            <a:r>
              <a:rPr lang="sr-Cyrl-RS" dirty="0">
                <a:solidFill>
                  <a:srgbClr val="FF0000"/>
                </a:solidFill>
              </a:rPr>
              <a:t>АУТОМОБИЛИ СУ ЉУДИ</a:t>
            </a:r>
            <a:br>
              <a:rPr lang="sr-Cyrl-RS" dirty="0"/>
            </a:br>
            <a:r>
              <a:rPr lang="sr-Cyrl-RS" sz="2400" dirty="0"/>
              <a:t>(Драгићевић, 2010)</a:t>
            </a:r>
            <a:endParaRPr lang="en-US" sz="2400" dirty="0"/>
          </a:p>
        </p:txBody>
      </p:sp>
      <p:sp>
        <p:nvSpPr>
          <p:cNvPr id="3" name="Content Placeholder 2">
            <a:extLst>
              <a:ext uri="{FF2B5EF4-FFF2-40B4-BE49-F238E27FC236}">
                <a16:creationId xmlns:a16="http://schemas.microsoft.com/office/drawing/2014/main" id="{4A6F6818-52BA-469E-BBB5-3673415D87B1}"/>
              </a:ext>
            </a:extLst>
          </p:cNvPr>
          <p:cNvSpPr>
            <a:spLocks noGrp="1"/>
          </p:cNvSpPr>
          <p:nvPr>
            <p:ph idx="1"/>
          </p:nvPr>
        </p:nvSpPr>
        <p:spPr/>
        <p:txBody>
          <a:bodyPr>
            <a:normAutofit fontScale="92500" lnSpcReduction="10000"/>
          </a:bodyPr>
          <a:lstStyle/>
          <a:p>
            <a:pPr marL="0" marR="0" indent="457200" algn="just">
              <a:lnSpc>
                <a:spcPct val="150000"/>
              </a:lnSpc>
              <a:spcBef>
                <a:spcPts val="0"/>
              </a:spcBef>
              <a:spcAft>
                <a:spcPts val="0"/>
              </a:spcAft>
            </a:pPr>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 има породицу</a:t>
            </a:r>
            <a:r>
              <a:rPr lang="sr-Cyrl-CS" sz="1800" dirty="0">
                <a:effectLst/>
                <a:latin typeface="Times New Roman" panose="02020603050405020304" pitchFamily="18" charset="0"/>
                <a:ea typeface="Times New Roman" panose="02020603050405020304" pitchFamily="18" charset="0"/>
              </a:rPr>
              <a:t>: Предвиђена је премијера </a:t>
            </a:r>
            <a:r>
              <a:rPr lang="sr-Cyrl-CS" sz="1800" b="1" dirty="0">
                <a:effectLst/>
                <a:latin typeface="Times New Roman" panose="02020603050405020304" pitchFamily="18" charset="0"/>
                <a:ea typeface="Times New Roman" panose="02020603050405020304" pitchFamily="18" charset="0"/>
              </a:rPr>
              <a:t>млађег брата</a:t>
            </a:r>
            <a:r>
              <a:rPr lang="sr-Cyrl-CS" sz="1800" dirty="0">
                <a:effectLst/>
                <a:latin typeface="Times New Roman" panose="02020603050405020304" pitchFamily="18" charset="0"/>
                <a:ea typeface="Times New Roman" panose="02020603050405020304" pitchFamily="18" charset="0"/>
              </a:rPr>
              <a:t> тог модела; Тај </a:t>
            </a:r>
            <a:r>
              <a:rPr lang="sr-Cyrl-CS" sz="1800" b="1" dirty="0">
                <a:effectLst/>
                <a:latin typeface="Times New Roman" panose="02020603050405020304" pitchFamily="18" charset="0"/>
                <a:ea typeface="Times New Roman" panose="02020603050405020304" pitchFamily="18" charset="0"/>
              </a:rPr>
              <a:t>природни отац</a:t>
            </a:r>
            <a:r>
              <a:rPr lang="sr-Cyrl-CS" sz="1800" dirty="0">
                <a:effectLst/>
                <a:latin typeface="Times New Roman" panose="02020603050405020304" pitchFamily="18" charset="0"/>
                <a:ea typeface="Times New Roman" panose="02020603050405020304" pitchFamily="18" charset="0"/>
              </a:rPr>
              <a:t> свих каснијих ГТИ модела произведен је у свега 2405 комада; Кија је доживела своју </a:t>
            </a:r>
            <a:r>
              <a:rPr lang="sr-Cyrl-CS" sz="1800" b="1" dirty="0">
                <a:effectLst/>
                <a:latin typeface="Times New Roman" panose="02020603050405020304" pitchFamily="18" charset="0"/>
                <a:ea typeface="Times New Roman" panose="02020603050405020304" pitchFamily="18" charset="0"/>
              </a:rPr>
              <a:t>другу генерацију</a:t>
            </a:r>
            <a:r>
              <a:rPr lang="sr-Cyrl-CS" sz="1800" dirty="0">
                <a:effectLst/>
                <a:latin typeface="Times New Roman" panose="02020603050405020304" pitchFamily="18" charset="0"/>
                <a:ea typeface="Times New Roman" panose="02020603050405020304" pitchFamily="18" charset="0"/>
              </a:rPr>
              <a:t>; Од представљања 1998. године, продат је у два милиона примерака, а са </a:t>
            </a:r>
            <a:r>
              <a:rPr lang="sr-Cyrl-CS" sz="1800" b="1" dirty="0">
                <a:effectLst/>
                <a:latin typeface="Times New Roman" panose="02020603050405020304" pitchFamily="18" charset="0"/>
                <a:ea typeface="Times New Roman" panose="02020603050405020304" pitchFamily="18" charset="0"/>
              </a:rPr>
              <a:t>новим чланом у фамилији</a:t>
            </a:r>
            <a:r>
              <a:rPr lang="sr-Cyrl-CS" sz="1800" dirty="0">
                <a:effectLst/>
                <a:latin typeface="Times New Roman" panose="02020603050405020304" pitchFamily="18" charset="0"/>
                <a:ea typeface="Times New Roman" panose="02020603050405020304" pitchFamily="18" charset="0"/>
              </a:rPr>
              <a:t> има још више шанси да продужи живот; Сеат ибица је нови </a:t>
            </a:r>
            <a:r>
              <a:rPr lang="sr-Cyrl-CS" sz="1800" b="1" dirty="0">
                <a:effectLst/>
                <a:latin typeface="Times New Roman" panose="02020603050405020304" pitchFamily="18" charset="0"/>
                <a:ea typeface="Times New Roman" panose="02020603050405020304" pitchFamily="18" charset="0"/>
              </a:rPr>
              <a:t>сестрински</a:t>
            </a:r>
            <a:r>
              <a:rPr lang="sr-Cyrl-CS" sz="1800" dirty="0">
                <a:effectLst/>
                <a:latin typeface="Times New Roman" panose="02020603050405020304" pitchFamily="18" charset="0"/>
                <a:ea typeface="Times New Roman" panose="02020603050405020304" pitchFamily="18" charset="0"/>
              </a:rPr>
              <a:t> модел Пола; </a:t>
            </a:r>
            <a:r>
              <a:rPr lang="sr-Cyrl-CS" sz="1800" b="1" dirty="0">
                <a:effectLst/>
                <a:latin typeface="Times New Roman" panose="02020603050405020304" pitchFamily="18" charset="0"/>
                <a:ea typeface="Times New Roman" panose="02020603050405020304" pitchFamily="18" charset="0"/>
              </a:rPr>
              <a:t>Генетски кôд</a:t>
            </a:r>
            <a:r>
              <a:rPr lang="sr-Cyrl-CS" sz="1800" dirty="0">
                <a:effectLst/>
                <a:latin typeface="Times New Roman" panose="02020603050405020304" pitchFamily="18" charset="0"/>
                <a:ea typeface="Times New Roman" panose="02020603050405020304" pitchFamily="18" charset="0"/>
              </a:rPr>
              <a:t>, како код човека, тако и код аутомобила, најчешће се понавља </a:t>
            </a:r>
            <a:r>
              <a:rPr lang="sr-Cyrl-CS" sz="1800" b="1" dirty="0">
                <a:effectLst/>
                <a:latin typeface="Times New Roman" panose="02020603050405020304" pitchFamily="18" charset="0"/>
                <a:ea typeface="Times New Roman" panose="02020603050405020304" pitchFamily="18" charset="0"/>
              </a:rPr>
              <a:t>у свакој другој или трећој генерацији</a:t>
            </a:r>
            <a:r>
              <a:rPr lang="sr-Cyrl-CS" sz="1800" dirty="0">
                <a:effectLst/>
                <a:latin typeface="Times New Roman" panose="02020603050405020304" pitchFamily="18" charset="0"/>
                <a:ea typeface="Times New Roman" panose="02020603050405020304" pitchFamily="18" charset="0"/>
              </a:rPr>
              <a:t>; Нови џип чироки на први поглед више подсећа на актуелни тренд уличних јапанских малишана него на робус[т]ни теренац, што му </a:t>
            </a:r>
            <a:r>
              <a:rPr lang="sr-Cyrl-CS" sz="1800" b="1" dirty="0">
                <a:effectLst/>
                <a:latin typeface="Times New Roman" panose="02020603050405020304" pitchFamily="18" charset="0"/>
                <a:ea typeface="Times New Roman" panose="02020603050405020304" pitchFamily="18" charset="0"/>
              </a:rPr>
              <a:t>по породичној традицији</a:t>
            </a:r>
            <a:r>
              <a:rPr lang="sr-Cyrl-CS" sz="1800" dirty="0">
                <a:effectLst/>
                <a:latin typeface="Times New Roman" panose="02020603050405020304" pitchFamily="18" charset="0"/>
                <a:ea typeface="Times New Roman" panose="02020603050405020304" pitchFamily="18" charset="0"/>
              </a:rPr>
              <a:t> припада.</a:t>
            </a:r>
            <a:endParaRPr lang="en-US" sz="1800"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 има пријатеље</a:t>
            </a:r>
            <a:r>
              <a:rPr lang="sr-Cyrl-CS" sz="1800" dirty="0">
                <a:effectLst/>
                <a:latin typeface="Times New Roman" panose="02020603050405020304" pitchFamily="18" charset="0"/>
                <a:ea typeface="Times New Roman" panose="02020603050405020304" pitchFamily="18" charset="0"/>
              </a:rPr>
              <a:t>: Хамер је сачувао ћошкасти стил </a:t>
            </a:r>
            <a:r>
              <a:rPr lang="sr-Cyrl-CS" sz="1800" b="1" dirty="0">
                <a:effectLst/>
                <a:latin typeface="Times New Roman" panose="02020603050405020304" pitchFamily="18" charset="0"/>
                <a:ea typeface="Times New Roman" panose="02020603050405020304" pitchFamily="18" charset="0"/>
              </a:rPr>
              <a:t>ратног колеге</a:t>
            </a:r>
            <a:r>
              <a:rPr lang="sr-Cyrl-CS"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аутомобили имају националност</a:t>
            </a:r>
            <a:r>
              <a:rPr lang="sr-Cyrl-CS" sz="1800" dirty="0">
                <a:effectLst/>
                <a:latin typeface="Times New Roman" panose="02020603050405020304" pitchFamily="18" charset="0"/>
                <a:ea typeface="Times New Roman" panose="02020603050405020304" pitchFamily="18" charset="0"/>
              </a:rPr>
              <a:t>: Фијат је уложио много труда у изради новог конкурента све популарнијим </a:t>
            </a:r>
            <a:r>
              <a:rPr lang="sr-Cyrl-CS" sz="1800" b="1" dirty="0">
                <a:effectLst/>
                <a:latin typeface="Times New Roman" panose="02020603050405020304" pitchFamily="18" charset="0"/>
                <a:ea typeface="Times New Roman" panose="02020603050405020304" pitchFamily="18" charset="0"/>
              </a:rPr>
              <a:t>французима</a:t>
            </a:r>
            <a:r>
              <a:rPr lang="sr-Cyrl-CS" sz="1800" dirty="0">
                <a:effectLst/>
                <a:latin typeface="Times New Roman" panose="02020603050405020304" pitchFamily="18" charset="0"/>
                <a:ea typeface="Times New Roman" panose="02020603050405020304" pitchFamily="18" charset="0"/>
              </a:rPr>
              <a:t>; Сузуки је ефикасан у сваком погледу, прави је </a:t>
            </a:r>
            <a:r>
              <a:rPr lang="sr-Cyrl-CS" sz="1800" b="1" dirty="0">
                <a:effectLst/>
                <a:latin typeface="Times New Roman" panose="02020603050405020304" pitchFamily="18" charset="0"/>
                <a:ea typeface="Times New Roman" panose="02020603050405020304" pitchFamily="18" charset="0"/>
              </a:rPr>
              <a:t>Јапанац</a:t>
            </a:r>
            <a:r>
              <a:rPr lang="sr-Cyrl-C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88359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9024-D58F-4441-A042-11F999E5941A}"/>
              </a:ext>
            </a:extLst>
          </p:cNvPr>
          <p:cNvSpPr>
            <a:spLocks noGrp="1"/>
          </p:cNvSpPr>
          <p:nvPr>
            <p:ph type="title"/>
          </p:nvPr>
        </p:nvSpPr>
        <p:spPr/>
        <p:txBody>
          <a:bodyPr/>
          <a:lstStyle/>
          <a:p>
            <a:pPr algn="ctr"/>
            <a:r>
              <a:rPr lang="sr-Cyrl-RS" dirty="0">
                <a:solidFill>
                  <a:srgbClr val="FF0000"/>
                </a:solidFill>
              </a:rPr>
              <a:t>АУТОМОБИЛИ СУ ЉУДИ</a:t>
            </a:r>
            <a:br>
              <a:rPr lang="sr-Cyrl-RS" dirty="0"/>
            </a:br>
            <a:r>
              <a:rPr lang="sr-Cyrl-RS" sz="2400" dirty="0"/>
              <a:t>(Драгићевић, 2010)</a:t>
            </a:r>
            <a:endParaRPr lang="en-US" dirty="0"/>
          </a:p>
        </p:txBody>
      </p:sp>
      <p:sp>
        <p:nvSpPr>
          <p:cNvPr id="3" name="Content Placeholder 2">
            <a:extLst>
              <a:ext uri="{FF2B5EF4-FFF2-40B4-BE49-F238E27FC236}">
                <a16:creationId xmlns:a16="http://schemas.microsoft.com/office/drawing/2014/main" id="{0FA989A5-79F0-4809-8A11-7FA36C1502DE}"/>
              </a:ext>
            </a:extLst>
          </p:cNvPr>
          <p:cNvSpPr>
            <a:spLocks noGrp="1"/>
          </p:cNvSpPr>
          <p:nvPr>
            <p:ph idx="1"/>
          </p:nvPr>
        </p:nvSpPr>
        <p:spPr/>
        <p:txBody>
          <a:bodyPr>
            <a:normAutofit fontScale="92500" lnSpcReduction="20000"/>
          </a:bodyPr>
          <a:lstStyle/>
          <a:p>
            <a:pPr marL="0" marR="0" indent="457200" algn="just">
              <a:lnSpc>
                <a:spcPct val="150000"/>
              </a:lnSpc>
              <a:spcBef>
                <a:spcPts val="0"/>
              </a:spcBef>
              <a:spcAft>
                <a:spcPts val="0"/>
              </a:spcAft>
            </a:pPr>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аутомобили имају навике, обичаје и понашање као људи</a:t>
            </a:r>
            <a:r>
              <a:rPr lang="sr-Cyrl-CS" sz="1800" dirty="0">
                <a:effectLst/>
                <a:latin typeface="Times New Roman" panose="02020603050405020304" pitchFamily="18" charset="0"/>
                <a:ea typeface="Times New Roman" panose="02020603050405020304" pitchFamily="18" charset="0"/>
              </a:rPr>
              <a:t>: Опел корса и рено клио су </a:t>
            </a:r>
            <a:r>
              <a:rPr lang="sr-Cyrl-CS" sz="1800" b="1" dirty="0">
                <a:effectLst/>
                <a:latin typeface="Times New Roman" panose="02020603050405020304" pitchFamily="18" charset="0"/>
                <a:ea typeface="Times New Roman" panose="02020603050405020304" pitchFamily="18" charset="0"/>
              </a:rPr>
              <a:t>штедише</a:t>
            </a:r>
            <a:r>
              <a:rPr lang="sr-Cyrl-CS" sz="1800" dirty="0">
                <a:effectLst/>
                <a:latin typeface="Times New Roman" panose="02020603050405020304" pitchFamily="18" charset="0"/>
                <a:ea typeface="Times New Roman" panose="02020603050405020304" pitchFamily="18" charset="0"/>
              </a:rPr>
              <a:t>; Стара дама </a:t>
            </a:r>
            <a:r>
              <a:rPr lang="ru-RU" sz="1800" dirty="0">
                <a:effectLst/>
                <a:latin typeface="Times New Roman" panose="02020603050405020304" pitchFamily="18" charset="0"/>
                <a:ea typeface="Times New Roman" panose="02020603050405020304" pitchFamily="18" charset="0"/>
              </a:rPr>
              <a:t>[</a:t>
            </a:r>
            <a:r>
              <a:rPr lang="sr-Cyrl-CS" sz="1800" dirty="0">
                <a:effectLst/>
                <a:latin typeface="Times New Roman" panose="02020603050405020304" pitchFamily="18" charset="0"/>
                <a:ea typeface="Times New Roman" panose="02020603050405020304" pitchFamily="18" charset="0"/>
              </a:rPr>
              <a:t>рено еспас</a:t>
            </a:r>
            <a:r>
              <a:rPr lang="ru-RU" sz="1800" dirty="0">
                <a:effectLst/>
                <a:latin typeface="Times New Roman" panose="02020603050405020304" pitchFamily="18" charset="0"/>
                <a:ea typeface="Times New Roman" panose="02020603050405020304" pitchFamily="18" charset="0"/>
              </a:rPr>
              <a:t>] </a:t>
            </a:r>
            <a:r>
              <a:rPr lang="sr-Cyrl-CS" sz="1800" dirty="0">
                <a:effectLst/>
                <a:latin typeface="Times New Roman" panose="02020603050405020304" pitchFamily="18" charset="0"/>
                <a:ea typeface="Times New Roman" panose="02020603050405020304" pitchFamily="18" charset="0"/>
              </a:rPr>
              <a:t>је </a:t>
            </a:r>
            <a:r>
              <a:rPr lang="sr-Cyrl-CS" sz="1800" b="1" dirty="0">
                <a:effectLst/>
                <a:latin typeface="Times New Roman" panose="02020603050405020304" pitchFamily="18" charset="0"/>
                <a:ea typeface="Times New Roman" panose="02020603050405020304" pitchFamily="18" charset="0"/>
              </a:rPr>
              <a:t>затегла боре на лицу, фитнесом је дотерала тело, али утицај година ипак оставља трага испод сјајне спољашњости</a:t>
            </a:r>
            <a:r>
              <a:rPr lang="sr-Cyrl-CS" sz="1800" dirty="0">
                <a:effectLst/>
                <a:latin typeface="Times New Roman" panose="02020603050405020304" pitchFamily="18" charset="0"/>
                <a:ea typeface="Times New Roman" panose="02020603050405020304" pitchFamily="18" charset="0"/>
              </a:rPr>
              <a:t>; </a:t>
            </a:r>
            <a:r>
              <a:rPr lang="sr-Cyrl-CS" sz="1800" b="1" dirty="0">
                <a:effectLst/>
                <a:latin typeface="Times New Roman" panose="02020603050405020304" pitchFamily="18" charset="0"/>
                <a:ea typeface="Times New Roman" panose="02020603050405020304" pitchFamily="18" charset="0"/>
              </a:rPr>
              <a:t>Понашање</a:t>
            </a:r>
            <a:r>
              <a:rPr lang="sr-Cyrl-CS" sz="1800" dirty="0">
                <a:effectLst/>
                <a:latin typeface="Times New Roman" panose="02020603050405020304" pitchFamily="18" charset="0"/>
                <a:ea typeface="Times New Roman" panose="02020603050405020304" pitchFamily="18" charset="0"/>
              </a:rPr>
              <a:t> у вожњи овог опела испуњава умерене жеље; Сада матис изгледа као да </a:t>
            </a:r>
            <a:r>
              <a:rPr lang="sr-Cyrl-CS" sz="1800" b="1" dirty="0">
                <a:effectLst/>
                <a:latin typeface="Times New Roman" panose="02020603050405020304" pitchFamily="18" charset="0"/>
                <a:ea typeface="Times New Roman" panose="02020603050405020304" pitchFamily="18" charset="0"/>
              </a:rPr>
              <a:t>се заводљиво смешка</a:t>
            </a:r>
            <a:r>
              <a:rPr lang="sr-Cyrl-CS" sz="1800" dirty="0">
                <a:effectLst/>
                <a:latin typeface="Times New Roman" panose="02020603050405020304" pitchFamily="18" charset="0"/>
                <a:ea typeface="Times New Roman" panose="02020603050405020304" pitchFamily="18" charset="0"/>
              </a:rPr>
              <a:t>; Нови чироки </a:t>
            </a:r>
            <a:r>
              <a:rPr lang="sr-Cyrl-CS" sz="1800" b="1" dirty="0">
                <a:effectLst/>
                <a:latin typeface="Times New Roman" panose="02020603050405020304" pitchFamily="18" charset="0"/>
                <a:ea typeface="Times New Roman" panose="02020603050405020304" pitchFamily="18" charset="0"/>
              </a:rPr>
              <a:t>пред собом има тежак задатак</a:t>
            </a:r>
            <a:r>
              <a:rPr lang="sr-Cyrl-CS" sz="1800" dirty="0">
                <a:effectLst/>
                <a:latin typeface="Times New Roman" panose="02020603050405020304" pitchFamily="18" charset="0"/>
                <a:ea typeface="Times New Roman" panose="02020603050405020304" pitchFamily="18" charset="0"/>
              </a:rPr>
              <a:t> – да буде бољи од претходника; Код </a:t>
            </a:r>
            <a:r>
              <a:rPr lang="sr-Cyrl-CS" sz="1800" b="1" dirty="0">
                <a:effectLst/>
                <a:latin typeface="Times New Roman" panose="02020603050405020304" pitchFamily="18" charset="0"/>
                <a:ea typeface="Times New Roman" panose="02020603050405020304" pitchFamily="18" charset="0"/>
              </a:rPr>
              <a:t>понашања</a:t>
            </a:r>
            <a:r>
              <a:rPr lang="sr-Cyrl-CS" sz="1800" dirty="0">
                <a:effectLst/>
                <a:latin typeface="Times New Roman" panose="02020603050405020304" pitchFamily="18" charset="0"/>
                <a:ea typeface="Times New Roman" panose="02020603050405020304" pitchFamily="18" charset="0"/>
              </a:rPr>
              <a:t> у вожњи не јављају се </a:t>
            </a:r>
            <a:r>
              <a:rPr lang="sr-Cyrl-CS" sz="1800" b="1" dirty="0">
                <a:effectLst/>
                <a:latin typeface="Times New Roman" panose="02020603050405020304" pitchFamily="18" charset="0"/>
                <a:ea typeface="Times New Roman" panose="02020603050405020304" pitchFamily="18" charset="0"/>
              </a:rPr>
              <a:t>лоши манири</a:t>
            </a:r>
            <a:r>
              <a:rPr lang="sr-Cyrl-CS" sz="1800" dirty="0">
                <a:effectLst/>
                <a:latin typeface="Times New Roman" panose="02020603050405020304" pitchFamily="18" charset="0"/>
                <a:ea typeface="Times New Roman" panose="02020603050405020304" pitchFamily="18" charset="0"/>
              </a:rPr>
              <a:t> (Вреле гуме, 90/9, 34); Рено је </a:t>
            </a:r>
            <a:r>
              <a:rPr lang="sr-Cyrl-CS" sz="1800" b="1" dirty="0">
                <a:effectLst/>
                <a:latin typeface="Times New Roman" panose="02020603050405020304" pitchFamily="18" charset="0"/>
                <a:ea typeface="Times New Roman" panose="02020603050405020304" pitchFamily="18" charset="0"/>
              </a:rPr>
              <a:t>несташко</a:t>
            </a:r>
            <a:r>
              <a:rPr lang="sr-Cyrl-CS" sz="1800" dirty="0">
                <a:effectLst/>
                <a:latin typeface="Times New Roman" panose="02020603050405020304" pitchFamily="18" charset="0"/>
                <a:ea typeface="Times New Roman" panose="02020603050405020304" pitchFamily="18" charset="0"/>
              </a:rPr>
              <a:t>; Рено се представио са </a:t>
            </a:r>
            <a:r>
              <a:rPr lang="sr-Cyrl-CS" sz="1800" b="1" dirty="0">
                <a:effectLst/>
                <a:latin typeface="Times New Roman" panose="02020603050405020304" pitchFamily="18" charset="0"/>
                <a:ea typeface="Times New Roman" panose="02020603050405020304" pitchFamily="18" charset="0"/>
              </a:rPr>
              <a:t>лепом грађанком</a:t>
            </a:r>
            <a:r>
              <a:rPr lang="sr-Cyrl-CS" sz="1800" dirty="0">
                <a:effectLst/>
                <a:latin typeface="Times New Roman" panose="02020603050405020304" pitchFamily="18" charset="0"/>
                <a:ea typeface="Times New Roman" panose="02020603050405020304" pitchFamily="18" charset="0"/>
              </a:rPr>
              <a:t>, званом Бакара (Ауто свет, мај 2002, 67, 47); Пежо 307 је </a:t>
            </a:r>
            <a:r>
              <a:rPr lang="sr-Cyrl-CS" sz="1800" b="1" dirty="0">
                <a:effectLst/>
                <a:latin typeface="Times New Roman" panose="02020603050405020304" pitchFamily="18" charset="0"/>
                <a:ea typeface="Times New Roman" panose="02020603050405020304" pitchFamily="18" charset="0"/>
              </a:rPr>
              <a:t>билдер у свиленој кошуљи</a:t>
            </a:r>
            <a:r>
              <a:rPr lang="sr-Cyrl-CS" sz="1800" dirty="0">
                <a:effectLst/>
                <a:latin typeface="Times New Roman" panose="02020603050405020304" pitchFamily="18" charset="0"/>
                <a:ea typeface="Times New Roman" panose="02020603050405020304" pitchFamily="18" charset="0"/>
              </a:rPr>
              <a:t>; Фијат стило је </a:t>
            </a:r>
            <a:r>
              <a:rPr lang="sr-Cyrl-CS" sz="1800" b="1" dirty="0">
                <a:effectLst/>
                <a:latin typeface="Times New Roman" panose="02020603050405020304" pitchFamily="18" charset="0"/>
                <a:ea typeface="Times New Roman" panose="02020603050405020304" pitchFamily="18" charset="0"/>
              </a:rPr>
              <a:t>убица</a:t>
            </a:r>
            <a:r>
              <a:rPr lang="sr-Cyrl-CS" sz="1800" dirty="0">
                <a:effectLst/>
                <a:latin typeface="Times New Roman" panose="02020603050405020304" pitchFamily="18" charset="0"/>
                <a:ea typeface="Times New Roman" panose="02020603050405020304" pitchFamily="18" charset="0"/>
              </a:rPr>
              <a:t> голфова.</a:t>
            </a:r>
            <a:endParaRPr lang="en-US" sz="1800" dirty="0">
              <a:effectLst/>
              <a:latin typeface="Times New Roman" panose="02020603050405020304" pitchFamily="18" charset="0"/>
              <a:ea typeface="Times New Roman" panose="02020603050405020304" pitchFamily="18" charset="0"/>
            </a:endParaRPr>
          </a:p>
          <a:p>
            <a:pPr marL="0" marR="0" indent="457200" algn="just">
              <a:lnSpc>
                <a:spcPct val="150000"/>
              </a:lnSpc>
              <a:spcBef>
                <a:spcPts val="0"/>
              </a:spcBef>
              <a:spcAft>
                <a:spcPts val="0"/>
              </a:spcAft>
            </a:pPr>
            <a:r>
              <a:rPr lang="sr-Cyrl-CS" sz="1800" cap="small" dirty="0">
                <a:solidFill>
                  <a:srgbClr val="FF0000"/>
                </a:solidFill>
                <a:effectLst/>
                <a:latin typeface="Times New Roman" panose="02020603050405020304" pitchFamily="18" charset="0"/>
                <a:ea typeface="Times New Roman" panose="02020603050405020304" pitchFamily="18" charset="0"/>
              </a:rPr>
              <a:t>аутомобили имају животни циклус од детињства до старости</a:t>
            </a:r>
            <a:r>
              <a:rPr lang="sr-Cyrl-CS" sz="1800" dirty="0">
                <a:effectLst/>
                <a:latin typeface="Times New Roman" panose="02020603050405020304" pitchFamily="18" charset="0"/>
                <a:ea typeface="Times New Roman" panose="02020603050405020304" pitchFamily="18" charset="0"/>
              </a:rPr>
              <a:t>: Рено еспас наредног пролећа одлази </a:t>
            </a:r>
            <a:r>
              <a:rPr lang="sr-Cyrl-CS" sz="1800" b="1" dirty="0">
                <a:effectLst/>
                <a:latin typeface="Times New Roman" panose="02020603050405020304" pitchFamily="18" charset="0"/>
                <a:ea typeface="Times New Roman" panose="02020603050405020304" pitchFamily="18" charset="0"/>
              </a:rPr>
              <a:t>у заслужену пензију</a:t>
            </a:r>
            <a:r>
              <a:rPr lang="sr-Cyrl-CS" sz="1800" dirty="0">
                <a:effectLst/>
                <a:latin typeface="Times New Roman" panose="02020603050405020304" pitchFamily="18" charset="0"/>
                <a:ea typeface="Times New Roman" panose="02020603050405020304" pitchFamily="18" charset="0"/>
              </a:rPr>
              <a:t>; И пре ових побољшања матис је стајао раме уз раме са </a:t>
            </a:r>
            <a:r>
              <a:rPr lang="sr-Cyrl-CS" sz="1800" b="1" dirty="0">
                <a:effectLst/>
                <a:latin typeface="Times New Roman" panose="02020603050405020304" pitchFamily="18" charset="0"/>
                <a:ea typeface="Times New Roman" panose="02020603050405020304" pitchFamily="18" charset="0"/>
              </a:rPr>
              <a:t>малишанима</a:t>
            </a:r>
            <a:r>
              <a:rPr lang="sr-Cyrl-CS" sz="1800" dirty="0">
                <a:effectLst/>
                <a:latin typeface="Times New Roman" panose="02020603050405020304" pitchFamily="18" charset="0"/>
                <a:ea typeface="Times New Roman" panose="02020603050405020304" pitchFamily="18" charset="0"/>
              </a:rPr>
              <a:t> свих светских произвођача; Сви нови системи су преузети из фокуса и мондеа, што употпуњује причу да су мали аутомобили скоро </a:t>
            </a:r>
            <a:r>
              <a:rPr lang="sr-Cyrl-CS" sz="1800" b="1" dirty="0">
                <a:effectLst/>
                <a:latin typeface="Times New Roman" panose="02020603050405020304" pitchFamily="18" charset="0"/>
                <a:ea typeface="Times New Roman" panose="02020603050405020304" pitchFamily="18" charset="0"/>
              </a:rPr>
              <a:t>прерасли пубертет</a:t>
            </a:r>
            <a:r>
              <a:rPr lang="sr-Cyrl-CS"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558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CD63-8134-45DC-86A7-2BF765A3F85E}"/>
              </a:ext>
            </a:extLst>
          </p:cNvPr>
          <p:cNvSpPr>
            <a:spLocks noGrp="1"/>
          </p:cNvSpPr>
          <p:nvPr>
            <p:ph type="title"/>
          </p:nvPr>
        </p:nvSpPr>
        <p:spPr/>
        <p:txBody>
          <a:bodyPr/>
          <a:lstStyle/>
          <a:p>
            <a:pPr algn="ctr"/>
            <a:r>
              <a:rPr lang="sr-Cyrl-RS" dirty="0">
                <a:solidFill>
                  <a:srgbClr val="FF0000"/>
                </a:solidFill>
              </a:rPr>
              <a:t>АУТОМОБИЛИ СУ ЉУДИ</a:t>
            </a:r>
            <a:endParaRPr lang="en-US" dirty="0"/>
          </a:p>
        </p:txBody>
      </p:sp>
      <p:sp>
        <p:nvSpPr>
          <p:cNvPr id="3" name="Content Placeholder 2">
            <a:extLst>
              <a:ext uri="{FF2B5EF4-FFF2-40B4-BE49-F238E27FC236}">
                <a16:creationId xmlns:a16="http://schemas.microsoft.com/office/drawing/2014/main" id="{66A27E20-11EF-4891-8A51-AEDC09B6DAA9}"/>
              </a:ext>
            </a:extLst>
          </p:cNvPr>
          <p:cNvSpPr>
            <a:spLocks noGrp="1"/>
          </p:cNvSpPr>
          <p:nvPr>
            <p:ph idx="1"/>
          </p:nvPr>
        </p:nvSpPr>
        <p:spPr/>
        <p:txBody>
          <a:bodyPr/>
          <a:lstStyle/>
          <a:p>
            <a:pPr algn="just"/>
            <a:r>
              <a:rPr lang="sr-Cyrl-RS" cap="all" dirty="0">
                <a:solidFill>
                  <a:srgbClr val="0070C0"/>
                </a:solidFill>
              </a:rPr>
              <a:t>канибализам</a:t>
            </a:r>
            <a:r>
              <a:rPr lang="sr-Cyrl-RS" cap="all" dirty="0"/>
              <a:t> </a:t>
            </a:r>
            <a:r>
              <a:rPr lang="sr-Cyrl-RS" dirty="0"/>
              <a:t>– термин у аутомобилској индустрији: аутомобил који постане најбољи и најпродаванији модел једног произвођача и тиме угрози производњу и продају, тј. опстанак, других модела истог произвођача (САТ, емисија о аутомобилима, децембар 2021). </a:t>
            </a:r>
            <a:endParaRPr lang="en-US" dirty="0"/>
          </a:p>
        </p:txBody>
      </p:sp>
    </p:spTree>
    <p:extLst>
      <p:ext uri="{BB962C8B-B14F-4D97-AF65-F5344CB8AC3E}">
        <p14:creationId xmlns:p14="http://schemas.microsoft.com/office/powerpoint/2010/main" val="112504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2EB6-EF5A-4630-9E1F-D7610F77CCC2}"/>
              </a:ext>
            </a:extLst>
          </p:cNvPr>
          <p:cNvSpPr>
            <a:spLocks noGrp="1"/>
          </p:cNvSpPr>
          <p:nvPr>
            <p:ph type="title"/>
          </p:nvPr>
        </p:nvSpPr>
        <p:spPr/>
        <p:txBody>
          <a:bodyPr>
            <a:normAutofit/>
          </a:bodyPr>
          <a:lstStyle/>
          <a:p>
            <a:pPr algn="ctr"/>
            <a:r>
              <a:rPr lang="sr-Cyrl-RS" sz="3600" dirty="0"/>
              <a:t>Појмовне метафоре у јавном дискурсу Србије</a:t>
            </a:r>
            <a:endParaRPr lang="en-US" sz="3600" dirty="0"/>
          </a:p>
        </p:txBody>
      </p:sp>
      <p:pic>
        <p:nvPicPr>
          <p:cNvPr id="5" name="Content Placeholder 4">
            <a:extLst>
              <a:ext uri="{FF2B5EF4-FFF2-40B4-BE49-F238E27FC236}">
                <a16:creationId xmlns:a16="http://schemas.microsoft.com/office/drawing/2014/main" id="{69CB407F-50B2-4DD8-B4B5-6C72A7BA7E27}"/>
              </a:ext>
            </a:extLst>
          </p:cNvPr>
          <p:cNvPicPr>
            <a:picLocks noGrp="1" noChangeAspect="1"/>
          </p:cNvPicPr>
          <p:nvPr>
            <p:ph idx="1"/>
          </p:nvPr>
        </p:nvPicPr>
        <p:blipFill>
          <a:blip r:embed="rId2"/>
          <a:stretch>
            <a:fillRect/>
          </a:stretch>
        </p:blipFill>
        <p:spPr>
          <a:xfrm rot="5400000">
            <a:off x="3936430" y="2111733"/>
            <a:ext cx="4559700" cy="3952831"/>
          </a:xfrm>
        </p:spPr>
      </p:pic>
    </p:spTree>
    <p:extLst>
      <p:ext uri="{BB962C8B-B14F-4D97-AF65-F5344CB8AC3E}">
        <p14:creationId xmlns:p14="http://schemas.microsoft.com/office/powerpoint/2010/main" val="341290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812E-C141-4AA4-835A-5AA4F6BBF2AB}"/>
              </a:ext>
            </a:extLst>
          </p:cNvPr>
          <p:cNvSpPr>
            <a:spLocks noGrp="1"/>
          </p:cNvSpPr>
          <p:nvPr>
            <p:ph type="title"/>
          </p:nvPr>
        </p:nvSpPr>
        <p:spPr/>
        <p:txBody>
          <a:bodyPr/>
          <a:lstStyle/>
          <a:p>
            <a:r>
              <a:rPr lang="sr-Cyrl-RS" dirty="0"/>
              <a:t>Метафоре брака у политичком дискурсу</a:t>
            </a:r>
            <a:endParaRPr lang="en-US" dirty="0"/>
          </a:p>
        </p:txBody>
      </p:sp>
      <p:sp>
        <p:nvSpPr>
          <p:cNvPr id="3" name="Content Placeholder 2">
            <a:extLst>
              <a:ext uri="{FF2B5EF4-FFF2-40B4-BE49-F238E27FC236}">
                <a16:creationId xmlns:a16="http://schemas.microsoft.com/office/drawing/2014/main" id="{D4B4E6CB-28A7-40BF-9D09-BD8F66857B8B}"/>
              </a:ext>
            </a:extLst>
          </p:cNvPr>
          <p:cNvSpPr>
            <a:spLocks noGrp="1"/>
          </p:cNvSpPr>
          <p:nvPr>
            <p:ph idx="1"/>
          </p:nvPr>
        </p:nvSpPr>
        <p:spPr/>
        <p:txBody>
          <a:bodyPr/>
          <a:lstStyle/>
          <a:p>
            <a:r>
              <a:rPr lang="sr-Cyrl-RS" dirty="0">
                <a:solidFill>
                  <a:srgbClr val="FF0000"/>
                </a:solidFill>
              </a:rPr>
              <a:t>ПОЛИТИЧКА КОАЛИЦИЈА ЈЕ БРАК ИЗ РАЧУНА</a:t>
            </a:r>
            <a:r>
              <a:rPr lang="sr-Cyrl-RS" dirty="0"/>
              <a:t>: Нема ту никаквог брака из интереса, ово је подршка одређеним пројектима. Тадић и Дачић су заборавили све океане који их раздвајају и ступили у брак из голог интереса.</a:t>
            </a:r>
          </a:p>
          <a:p>
            <a:r>
              <a:rPr lang="sr-Cyrl-RS" dirty="0">
                <a:solidFill>
                  <a:srgbClr val="FF0000"/>
                </a:solidFill>
              </a:rPr>
              <a:t>ЛОША КОАЛИЦИЈА ЈЕ ЛОШ БРАК</a:t>
            </a:r>
            <a:r>
              <a:rPr lang="sr-Cyrl-RS" dirty="0"/>
              <a:t>: ДСС је имао кратак, лош брак са радикалима. Ситуација у Влади је као у лошем браку.</a:t>
            </a:r>
          </a:p>
          <a:p>
            <a:r>
              <a:rPr lang="sr-Cyrl-RS" dirty="0">
                <a:solidFill>
                  <a:srgbClr val="FF0000"/>
                </a:solidFill>
              </a:rPr>
              <a:t>ПАРТИЈА НЕОПХОДНА ЗА ФОРМИРАЊЕ ВЛАДАЈУЋЕ КОАЛИЦИЈЕ ЈЕ УДАВАЧА</a:t>
            </a:r>
            <a:r>
              <a:rPr lang="sr-Cyrl-RS" dirty="0"/>
              <a:t>: Као и свака добра удавача, и ДСС чекала је до последњег тренутка. Пред вратима Тадићеве ДС тренутно је највише удавача.</a:t>
            </a:r>
          </a:p>
          <a:p>
            <a:r>
              <a:rPr lang="sr-Cyrl-RS" dirty="0">
                <a:solidFill>
                  <a:srgbClr val="FF0000"/>
                </a:solidFill>
              </a:rPr>
              <a:t>НАЈЈАЧА ПАРТИЈА У КОАЛИЦИЈИ ЈЕ МЛАДОЖЕЊА</a:t>
            </a:r>
            <a:r>
              <a:rPr lang="sr-Cyrl-RS" dirty="0"/>
              <a:t>: Ми већ сада имамо пуно удавача које нам се саме нуде, а после избора ћемо одлучити коју ћемо од тих удавача одабрати.</a:t>
            </a:r>
          </a:p>
          <a:p>
            <a:r>
              <a:rPr lang="sr-Cyrl-RS" dirty="0">
                <a:solidFill>
                  <a:srgbClr val="FF0000"/>
                </a:solidFill>
              </a:rPr>
              <a:t>СКЛАПАЊЕ СПОРАЗУМА СА СТРАНКАМА ИЗВАН КОАЛИЦИЈЕ ЈЕ БРАЧНО НЕВЕРСТВО</a:t>
            </a:r>
            <a:r>
              <a:rPr lang="sr-Cyrl-RS" dirty="0"/>
              <a:t>: Коштуница је направио брачно неверство, направио договор са СРС-ом, а занемарио своје коалиционе партнере.</a:t>
            </a:r>
          </a:p>
          <a:p>
            <a:r>
              <a:rPr lang="sr-Cyrl-RS" dirty="0">
                <a:solidFill>
                  <a:srgbClr val="FF0000"/>
                </a:solidFill>
              </a:rPr>
              <a:t>РАСПАД ПОЛИТИЧКЕ КОАЛИЦИЈЕ ЈЕ РАЗВОД</a:t>
            </a:r>
            <a:r>
              <a:rPr lang="sr-Cyrl-RS" dirty="0"/>
              <a:t>: Развод кратког политичког брака владајућег четверца биће запечаћен на седници Парламента.</a:t>
            </a:r>
            <a:endParaRPr lang="en-US" dirty="0"/>
          </a:p>
        </p:txBody>
      </p:sp>
    </p:spTree>
    <p:extLst>
      <p:ext uri="{BB962C8B-B14F-4D97-AF65-F5344CB8AC3E}">
        <p14:creationId xmlns:p14="http://schemas.microsoft.com/office/powerpoint/2010/main" val="2146873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989FB-ECB0-490A-BE85-DA3085C12B28}"/>
              </a:ext>
            </a:extLst>
          </p:cNvPr>
          <p:cNvSpPr>
            <a:spLocks noGrp="1"/>
          </p:cNvSpPr>
          <p:nvPr>
            <p:ph type="title"/>
          </p:nvPr>
        </p:nvSpPr>
        <p:spPr/>
        <p:txBody>
          <a:bodyPr/>
          <a:lstStyle/>
          <a:p>
            <a:r>
              <a:rPr lang="sr-Cyrl-RS" dirty="0"/>
              <a:t>Спортске метафоре у политичком дискурсу</a:t>
            </a:r>
            <a:endParaRPr lang="en-US" dirty="0"/>
          </a:p>
        </p:txBody>
      </p:sp>
      <p:sp>
        <p:nvSpPr>
          <p:cNvPr id="3" name="Content Placeholder 2">
            <a:extLst>
              <a:ext uri="{FF2B5EF4-FFF2-40B4-BE49-F238E27FC236}">
                <a16:creationId xmlns:a16="http://schemas.microsoft.com/office/drawing/2014/main" id="{FFE45C47-F7FB-48B0-BA80-97BFE9C5C43C}"/>
              </a:ext>
            </a:extLst>
          </p:cNvPr>
          <p:cNvSpPr>
            <a:spLocks noGrp="1"/>
          </p:cNvSpPr>
          <p:nvPr>
            <p:ph idx="1"/>
          </p:nvPr>
        </p:nvSpPr>
        <p:spPr/>
        <p:txBody>
          <a:bodyPr/>
          <a:lstStyle/>
          <a:p>
            <a:r>
              <a:rPr lang="sr-Cyrl-RS" dirty="0">
                <a:solidFill>
                  <a:srgbClr val="FF0000"/>
                </a:solidFill>
              </a:rPr>
              <a:t>ПОЛИТИЧКЕ СТРАНКЕ СУ ФУДБАЛСКИ ТИМОВИ</a:t>
            </a:r>
            <a:r>
              <a:rPr lang="sr-Cyrl-RS" dirty="0"/>
              <a:t>: Тимови ДС-а и ДСС-а интензивно су припремали терен за састанак својих вођа. Чињеница је да ЛДП делује као лево крило ДС-а.</a:t>
            </a:r>
          </a:p>
          <a:p>
            <a:r>
              <a:rPr lang="sr-Cyrl-RS" dirty="0">
                <a:solidFill>
                  <a:srgbClr val="FF0000"/>
                </a:solidFill>
              </a:rPr>
              <a:t>ИЗБОРИ КАО ФУДБАЛСКА УТАКМИЦА</a:t>
            </a:r>
            <a:r>
              <a:rPr lang="sr-Cyrl-RS" dirty="0"/>
              <a:t>: Листа кандидата који по анкетама представљају фаворите у изборној утакмици. Борисе, у првом полувремену победио си у продужецима!</a:t>
            </a:r>
          </a:p>
          <a:p>
            <a:r>
              <a:rPr lang="sr-Cyrl-RS" dirty="0">
                <a:solidFill>
                  <a:srgbClr val="FF0000"/>
                </a:solidFill>
              </a:rPr>
              <a:t>ПРАВИЛА ДЕМОКРАТСКИХ ИЗБОРА СУ ФУДБАЛСКА ПРАВИЛА</a:t>
            </a:r>
            <a:r>
              <a:rPr lang="sr-Cyrl-RS" dirty="0"/>
              <a:t>: Не сме се кршити изборни ферплеј и демократкс аправила игре. ДСС би требало да схвати постојећу ситуацију као жути картон.</a:t>
            </a:r>
            <a:endParaRPr lang="en-US" dirty="0"/>
          </a:p>
        </p:txBody>
      </p:sp>
    </p:spTree>
    <p:extLst>
      <p:ext uri="{BB962C8B-B14F-4D97-AF65-F5344CB8AC3E}">
        <p14:creationId xmlns:p14="http://schemas.microsoft.com/office/powerpoint/2010/main" val="549771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2354-E120-44FA-82D4-F62E5F2DF7DB}"/>
              </a:ext>
            </a:extLst>
          </p:cNvPr>
          <p:cNvSpPr>
            <a:spLocks noGrp="1"/>
          </p:cNvSpPr>
          <p:nvPr>
            <p:ph type="title"/>
          </p:nvPr>
        </p:nvSpPr>
        <p:spPr/>
        <p:txBody>
          <a:bodyPr/>
          <a:lstStyle/>
          <a:p>
            <a:r>
              <a:rPr lang="sr-Cyrl-RS" dirty="0"/>
              <a:t>Ратне метафоре у политичком дискурсу</a:t>
            </a:r>
            <a:endParaRPr lang="en-US" dirty="0"/>
          </a:p>
        </p:txBody>
      </p:sp>
      <p:sp>
        <p:nvSpPr>
          <p:cNvPr id="3" name="Content Placeholder 2">
            <a:extLst>
              <a:ext uri="{FF2B5EF4-FFF2-40B4-BE49-F238E27FC236}">
                <a16:creationId xmlns:a16="http://schemas.microsoft.com/office/drawing/2014/main" id="{6CF5732B-B6F0-4E84-B440-DC1500C60F72}"/>
              </a:ext>
            </a:extLst>
          </p:cNvPr>
          <p:cNvSpPr>
            <a:spLocks noGrp="1"/>
          </p:cNvSpPr>
          <p:nvPr>
            <p:ph idx="1"/>
          </p:nvPr>
        </p:nvSpPr>
        <p:spPr/>
        <p:txBody>
          <a:bodyPr/>
          <a:lstStyle/>
          <a:p>
            <a:r>
              <a:rPr lang="sr-Cyrl-RS" dirty="0">
                <a:solidFill>
                  <a:srgbClr val="FF0000"/>
                </a:solidFill>
              </a:rPr>
              <a:t>ПОЛИТИЧКА СЦЕНА ЈЕ РАТНО ПОПРИШТЕ</a:t>
            </a:r>
            <a:r>
              <a:rPr lang="sr-Cyrl-RS" dirty="0"/>
              <a:t>: Николић их је позвао да не напуштају бојно поље. У оваквом распореду снага, ДС ће задржати већину министарских места. У Немањиној 11 дубоко су ушанчена два табора.</a:t>
            </a:r>
          </a:p>
          <a:p>
            <a:r>
              <a:rPr lang="sr-Cyrl-RS" dirty="0">
                <a:solidFill>
                  <a:srgbClr val="FF0000"/>
                </a:solidFill>
              </a:rPr>
              <a:t>ПОЛИТИЧКЕ СТРАНКЕ СУ ЗАРАЋЕНЕ СТРАНЕ</a:t>
            </a:r>
            <a:r>
              <a:rPr lang="sr-Cyrl-RS" dirty="0"/>
              <a:t>: Тадићево учествовање у кампањи биће повод политичким непријатељима за нападе и провокације. После дебакла на изборима, политички противници странака окупљених око ДС-а служе се свим и свачим.</a:t>
            </a:r>
          </a:p>
          <a:p>
            <a:r>
              <a:rPr lang="sr-Cyrl-RS" dirty="0">
                <a:solidFill>
                  <a:srgbClr val="FF0000"/>
                </a:solidFill>
              </a:rPr>
              <a:t>ИЗБОРИ СУ БИТКА</a:t>
            </a:r>
            <a:r>
              <a:rPr lang="sr-Cyrl-RS" dirty="0"/>
              <a:t>: На овим питањима се граде изборне стратегије странака и коалиција. Фронтови на којима ће се водити изборна битка: Хаг и НАТО. Изборна битка у Србији биће на живот и смрт.</a:t>
            </a:r>
          </a:p>
          <a:p>
            <a:r>
              <a:rPr lang="sr-Cyrl-RS" dirty="0">
                <a:solidFill>
                  <a:srgbClr val="FF0000"/>
                </a:solidFill>
              </a:rPr>
              <a:t>ПОЛИТИЧКЕ ИЗЈАВЕ/ПОСТУПЦИ СУ ОРУЖЈЕ</a:t>
            </a:r>
            <a:r>
              <a:rPr lang="sr-Cyrl-RS" dirty="0"/>
              <a:t>: Паљба на Коштуницу; Најотровније стреле између ДС-а и ДСС-а; Наредних недеља бићемо сведоци унакрсне ватре између ДС-а и радикала.</a:t>
            </a:r>
          </a:p>
          <a:p>
            <a:r>
              <a:rPr lang="sr-Cyrl-RS" dirty="0">
                <a:solidFill>
                  <a:srgbClr val="FF0000"/>
                </a:solidFill>
              </a:rPr>
              <a:t>БИРАЧИ КАО ЖРТВЕ РАТА</a:t>
            </a:r>
            <a:r>
              <a:rPr lang="sr-Cyrl-RS" dirty="0"/>
              <a:t>: Београђани су жртве формирања републичке владе. Политичари држе грађане као таоце. </a:t>
            </a:r>
          </a:p>
          <a:p>
            <a:endParaRPr lang="en-US" dirty="0"/>
          </a:p>
        </p:txBody>
      </p:sp>
    </p:spTree>
    <p:extLst>
      <p:ext uri="{BB962C8B-B14F-4D97-AF65-F5344CB8AC3E}">
        <p14:creationId xmlns:p14="http://schemas.microsoft.com/office/powerpoint/2010/main" val="100214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5CF9-0D71-468B-99C0-13A88A9637A4}"/>
              </a:ext>
            </a:extLst>
          </p:cNvPr>
          <p:cNvSpPr>
            <a:spLocks noGrp="1"/>
          </p:cNvSpPr>
          <p:nvPr>
            <p:ph type="title"/>
          </p:nvPr>
        </p:nvSpPr>
        <p:spPr/>
        <p:txBody>
          <a:bodyPr/>
          <a:lstStyle/>
          <a:p>
            <a:r>
              <a:rPr lang="sr-Cyrl-RS" dirty="0"/>
              <a:t>Појмовне метафоре у рекламном дискурсу</a:t>
            </a:r>
            <a:endParaRPr lang="en-US" dirty="0"/>
          </a:p>
        </p:txBody>
      </p:sp>
      <p:sp>
        <p:nvSpPr>
          <p:cNvPr id="3" name="Content Placeholder 2">
            <a:extLst>
              <a:ext uri="{FF2B5EF4-FFF2-40B4-BE49-F238E27FC236}">
                <a16:creationId xmlns:a16="http://schemas.microsoft.com/office/drawing/2014/main" id="{9AE944A8-F4EF-4312-B00F-5B1A26B32293}"/>
              </a:ext>
            </a:extLst>
          </p:cNvPr>
          <p:cNvSpPr>
            <a:spLocks noGrp="1"/>
          </p:cNvSpPr>
          <p:nvPr>
            <p:ph idx="1"/>
          </p:nvPr>
        </p:nvSpPr>
        <p:spPr/>
        <p:txBody>
          <a:bodyPr/>
          <a:lstStyle/>
          <a:p>
            <a:r>
              <a:rPr lang="sr-Cyrl-RS" dirty="0"/>
              <a:t>Пример лоше употребљене појмовне метафоре у реклами:</a:t>
            </a:r>
          </a:p>
          <a:p>
            <a:r>
              <a:rPr lang="sr-Cyrl-RS" dirty="0"/>
              <a:t>НЕМОЈТЕ ГРИСТИ САВЕСТ. ГРИЗИТЕ НАШ КЕКС. </a:t>
            </a:r>
          </a:p>
          <a:p>
            <a:endParaRPr lang="en-US" dirty="0"/>
          </a:p>
        </p:txBody>
      </p:sp>
    </p:spTree>
    <p:extLst>
      <p:ext uri="{BB962C8B-B14F-4D97-AF65-F5344CB8AC3E}">
        <p14:creationId xmlns:p14="http://schemas.microsoft.com/office/powerpoint/2010/main" val="1812440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EE64-32E9-4442-8323-801A9B9CE388}"/>
              </a:ext>
            </a:extLst>
          </p:cNvPr>
          <p:cNvSpPr>
            <a:spLocks noGrp="1"/>
          </p:cNvSpPr>
          <p:nvPr>
            <p:ph type="title"/>
          </p:nvPr>
        </p:nvSpPr>
        <p:spPr/>
        <p:txBody>
          <a:bodyPr/>
          <a:lstStyle/>
          <a:p>
            <a:r>
              <a:rPr lang="sr-Cyrl-RS" dirty="0"/>
              <a:t>Појмовне метафоре</a:t>
            </a:r>
            <a:endParaRPr lang="en-US" dirty="0"/>
          </a:p>
        </p:txBody>
      </p:sp>
      <p:sp>
        <p:nvSpPr>
          <p:cNvPr id="3" name="Content Placeholder 2">
            <a:extLst>
              <a:ext uri="{FF2B5EF4-FFF2-40B4-BE49-F238E27FC236}">
                <a16:creationId xmlns:a16="http://schemas.microsoft.com/office/drawing/2014/main" id="{AC5B992D-491F-49D8-8CC4-9685BF05AC48}"/>
              </a:ext>
            </a:extLst>
          </p:cNvPr>
          <p:cNvSpPr>
            <a:spLocks noGrp="1"/>
          </p:cNvSpPr>
          <p:nvPr>
            <p:ph idx="1"/>
          </p:nvPr>
        </p:nvSpPr>
        <p:spPr/>
        <p:txBody>
          <a:bodyPr/>
          <a:lstStyle/>
          <a:p>
            <a:r>
              <a:rPr lang="sr-Cyrl-RS" dirty="0"/>
              <a:t>Појмовне метафоре</a:t>
            </a:r>
            <a:r>
              <a:rPr lang="en-US" dirty="0"/>
              <a:t> </a:t>
            </a:r>
            <a:r>
              <a:rPr lang="sr-Cyrl-RS" dirty="0"/>
              <a:t>представљају механизам мишљења помоћу којег апстрактне појаве или оне које су ментално удаљеније конкретизујемо и сводимо на појаве које су нам познате и ближе нашем искуству.</a:t>
            </a:r>
          </a:p>
          <a:p>
            <a:r>
              <a:rPr lang="sr-Cyrl-RS" dirty="0"/>
              <a:t>Језик открива како концептуализујемо неке апстрактне појаве:</a:t>
            </a:r>
          </a:p>
          <a:p>
            <a:pPr marL="0" indent="0">
              <a:buNone/>
            </a:pPr>
            <a:endParaRPr lang="sr-Cyrl-RS" dirty="0"/>
          </a:p>
          <a:p>
            <a:pPr lvl="1"/>
            <a:r>
              <a:rPr lang="sr-Cyrl-RS" dirty="0"/>
              <a:t>Немам времена за бацање.</a:t>
            </a:r>
          </a:p>
          <a:p>
            <a:pPr lvl="1"/>
            <a:r>
              <a:rPr lang="sr-Cyrl-RS" dirty="0"/>
              <a:t>Хвала ти за твоје време.</a:t>
            </a:r>
          </a:p>
          <a:p>
            <a:pPr lvl="1"/>
            <a:r>
              <a:rPr lang="sr-Cyrl-RS" dirty="0"/>
              <a:t>Та машина ће ти уштедети сате.</a:t>
            </a:r>
          </a:p>
          <a:p>
            <a:pPr lvl="1"/>
            <a:r>
              <a:rPr lang="sr-Cyrl-RS" dirty="0"/>
              <a:t>Да ли ти је преостало довољно времена?</a:t>
            </a:r>
          </a:p>
          <a:p>
            <a:pPr lvl="1"/>
            <a:r>
              <a:rPr lang="sr-Cyrl-RS" dirty="0"/>
              <a:t>Потрошио је сате на њу.</a:t>
            </a:r>
          </a:p>
          <a:p>
            <a:pPr lvl="1"/>
            <a:r>
              <a:rPr lang="sr-Cyrl-RS" dirty="0"/>
              <a:t>Инвестирао сам много времена у учење тог предмета.</a:t>
            </a:r>
          </a:p>
          <a:p>
            <a:pPr marL="274320" lvl="1" indent="0">
              <a:buNone/>
            </a:pPr>
            <a:r>
              <a:rPr lang="sr-Cyrl-RS" dirty="0"/>
              <a:t>                              </a:t>
            </a:r>
            <a:r>
              <a:rPr lang="sr-Cyrl-RS" dirty="0">
                <a:latin typeface="Times New Roman" panose="02020603050405020304" pitchFamily="18" charset="0"/>
                <a:cs typeface="Times New Roman" panose="02020603050405020304" pitchFamily="18" charset="0"/>
              </a:rPr>
              <a:t>↓</a:t>
            </a:r>
          </a:p>
          <a:p>
            <a:pPr marL="274320" lvl="1" indent="0">
              <a:buNone/>
            </a:pPr>
            <a:r>
              <a:rPr lang="sr-Cyrl-RS" dirty="0">
                <a:latin typeface="Times New Roman" panose="02020603050405020304" pitchFamily="18" charset="0"/>
                <a:cs typeface="Times New Roman" panose="02020603050405020304" pitchFamily="18" charset="0"/>
              </a:rPr>
              <a:t>               </a:t>
            </a:r>
            <a:r>
              <a:rPr lang="sr-Cyrl-RS" b="1" dirty="0">
                <a:solidFill>
                  <a:srgbClr val="FF0000"/>
                </a:solidFill>
                <a:latin typeface="Times New Roman" panose="02020603050405020304" pitchFamily="18" charset="0"/>
                <a:cs typeface="Times New Roman" panose="02020603050405020304" pitchFamily="18" charset="0"/>
              </a:rPr>
              <a:t>ВРЕМЕ ЈЕ НОВАЦ</a:t>
            </a:r>
            <a:r>
              <a:rPr lang="sr-Cyrl-RS" dirty="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643322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9C95-F178-477E-BA69-E7AF797648A6}"/>
              </a:ext>
            </a:extLst>
          </p:cNvPr>
          <p:cNvSpPr>
            <a:spLocks noGrp="1"/>
          </p:cNvSpPr>
          <p:nvPr>
            <p:ph type="title"/>
          </p:nvPr>
        </p:nvSpPr>
        <p:spPr/>
        <p:txBody>
          <a:bodyPr/>
          <a:lstStyle/>
          <a:p>
            <a:pPr algn="ctr"/>
            <a:r>
              <a:rPr lang="sr-Cyrl-RS" dirty="0"/>
              <a:t>РЕКАПИТУЛАЦИЈА</a:t>
            </a:r>
            <a:endParaRPr lang="en-US" dirty="0"/>
          </a:p>
        </p:txBody>
      </p:sp>
      <p:sp>
        <p:nvSpPr>
          <p:cNvPr id="3" name="Content Placeholder 2">
            <a:extLst>
              <a:ext uri="{FF2B5EF4-FFF2-40B4-BE49-F238E27FC236}">
                <a16:creationId xmlns:a16="http://schemas.microsoft.com/office/drawing/2014/main" id="{E0C1EE6C-9345-4DF9-81D4-5AD7A8ED37E7}"/>
              </a:ext>
            </a:extLst>
          </p:cNvPr>
          <p:cNvSpPr>
            <a:spLocks noGrp="1"/>
          </p:cNvSpPr>
          <p:nvPr>
            <p:ph idx="1"/>
          </p:nvPr>
        </p:nvSpPr>
        <p:spPr/>
        <p:txBody>
          <a:bodyPr/>
          <a:lstStyle/>
          <a:p>
            <a:pPr marL="0" indent="0" algn="ctr">
              <a:buNone/>
            </a:pPr>
            <a:r>
              <a:rPr lang="sr-Cyrl-RS" dirty="0"/>
              <a:t>Р. Драгићевић: „Ка лингвокултуролошком речнику српског језика“</a:t>
            </a:r>
            <a:endParaRPr lang="en-US" dirty="0"/>
          </a:p>
        </p:txBody>
      </p:sp>
    </p:spTree>
    <p:extLst>
      <p:ext uri="{BB962C8B-B14F-4D97-AF65-F5344CB8AC3E}">
        <p14:creationId xmlns:p14="http://schemas.microsoft.com/office/powerpoint/2010/main" val="2017303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A7942-EF3A-4A40-ACBF-A2B6CBD11FD5}"/>
              </a:ext>
            </a:extLst>
          </p:cNvPr>
          <p:cNvSpPr>
            <a:spLocks noGrp="1"/>
          </p:cNvSpPr>
          <p:nvPr>
            <p:ph type="title"/>
          </p:nvPr>
        </p:nvSpPr>
        <p:spPr/>
        <p:txBody>
          <a:bodyPr>
            <a:normAutofit/>
          </a:bodyPr>
          <a:lstStyle/>
          <a:p>
            <a:r>
              <a:rPr lang="sr-Cyrl-RS" sz="3200" dirty="0"/>
              <a:t>Рекапитулација лингвокултуролошке методологије</a:t>
            </a:r>
            <a:endParaRPr lang="en-US" sz="3200" dirty="0"/>
          </a:p>
        </p:txBody>
      </p:sp>
      <p:sp>
        <p:nvSpPr>
          <p:cNvPr id="3" name="Content Placeholder 2">
            <a:extLst>
              <a:ext uri="{FF2B5EF4-FFF2-40B4-BE49-F238E27FC236}">
                <a16:creationId xmlns:a16="http://schemas.microsoft.com/office/drawing/2014/main" id="{67BAAE3A-606E-4D61-A531-FB5E52573582}"/>
              </a:ext>
            </a:extLst>
          </p:cNvPr>
          <p:cNvSpPr>
            <a:spLocks noGrp="1"/>
          </p:cNvSpPr>
          <p:nvPr>
            <p:ph idx="1"/>
          </p:nvPr>
        </p:nvSpPr>
        <p:spPr/>
        <p:txBody>
          <a:bodyPr/>
          <a:lstStyle/>
          <a:p>
            <a:pPr marL="0" indent="0" algn="ctr">
              <a:buNone/>
            </a:pPr>
            <a:r>
              <a:rPr lang="sr-Cyrl-RS" dirty="0">
                <a:solidFill>
                  <a:srgbClr val="00B050"/>
                </a:solidFill>
              </a:rPr>
              <a:t>ИЗВОРИ ЗА ЛИНГВОКУЛТУРОЛОШКА ИСТРАЖИВАЊА:</a:t>
            </a:r>
          </a:p>
          <a:p>
            <a:r>
              <a:rPr lang="sr-Cyrl-RS" dirty="0"/>
              <a:t>ОПИСНИ РЕЧНИЦИ</a:t>
            </a:r>
          </a:p>
          <a:p>
            <a:r>
              <a:rPr lang="sr-Cyrl-RS" dirty="0"/>
              <a:t>ВЕРБАЛНЕ АСОЦИЈАЦИЈЕ</a:t>
            </a:r>
          </a:p>
          <a:p>
            <a:r>
              <a:rPr lang="sr-Cyrl-RS" dirty="0"/>
              <a:t>ПОЈМОВНЕ МЕТАФОРЕ</a:t>
            </a:r>
          </a:p>
          <a:p>
            <a:r>
              <a:rPr lang="sr-Cyrl-RS" dirty="0"/>
              <a:t>ПРЕЦЕДЕНТНИ ИСКАЗИ И ПРЕЦЕДЕНТНИ ТЕКСТОВИ</a:t>
            </a:r>
          </a:p>
          <a:p>
            <a:pPr lvl="1"/>
            <a:r>
              <a:rPr lang="sr-Cyrl-RS" dirty="0"/>
              <a:t>ФРАЗЕОЛОГИЗМИ</a:t>
            </a:r>
          </a:p>
          <a:p>
            <a:pPr lvl="1"/>
            <a:r>
              <a:rPr lang="sr-Cyrl-RS" dirty="0"/>
              <a:t>ЕТАЛОНИ</a:t>
            </a:r>
          </a:p>
          <a:p>
            <a:pPr lvl="1"/>
            <a:r>
              <a:rPr lang="sr-Cyrl-RS" dirty="0"/>
              <a:t>ПОСЛОВИЦЕ, ИЗРЕКЕ, АНТИПОСЛОВИЦЕ</a:t>
            </a:r>
          </a:p>
          <a:p>
            <a:pPr lvl="1"/>
            <a:endParaRPr lang="sr-Cyrl-RS" dirty="0"/>
          </a:p>
        </p:txBody>
      </p:sp>
    </p:spTree>
    <p:extLst>
      <p:ext uri="{BB962C8B-B14F-4D97-AF65-F5344CB8AC3E}">
        <p14:creationId xmlns:p14="http://schemas.microsoft.com/office/powerpoint/2010/main" val="1542425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EBAB-5F67-4C5B-9803-89A3CEBD75BC}"/>
              </a:ext>
            </a:extLst>
          </p:cNvPr>
          <p:cNvSpPr>
            <a:spLocks noGrp="1"/>
          </p:cNvSpPr>
          <p:nvPr>
            <p:ph type="title"/>
          </p:nvPr>
        </p:nvSpPr>
        <p:spPr/>
        <p:txBody>
          <a:bodyPr/>
          <a:lstStyle/>
          <a:p>
            <a:pPr algn="ctr"/>
            <a:r>
              <a:rPr lang="sr-Cyrl-RS" dirty="0"/>
              <a:t>ОСТАЛИ ИЗВОРИ ЗА ЛИНГВОКУЛТУРОЛОШКА ИСТРАЖИВАЊА</a:t>
            </a:r>
            <a:endParaRPr lang="en-US" dirty="0"/>
          </a:p>
        </p:txBody>
      </p:sp>
      <p:sp>
        <p:nvSpPr>
          <p:cNvPr id="3" name="Content Placeholder 2">
            <a:extLst>
              <a:ext uri="{FF2B5EF4-FFF2-40B4-BE49-F238E27FC236}">
                <a16:creationId xmlns:a16="http://schemas.microsoft.com/office/drawing/2014/main" id="{753C1ACA-098B-4427-BBF1-3A5B9A853213}"/>
              </a:ext>
            </a:extLst>
          </p:cNvPr>
          <p:cNvSpPr>
            <a:spLocks noGrp="1"/>
          </p:cNvSpPr>
          <p:nvPr>
            <p:ph idx="1"/>
          </p:nvPr>
        </p:nvSpPr>
        <p:spPr/>
        <p:txBody>
          <a:bodyPr>
            <a:normAutofit/>
          </a:bodyPr>
          <a:lstStyle/>
          <a:p>
            <a:r>
              <a:rPr lang="sr-Cyrl-RS" sz="1800" dirty="0">
                <a:effectLst/>
                <a:latin typeface="Times New Roman" panose="02020603050405020304" pitchFamily="18" charset="0"/>
                <a:ea typeface="Calibri" panose="020F0502020204030204" pitchFamily="34" charset="0"/>
              </a:rPr>
              <a:t>електронски корпуси, друштвене мреже;</a:t>
            </a:r>
          </a:p>
          <a:p>
            <a:r>
              <a:rPr lang="sr-Cyrl-RS" sz="1800" dirty="0">
                <a:effectLst/>
                <a:latin typeface="Times New Roman" panose="02020603050405020304" pitchFamily="18" charset="0"/>
                <a:ea typeface="Calibri" panose="020F0502020204030204" pitchFamily="34" charset="0"/>
              </a:rPr>
              <a:t>фреквенцијски речници савременог српског језика;</a:t>
            </a:r>
          </a:p>
          <a:p>
            <a:r>
              <a:rPr lang="sr-Cyrl-RS" sz="1800" dirty="0">
                <a:effectLst/>
                <a:latin typeface="Times New Roman" panose="02020603050405020304" pitchFamily="18" charset="0"/>
                <a:ea typeface="Calibri" panose="020F0502020204030204" pitchFamily="34" charset="0"/>
              </a:rPr>
              <a:t> речници синонима; </a:t>
            </a:r>
          </a:p>
          <a:p>
            <a:r>
              <a:rPr lang="sr-Cyrl-RS" sz="1800" dirty="0">
                <a:effectLst/>
                <a:latin typeface="Times New Roman" panose="02020603050405020304" pitchFamily="18" charset="0"/>
                <a:ea typeface="Calibri" panose="020F0502020204030204" pitchFamily="34" charset="0"/>
              </a:rPr>
              <a:t>етимолошки речници; </a:t>
            </a:r>
          </a:p>
          <a:p>
            <a:r>
              <a:rPr lang="sr-Cyrl-RS" sz="1800" dirty="0">
                <a:latin typeface="Times New Roman" panose="02020603050405020304" pitchFamily="18" charset="0"/>
                <a:ea typeface="Calibri" panose="020F0502020204030204" pitchFamily="34" charset="0"/>
              </a:rPr>
              <a:t>историјски речници;</a:t>
            </a:r>
            <a:endParaRPr lang="sr-Cyrl-RS" sz="1800" dirty="0">
              <a:effectLst/>
              <a:latin typeface="Times New Roman" panose="02020603050405020304" pitchFamily="18" charset="0"/>
              <a:ea typeface="Calibri" panose="020F0502020204030204" pitchFamily="34" charset="0"/>
            </a:endParaRPr>
          </a:p>
          <a:p>
            <a:r>
              <a:rPr lang="sr-Cyrl-RS" sz="1800" dirty="0">
                <a:effectLst/>
                <a:latin typeface="Times New Roman" panose="02020603050405020304" pitchFamily="18" charset="0"/>
                <a:ea typeface="Calibri" panose="020F0502020204030204" pitchFamily="34" charset="0"/>
              </a:rPr>
              <a:t>речници симбола; </a:t>
            </a:r>
          </a:p>
          <a:p>
            <a:r>
              <a:rPr lang="sr-Cyrl-RS" sz="1800" dirty="0">
                <a:effectLst/>
                <a:latin typeface="Times New Roman" panose="02020603050405020304" pitchFamily="18" charset="0"/>
                <a:ea typeface="Calibri" panose="020F0502020204030204" pitchFamily="34" charset="0"/>
              </a:rPr>
              <a:t>речници жаргона; </a:t>
            </a:r>
          </a:p>
          <a:p>
            <a:r>
              <a:rPr lang="sr-Cyrl-RS" sz="1800" dirty="0">
                <a:effectLst/>
                <a:latin typeface="Times New Roman" panose="02020603050405020304" pitchFamily="18" charset="0"/>
                <a:ea typeface="Calibri" panose="020F0502020204030204" pitchFamily="34" charset="0"/>
              </a:rPr>
              <a:t>речници нових речи;</a:t>
            </a:r>
          </a:p>
          <a:p>
            <a:r>
              <a:rPr lang="sr-Cyrl-RS" sz="1800" dirty="0">
                <a:effectLst/>
                <a:latin typeface="Times New Roman" panose="02020603050405020304" pitchFamily="18" charset="0"/>
                <a:ea typeface="Calibri" panose="020F0502020204030204" pitchFamily="34" charset="0"/>
              </a:rPr>
              <a:t>збирке афоризама, изрека, вицева...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255015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368C-6DBB-4122-898D-2909A5373A77}"/>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1</a:t>
            </a:r>
            <a:endParaRPr lang="en-US" dirty="0"/>
          </a:p>
        </p:txBody>
      </p:sp>
      <p:sp>
        <p:nvSpPr>
          <p:cNvPr id="3" name="Content Placeholder 2">
            <a:extLst>
              <a:ext uri="{FF2B5EF4-FFF2-40B4-BE49-F238E27FC236}">
                <a16:creationId xmlns:a16="http://schemas.microsoft.com/office/drawing/2014/main" id="{06DD8A95-EAFD-4B59-8B61-2EACE33753B6}"/>
              </a:ext>
            </a:extLst>
          </p:cNvPr>
          <p:cNvSpPr>
            <a:spLocks noGrp="1"/>
          </p:cNvSpPr>
          <p:nvPr>
            <p:ph idx="1"/>
          </p:nvPr>
        </p:nvSpPr>
        <p:spPr/>
        <p:txBody>
          <a:bodyPr/>
          <a:lstStyle/>
          <a:p>
            <a:r>
              <a:rPr lang="sr-Cyrl-RS" sz="1800" dirty="0">
                <a:solidFill>
                  <a:srgbClr val="FF0000"/>
                </a:solidFill>
                <a:effectLst/>
                <a:latin typeface="Times New Roman" panose="02020603050405020304" pitchFamily="18" charset="0"/>
                <a:ea typeface="Calibri" panose="020F0502020204030204" pitchFamily="34" charset="0"/>
              </a:rPr>
              <a:t>НАЗИВИ ЗА ЖИВОТИЊЕ</a:t>
            </a:r>
            <a:r>
              <a:rPr lang="sr-Cyrl-RS" sz="1800" dirty="0">
                <a:effectLst/>
                <a:latin typeface="Times New Roman" panose="02020603050405020304" pitchFamily="18" charset="0"/>
                <a:ea typeface="Calibri" panose="020F0502020204030204" pitchFamily="34" charset="0"/>
              </a:rPr>
              <a:t>. Својом бројношћу, већ на први поглед, издвајају се лексеме које означавају животиње, а које у неком од својих секундарних значења именују одређени тип људи. Посебно су у свести студената-изворних говорника српског језика продуктивне следеће именице из ове групе: </a:t>
            </a:r>
            <a:r>
              <a:rPr lang="sr-Cyrl-RS" sz="1800" dirty="0">
                <a:solidFill>
                  <a:srgbClr val="0070C0"/>
                </a:solidFill>
                <a:effectLst/>
                <a:latin typeface="Times New Roman" panose="02020603050405020304" pitchFamily="18" charset="0"/>
                <a:ea typeface="Calibri" panose="020F0502020204030204" pitchFamily="34" charset="0"/>
              </a:rPr>
              <a:t>лисица, гуска, пчела, магарац, зец, мајмун, пас, вук, коњ, кобила, мрав, папагај, змија, слон, јагње, теле, жирафа, кокошка, ћурка, крава, свиња, црв, гавран, рода, сова, медвед, лане, јагње, бик, славуј, бумбар, мачка, маца, крпељ, твор, лав, голуб, голубица, кртица, во, камелеон, миш, ован, патка, вашка, гуштер, сом, трут, кучка, кукавица </a:t>
            </a:r>
            <a:r>
              <a:rPr lang="sr-Cyrl-RS" sz="1800" dirty="0">
                <a:effectLst/>
                <a:latin typeface="Times New Roman" panose="02020603050405020304" pitchFamily="18" charset="0"/>
                <a:ea typeface="Calibri" panose="020F0502020204030204" pitchFamily="34" charset="0"/>
              </a:rPr>
              <a:t>итд. </a:t>
            </a:r>
            <a:endParaRPr lang="en-US" dirty="0"/>
          </a:p>
        </p:txBody>
      </p:sp>
    </p:spTree>
    <p:extLst>
      <p:ext uri="{BB962C8B-B14F-4D97-AF65-F5344CB8AC3E}">
        <p14:creationId xmlns:p14="http://schemas.microsoft.com/office/powerpoint/2010/main" val="3154356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5ED3-505C-4070-82AB-124CCC0763AC}"/>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2</a:t>
            </a:r>
            <a:endParaRPr lang="en-US" dirty="0"/>
          </a:p>
        </p:txBody>
      </p:sp>
      <p:sp>
        <p:nvSpPr>
          <p:cNvPr id="3" name="Content Placeholder 2">
            <a:extLst>
              <a:ext uri="{FF2B5EF4-FFF2-40B4-BE49-F238E27FC236}">
                <a16:creationId xmlns:a16="http://schemas.microsoft.com/office/drawing/2014/main" id="{D7722D02-337A-4081-9B77-FA71B8F21AB5}"/>
              </a:ext>
            </a:extLst>
          </p:cNvPr>
          <p:cNvSpPr>
            <a:spLocks noGrp="1"/>
          </p:cNvSpPr>
          <p:nvPr>
            <p:ph idx="1"/>
          </p:nvPr>
        </p:nvSpPr>
        <p:spPr/>
        <p:txBody>
          <a:bodyPr/>
          <a:lstStyle/>
          <a:p>
            <a:r>
              <a:rPr lang="sr-Cyrl-RS" sz="1800" dirty="0">
                <a:solidFill>
                  <a:srgbClr val="FF0000"/>
                </a:solidFill>
                <a:effectLst/>
                <a:latin typeface="Times New Roman" panose="02020603050405020304" pitchFamily="18" charset="0"/>
                <a:ea typeface="Calibri" panose="020F0502020204030204" pitchFamily="34" charset="0"/>
              </a:rPr>
              <a:t>НАЗИВИ ЗА БИЉКЕ</a:t>
            </a:r>
            <a:r>
              <a:rPr lang="sr-Cyrl-RS" sz="1800" dirty="0">
                <a:effectLst/>
                <a:latin typeface="Times New Roman" panose="02020603050405020304" pitchFamily="18" charset="0"/>
                <a:ea typeface="Calibri" panose="020F0502020204030204" pitchFamily="34" charset="0"/>
              </a:rPr>
              <a:t>. За разлику од обимног материјала који сачињавају називи за животиње, називи за биљке су много мање заступљени у прикупљеној грађи: </a:t>
            </a:r>
            <a:r>
              <a:rPr lang="sr-Cyrl-RS" sz="1800" dirty="0">
                <a:solidFill>
                  <a:srgbClr val="0070C0"/>
                </a:solidFill>
                <a:effectLst/>
                <a:latin typeface="Times New Roman" panose="02020603050405020304" pitchFamily="18" charset="0"/>
                <a:ea typeface="Calibri" panose="020F0502020204030204" pitchFamily="34" charset="0"/>
              </a:rPr>
              <a:t>јабука, ружа, цвет, слама, боранија, буква, дрен, пасуљ, храст, лимун, паприка, мак</a:t>
            </a:r>
            <a:r>
              <a:rPr lang="sr-Cyrl-R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815878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DFE0-AF07-4515-A7C2-5189395EDB86}"/>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3</a:t>
            </a:r>
            <a:endParaRPr lang="en-US" dirty="0"/>
          </a:p>
        </p:txBody>
      </p:sp>
      <p:sp>
        <p:nvSpPr>
          <p:cNvPr id="3" name="Content Placeholder 2">
            <a:extLst>
              <a:ext uri="{FF2B5EF4-FFF2-40B4-BE49-F238E27FC236}">
                <a16:creationId xmlns:a16="http://schemas.microsoft.com/office/drawing/2014/main" id="{0C0B9B14-D3F1-4698-AA45-9F9DF4CBA09E}"/>
              </a:ext>
            </a:extLst>
          </p:cNvPr>
          <p:cNvSpPr>
            <a:spLocks noGrp="1"/>
          </p:cNvSpPr>
          <p:nvPr>
            <p:ph idx="1"/>
          </p:nvPr>
        </p:nvSpPr>
        <p:spPr/>
        <p:txBody>
          <a:bodyPr>
            <a:normAutofit/>
          </a:bodyPr>
          <a:lstStyle/>
          <a:p>
            <a:r>
              <a:rPr lang="sr-Cyrl-RS" sz="1800" dirty="0">
                <a:solidFill>
                  <a:srgbClr val="FF0000"/>
                </a:solidFill>
                <a:effectLst/>
                <a:latin typeface="Times New Roman" panose="02020603050405020304" pitchFamily="18" charset="0"/>
                <a:ea typeface="Calibri" panose="020F0502020204030204" pitchFamily="34" charset="0"/>
              </a:rPr>
              <a:t>ЧОВЕК</a:t>
            </a:r>
            <a:r>
              <a:rPr lang="sr-Cyrl-RS" sz="1800" dirty="0">
                <a:effectLst/>
                <a:latin typeface="Times New Roman" panose="02020603050405020304" pitchFamily="18" charset="0"/>
                <a:ea typeface="Calibri" panose="020F0502020204030204" pitchFamily="34" charset="0"/>
              </a:rPr>
              <a:t>. 3.а. </a:t>
            </a:r>
            <a:r>
              <a:rPr lang="sr-Cyrl-RS" sz="1800" cap="small" dirty="0">
                <a:solidFill>
                  <a:srgbClr val="FF0000"/>
                </a:solidFill>
                <a:effectLst/>
                <a:latin typeface="Times New Roman" panose="02020603050405020304" pitchFamily="18" charset="0"/>
                <a:ea typeface="Calibri" panose="020F0502020204030204" pitchFamily="34" charset="0"/>
              </a:rPr>
              <a:t>Прецедентна имена</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Васа Ладачки, Пчелица Маја, Срећко Шојић, Црни Груја</a:t>
            </a:r>
            <a:r>
              <a:rPr lang="sr-Cyrl-RS" sz="1800" dirty="0">
                <a:solidFill>
                  <a:srgbClr val="0070C0"/>
                </a:solidFill>
                <a:latin typeface="Times New Roman" panose="02020603050405020304" pitchFamily="18" charset="0"/>
                <a:ea typeface="Calibri" panose="020F0502020204030204" pitchFamily="34" charset="0"/>
              </a:rPr>
              <a:t>;</a:t>
            </a:r>
            <a:r>
              <a:rPr lang="sr-Cyrl-RS" sz="1800" dirty="0">
                <a:solidFill>
                  <a:srgbClr val="0070C0"/>
                </a:solidFill>
                <a:effectLst/>
                <a:latin typeface="Times New Roman" panose="02020603050405020304" pitchFamily="18" charset="0"/>
                <a:ea typeface="Calibri" panose="020F0502020204030204" pitchFamily="34" charset="0"/>
              </a:rPr>
              <a:t> Моцарт, Рокфелер, Исус Христ, Свети Сава, Новак Ђоковић итд. Никола Тесла, Вук Караџић, Свети Сава, Марко Краљевић, Милош Обилић, Вук Бранковић, Вила Равијојла, Проклета Јерина, Косовка Девојка, Алберт Ајнштајн, Хитлер, Дон Жуан, Квазимодо, Пинокио, Калимеро, Олива, Морнар Попај, Брзи Гонзалес, Супермен, Спајдермен, Мики Маус, Дрвена Марија, Сека Перса, Радио Милева итд. </a:t>
            </a:r>
            <a:endParaRPr lang="en-US" dirty="0">
              <a:solidFill>
                <a:srgbClr val="0070C0"/>
              </a:solidFill>
            </a:endParaRPr>
          </a:p>
        </p:txBody>
      </p:sp>
    </p:spTree>
    <p:extLst>
      <p:ext uri="{BB962C8B-B14F-4D97-AF65-F5344CB8AC3E}">
        <p14:creationId xmlns:p14="http://schemas.microsoft.com/office/powerpoint/2010/main" val="2091903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2459-94ED-40C6-B032-64B1D8AB4079}"/>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4</a:t>
            </a:r>
            <a:endParaRPr lang="en-US" dirty="0"/>
          </a:p>
        </p:txBody>
      </p:sp>
      <p:sp>
        <p:nvSpPr>
          <p:cNvPr id="3" name="Content Placeholder 2">
            <a:extLst>
              <a:ext uri="{FF2B5EF4-FFF2-40B4-BE49-F238E27FC236}">
                <a16:creationId xmlns:a16="http://schemas.microsoft.com/office/drawing/2014/main" id="{07C82095-4B51-4A9F-920B-723DD58405D4}"/>
              </a:ext>
            </a:extLst>
          </p:cNvPr>
          <p:cNvSpPr>
            <a:spLocks noGrp="1"/>
          </p:cNvSpPr>
          <p:nvPr>
            <p:ph idx="1"/>
          </p:nvPr>
        </p:nvSpPr>
        <p:spPr/>
        <p:txBody>
          <a:bodyPr>
            <a:normAutofit/>
          </a:bodyPr>
          <a:lstStyle/>
          <a:p>
            <a:pPr marL="0" marR="0" indent="457200" algn="just">
              <a:lnSpc>
                <a:spcPct val="150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3.б.</a:t>
            </a:r>
            <a:r>
              <a:rPr lang="sr-Cyrl-RS" sz="1800" dirty="0">
                <a:effectLst/>
                <a:latin typeface="Times New Roman" panose="02020603050405020304" pitchFamily="18" charset="0"/>
                <a:ea typeface="Calibri" panose="020F0502020204030204" pitchFamily="34" charset="0"/>
              </a:rPr>
              <a:t> </a:t>
            </a:r>
            <a:r>
              <a:rPr lang="sr-Cyrl-RS" sz="1800" cap="small" dirty="0">
                <a:solidFill>
                  <a:srgbClr val="FF0000"/>
                </a:solidFill>
                <a:effectLst/>
                <a:latin typeface="Times New Roman" panose="02020603050405020304" pitchFamily="18" charset="0"/>
                <a:ea typeface="Calibri" panose="020F0502020204030204" pitchFamily="34" charset="0"/>
              </a:rPr>
              <a:t>Имена етника</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Срби, Хрвати, Босанци, Црногорци, Албанци, Шиптари, Немци, Руси, Французи, Роми, Цигани, Енглези, Кинези, Американци, Турци, Арапи, Јапанци, Италијани, Жабари, Пироћанци, Земунци, Лале итд. </a:t>
            </a:r>
            <a:endParaRPr lang="en-US" sz="1800" dirty="0">
              <a:solidFill>
                <a:srgbClr val="0070C0"/>
              </a:solidFill>
              <a:effectLst/>
              <a:latin typeface="Times New Roman" panose="02020603050405020304" pitchFamily="18" charset="0"/>
              <a:ea typeface="Calibri" panose="020F0502020204030204" pitchFamily="34" charset="0"/>
            </a:endParaRPr>
          </a:p>
          <a:p>
            <a:pPr marL="0" marR="0" indent="457200" algn="just">
              <a:lnSpc>
                <a:spcPct val="150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3.в.</a:t>
            </a:r>
            <a:r>
              <a:rPr lang="sr-Cyrl-RS" sz="1800" dirty="0">
                <a:effectLst/>
                <a:latin typeface="Times New Roman" panose="02020603050405020304" pitchFamily="18" charset="0"/>
                <a:ea typeface="Calibri" panose="020F0502020204030204" pitchFamily="34" charset="0"/>
              </a:rPr>
              <a:t> </a:t>
            </a:r>
            <a:r>
              <a:rPr lang="sr-Cyrl-RS" sz="1800" cap="small" dirty="0">
                <a:solidFill>
                  <a:srgbClr val="FF0000"/>
                </a:solidFill>
                <a:effectLst/>
                <a:latin typeface="Times New Roman" panose="02020603050405020304" pitchFamily="18" charset="0"/>
                <a:ea typeface="Calibri" panose="020F0502020204030204" pitchFamily="34" charset="0"/>
              </a:rPr>
              <a:t>Имена сродника</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мајка, маћеха, отац, очух, син, ћерка, брат, сестра, свекрва, ташта, зет, снаха, јетрва, кум</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итд.</a:t>
            </a:r>
            <a:r>
              <a:rPr lang="sr-Cyrl-R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1402852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F776-B9CF-46E9-A0FA-0DACE56EB6F1}"/>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5</a:t>
            </a:r>
            <a:endParaRPr lang="en-US" dirty="0"/>
          </a:p>
        </p:txBody>
      </p:sp>
      <p:sp>
        <p:nvSpPr>
          <p:cNvPr id="3" name="Content Placeholder 2">
            <a:extLst>
              <a:ext uri="{FF2B5EF4-FFF2-40B4-BE49-F238E27FC236}">
                <a16:creationId xmlns:a16="http://schemas.microsoft.com/office/drawing/2014/main" id="{9978E3C9-8EE1-4E9D-B367-20965CA4565D}"/>
              </a:ext>
            </a:extLst>
          </p:cNvPr>
          <p:cNvSpPr>
            <a:spLocks noGrp="1"/>
          </p:cNvSpPr>
          <p:nvPr>
            <p:ph idx="1"/>
          </p:nvPr>
        </p:nvSpPr>
        <p:spPr/>
        <p:txBody>
          <a:bodyPr>
            <a:normAutofit/>
          </a:bodyPr>
          <a:lstStyle/>
          <a:p>
            <a:pPr marL="0" marR="0" indent="457200" algn="just">
              <a:lnSpc>
                <a:spcPct val="150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3.г. Људи</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човек, жена, девојка, баба, беба, дете, плавуша, папучар (мушкарац који живи под доминацијом своје супруге), пионир, друг (члан КПЈ), другарица (члан КПЈ), сељак (примитиван човек), студент, млâда, гроф, паша, цар, краљ </a:t>
            </a:r>
            <a:r>
              <a:rPr lang="sr-Cyrl-RS" sz="1800" dirty="0">
                <a:effectLst/>
                <a:latin typeface="Times New Roman" panose="02020603050405020304" pitchFamily="18" charset="0"/>
                <a:ea typeface="Calibri" panose="020F0502020204030204" pitchFamily="34" charset="0"/>
              </a:rPr>
              <a:t>итд.</a:t>
            </a:r>
            <a:endParaRPr lang="en-US" sz="1800" dirty="0">
              <a:effectLst/>
              <a:latin typeface="Times New Roman" panose="02020603050405020304" pitchFamily="18" charset="0"/>
              <a:ea typeface="Calibri" panose="020F0502020204030204" pitchFamily="34" charset="0"/>
            </a:endParaRPr>
          </a:p>
          <a:p>
            <a:pPr marL="0" marR="0" indent="457200" algn="just">
              <a:lnSpc>
                <a:spcPct val="150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3.д. Делови тела</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глава</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седиште мисли, као живот и као човек сам по себи) </a:t>
            </a:r>
            <a:r>
              <a:rPr lang="sr-Cyrl-RS" sz="1800" dirty="0">
                <a:solidFill>
                  <a:srgbClr val="0070C0"/>
                </a:solidFill>
                <a:effectLst/>
                <a:latin typeface="Times New Roman" panose="02020603050405020304" pitchFamily="18" charset="0"/>
                <a:ea typeface="Calibri" panose="020F0502020204030204" pitchFamily="34" charset="0"/>
              </a:rPr>
              <a:t>око</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највећа драгоценост, као прозор у свет, као огледало човека и као човек сам по себи), </a:t>
            </a:r>
            <a:r>
              <a:rPr lang="sr-Cyrl-RS" sz="1800" dirty="0">
                <a:solidFill>
                  <a:srgbClr val="0070C0"/>
                </a:solidFill>
                <a:effectLst/>
                <a:latin typeface="Times New Roman" panose="02020603050405020304" pitchFamily="18" charset="0"/>
                <a:ea typeface="Calibri" panose="020F0502020204030204" pitchFamily="34" charset="0"/>
              </a:rPr>
              <a:t>рука</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симбол људске активности), </a:t>
            </a:r>
            <a:r>
              <a:rPr lang="sr-Cyrl-RS" sz="1800" dirty="0">
                <a:solidFill>
                  <a:srgbClr val="0070C0"/>
                </a:solidFill>
                <a:effectLst/>
                <a:latin typeface="Times New Roman" panose="02020603050405020304" pitchFamily="18" charset="0"/>
                <a:ea typeface="Calibri" panose="020F0502020204030204" pitchFamily="34" charset="0"/>
              </a:rPr>
              <a:t>кост</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ознака за огољеност), </a:t>
            </a:r>
            <a:r>
              <a:rPr lang="sr-Cyrl-RS" sz="1800" dirty="0">
                <a:solidFill>
                  <a:srgbClr val="0070C0"/>
                </a:solidFill>
                <a:effectLst/>
                <a:latin typeface="Times New Roman" panose="02020603050405020304" pitchFamily="18" charset="0"/>
                <a:ea typeface="Calibri" panose="020F0502020204030204" pitchFamily="34" charset="0"/>
              </a:rPr>
              <a:t>крв, длака </a:t>
            </a:r>
            <a:r>
              <a:rPr lang="sr-Cyrl-RS" sz="1800" dirty="0">
                <a:effectLst/>
                <a:latin typeface="Times New Roman" panose="02020603050405020304" pitchFamily="18" charset="0"/>
                <a:ea typeface="Calibri" panose="020F0502020204030204" pitchFamily="34" charset="0"/>
              </a:rPr>
              <a:t>(као симбол малог, безначајног), </a:t>
            </a:r>
            <a:r>
              <a:rPr lang="sr-Cyrl-RS" sz="1800" dirty="0">
                <a:solidFill>
                  <a:srgbClr val="0070C0"/>
                </a:solidFill>
                <a:effectLst/>
                <a:latin typeface="Times New Roman" panose="02020603050405020304" pitchFamily="18" charset="0"/>
                <a:ea typeface="Calibri" panose="020F0502020204030204" pitchFamily="34" charset="0"/>
              </a:rPr>
              <a:t>срце</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седиште најјачих емоција и извориште доброте), </a:t>
            </a:r>
            <a:r>
              <a:rPr lang="sr-Cyrl-RS" sz="1800" dirty="0">
                <a:solidFill>
                  <a:srgbClr val="0070C0"/>
                </a:solidFill>
                <a:effectLst/>
                <a:latin typeface="Times New Roman" panose="02020603050405020304" pitchFamily="18" charset="0"/>
                <a:ea typeface="Calibri" panose="020F0502020204030204" pitchFamily="34" charset="0"/>
              </a:rPr>
              <a:t>душа</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духовни део човека), </a:t>
            </a:r>
            <a:r>
              <a:rPr lang="sr-Cyrl-RS" sz="1800" dirty="0">
                <a:solidFill>
                  <a:srgbClr val="0070C0"/>
                </a:solidFill>
                <a:effectLst/>
                <a:latin typeface="Times New Roman" panose="02020603050405020304" pitchFamily="18" charset="0"/>
                <a:ea typeface="Calibri" panose="020F0502020204030204" pitchFamily="34" charset="0"/>
              </a:rPr>
              <a:t>образ </a:t>
            </a:r>
            <a:r>
              <a:rPr lang="sr-Cyrl-RS" sz="1800" dirty="0">
                <a:effectLst/>
                <a:latin typeface="Times New Roman" panose="02020603050405020304" pitchFamily="18" charset="0"/>
                <a:ea typeface="Calibri" panose="020F0502020204030204" pitchFamily="34" charset="0"/>
              </a:rPr>
              <a:t>(као симбол части), </a:t>
            </a:r>
            <a:r>
              <a:rPr lang="sr-Cyrl-RS" sz="1800" dirty="0">
                <a:solidFill>
                  <a:srgbClr val="0070C0"/>
                </a:solidFill>
                <a:effectLst/>
                <a:latin typeface="Times New Roman" panose="02020603050405020304" pitchFamily="18" charset="0"/>
                <a:ea typeface="Calibri" panose="020F0502020204030204" pitchFamily="34" charset="0"/>
              </a:rPr>
              <a:t>језик</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(као најмоћније оружје) итд.  </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67575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8523-DD61-47A1-A4BD-8F3CAA2A122C}"/>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6</a:t>
            </a:r>
            <a:endParaRPr lang="en-US" dirty="0"/>
          </a:p>
        </p:txBody>
      </p:sp>
      <p:sp>
        <p:nvSpPr>
          <p:cNvPr id="3" name="Content Placeholder 2">
            <a:extLst>
              <a:ext uri="{FF2B5EF4-FFF2-40B4-BE49-F238E27FC236}">
                <a16:creationId xmlns:a16="http://schemas.microsoft.com/office/drawing/2014/main" id="{804FBB42-7859-4FDE-811D-81373789F944}"/>
              </a:ext>
            </a:extLst>
          </p:cNvPr>
          <p:cNvSpPr>
            <a:spLocks noGrp="1"/>
          </p:cNvSpPr>
          <p:nvPr>
            <p:ph idx="1"/>
          </p:nvPr>
        </p:nvSpPr>
        <p:spPr/>
        <p:txBody>
          <a:bodyPr/>
          <a:lstStyle/>
          <a:p>
            <a:r>
              <a:rPr lang="sr-Cyrl-RS" sz="1800" dirty="0">
                <a:solidFill>
                  <a:srgbClr val="FF0000"/>
                </a:solidFill>
                <a:effectLst/>
                <a:latin typeface="Times New Roman" panose="02020603050405020304" pitchFamily="18" charset="0"/>
                <a:ea typeface="Calibri" panose="020F0502020204030204" pitchFamily="34" charset="0"/>
              </a:rPr>
              <a:t>4. ПРЕДМЕТИ</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огњиште, чесница, повојница, кољиво, преслица, вретено, а ту су и буздован, будак, ћускија, топ, стрела, пушка </a:t>
            </a:r>
            <a:r>
              <a:rPr lang="sr-Cyrl-RS" sz="1800" dirty="0">
                <a:effectLst/>
                <a:latin typeface="Times New Roman" panose="02020603050405020304" pitchFamily="18" charset="0"/>
                <a:ea typeface="Calibri" panose="020F0502020204030204" pitchFamily="34" charset="0"/>
              </a:rPr>
              <a:t>итд. У вези са предметима јесу и догађаји на којима се они употребљавају </a:t>
            </a:r>
            <a:r>
              <a:rPr lang="sr-Cyrl-RS" sz="1800" i="1" dirty="0">
                <a:effectLst/>
                <a:latin typeface="Times New Roman" panose="02020603050405020304" pitchFamily="18" charset="0"/>
                <a:ea typeface="Calibri" panose="020F0502020204030204" pitchFamily="34" charset="0"/>
              </a:rPr>
              <a:t>слава</a:t>
            </a:r>
            <a:r>
              <a:rPr lang="sr-Cyrl-RS" sz="1800" dirty="0">
                <a:effectLst/>
                <a:latin typeface="Times New Roman" panose="02020603050405020304" pitchFamily="18" charset="0"/>
                <a:ea typeface="Calibri" panose="020F0502020204030204" pitchFamily="34" charset="0"/>
              </a:rPr>
              <a:t>, </a:t>
            </a:r>
            <a:r>
              <a:rPr lang="sr-Cyrl-RS" sz="1800" i="1" dirty="0">
                <a:effectLst/>
                <a:latin typeface="Times New Roman" panose="02020603050405020304" pitchFamily="18" charset="0"/>
                <a:ea typeface="Calibri" panose="020F0502020204030204" pitchFamily="34" charset="0"/>
              </a:rPr>
              <a:t>преслава</a:t>
            </a:r>
            <a:r>
              <a:rPr lang="sr-Cyrl-RS" sz="1800" dirty="0">
                <a:effectLst/>
                <a:latin typeface="Times New Roman" panose="02020603050405020304" pitchFamily="18" charset="0"/>
                <a:ea typeface="Calibri" panose="020F0502020204030204" pitchFamily="34" charset="0"/>
              </a:rPr>
              <a:t>, </a:t>
            </a:r>
            <a:r>
              <a:rPr lang="sr-Cyrl-RS" sz="1800" i="1" dirty="0">
                <a:effectLst/>
                <a:latin typeface="Times New Roman" panose="02020603050405020304" pitchFamily="18" charset="0"/>
                <a:ea typeface="Calibri" panose="020F0502020204030204" pitchFamily="34" charset="0"/>
              </a:rPr>
              <a:t>свадба</a:t>
            </a:r>
            <a:r>
              <a:rPr lang="sr-Cyrl-RS" sz="1800" dirty="0">
                <a:effectLst/>
                <a:latin typeface="Times New Roman" panose="02020603050405020304" pitchFamily="18" charset="0"/>
                <a:ea typeface="Calibri" panose="020F0502020204030204" pitchFamily="34" charset="0"/>
              </a:rPr>
              <a:t>, али и места на којима се користе: </a:t>
            </a:r>
            <a:r>
              <a:rPr lang="sr-Cyrl-RS" sz="1800" dirty="0">
                <a:solidFill>
                  <a:srgbClr val="0070C0"/>
                </a:solidFill>
                <a:effectLst/>
                <a:latin typeface="Times New Roman" panose="02020603050405020304" pitchFamily="18" charset="0"/>
                <a:ea typeface="Calibri" panose="020F0502020204030204" pitchFamily="34" charset="0"/>
              </a:rPr>
              <a:t>кућа, дом, гробље </a:t>
            </a:r>
            <a:r>
              <a:rPr lang="sr-Cyrl-RS" sz="1800" dirty="0">
                <a:effectLst/>
                <a:latin typeface="Times New Roman" panose="02020603050405020304" pitchFamily="18" charset="0"/>
                <a:ea typeface="Calibri" panose="020F0502020204030204" pitchFamily="34" charset="0"/>
              </a:rPr>
              <a:t>итд. Скоро све тематске групе лексема које означавају предмете имају и део културолошки обојене лексике. Као пример навешћемо неке експресивне лексеме које означавају одећу: </a:t>
            </a:r>
            <a:r>
              <a:rPr lang="sr-Cyrl-RS" sz="1800" dirty="0">
                <a:solidFill>
                  <a:srgbClr val="0070C0"/>
                </a:solidFill>
                <a:effectLst/>
                <a:latin typeface="Times New Roman" panose="02020603050405020304" pitchFamily="18" charset="0"/>
                <a:ea typeface="Calibri" panose="020F0502020204030204" pitchFamily="34" charset="0"/>
              </a:rPr>
              <a:t>рита, дроња, крпа, прња, дроњак</a:t>
            </a:r>
            <a:r>
              <a:rPr lang="sr-Cyrl-RS" sz="1800" dirty="0">
                <a:effectLst/>
                <a:latin typeface="Times New Roman" panose="02020603050405020304" pitchFamily="18" charset="0"/>
                <a:ea typeface="Calibri" panose="020F0502020204030204" pitchFamily="34" charset="0"/>
              </a:rPr>
              <a:t>. Од лексема из ове групе настале су и неке лексеме које означавају људе, али имају погрдно значење: </a:t>
            </a:r>
            <a:r>
              <a:rPr lang="sr-Cyrl-RS" sz="1800" dirty="0">
                <a:solidFill>
                  <a:srgbClr val="0070C0"/>
                </a:solidFill>
                <a:effectLst/>
                <a:latin typeface="Times New Roman" panose="02020603050405020304" pitchFamily="18" charset="0"/>
                <a:ea typeface="Calibri" panose="020F0502020204030204" pitchFamily="34" charset="0"/>
              </a:rPr>
              <a:t>мантијаш, капуташ, гуњаш, цилиндраш, ритаковић, дроњара, шубараш, мундирџија, гаћоња, одрпуља, сукњара</a:t>
            </a:r>
            <a:r>
              <a:rPr lang="sr-Cyrl-RS" sz="1800" dirty="0">
                <a:effectLst/>
                <a:latin typeface="Times New Roman" panose="02020603050405020304" pitchFamily="18" charset="0"/>
                <a:ea typeface="Calibri" panose="020F0502020204030204" pitchFamily="34" charset="0"/>
              </a:rPr>
              <a:t>, па постоје чак и лексеме које означавају одређене идеологије или поглед на свет: </a:t>
            </a:r>
            <a:r>
              <a:rPr lang="sr-Cyrl-RS" sz="1800" dirty="0">
                <a:solidFill>
                  <a:srgbClr val="0070C0"/>
                </a:solidFill>
                <a:effectLst/>
                <a:latin typeface="Times New Roman" panose="02020603050405020304" pitchFamily="18" charset="0"/>
                <a:ea typeface="Calibri" panose="020F0502020204030204" pitchFamily="34" charset="0"/>
              </a:rPr>
              <a:t>капуташтво</a:t>
            </a:r>
            <a:r>
              <a:rPr lang="sr-Cyrl-R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2215049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BA14F-C63C-4239-B190-23014F1E12B2}"/>
              </a:ext>
            </a:extLst>
          </p:cNvPr>
          <p:cNvSpPr>
            <a:spLocks noGrp="1"/>
          </p:cNvSpPr>
          <p:nvPr>
            <p:ph type="title"/>
          </p:nvPr>
        </p:nvSpPr>
        <p:spPr/>
        <p:txBody>
          <a:bodyPr/>
          <a:lstStyle/>
          <a:p>
            <a:r>
              <a:rPr lang="sr-Cyrl-RS" dirty="0"/>
              <a:t>Тематска подела прикупљене културолошки маркиране лексике </a:t>
            </a:r>
            <a:r>
              <a:rPr lang="sr-Latn-RS" dirty="0"/>
              <a:t>7</a:t>
            </a:r>
            <a:endParaRPr lang="en-US" dirty="0"/>
          </a:p>
        </p:txBody>
      </p:sp>
      <p:sp>
        <p:nvSpPr>
          <p:cNvPr id="3" name="Content Placeholder 2">
            <a:extLst>
              <a:ext uri="{FF2B5EF4-FFF2-40B4-BE49-F238E27FC236}">
                <a16:creationId xmlns:a16="http://schemas.microsoft.com/office/drawing/2014/main" id="{8F3939B2-B818-4CC9-B2D0-03390CC03481}"/>
              </a:ext>
            </a:extLst>
          </p:cNvPr>
          <p:cNvSpPr>
            <a:spLocks noGrp="1"/>
          </p:cNvSpPr>
          <p:nvPr>
            <p:ph idx="1"/>
          </p:nvPr>
        </p:nvSpPr>
        <p:spPr/>
        <p:txBody>
          <a:bodyPr>
            <a:normAutofit/>
          </a:bodyPr>
          <a:lstStyle/>
          <a:p>
            <a:pPr marL="0" marR="0" indent="457200" algn="just">
              <a:lnSpc>
                <a:spcPct val="115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5. РЕЛИГИЈА И МИТОЛОГИЈА</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Бог враг, анђео, ђаво, вештица, вила, јеванђеље итд. </a:t>
            </a:r>
            <a:endParaRPr lang="en-US" sz="1800" dirty="0">
              <a:solidFill>
                <a:srgbClr val="0070C0"/>
              </a:solidFill>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6. АПСТРАКТНЕ ПОЈАВЕ И ВРЕДНОСТИ</a:t>
            </a:r>
            <a:r>
              <a:rPr lang="sr-Cyrl-RS" sz="1800" dirty="0">
                <a:effectLst/>
                <a:latin typeface="Times New Roman" panose="02020603050405020304" pitchFamily="18" charset="0"/>
                <a:ea typeface="Calibri" panose="020F0502020204030204" pitchFamily="34" charset="0"/>
              </a:rPr>
              <a:t>: </a:t>
            </a:r>
            <a:r>
              <a:rPr lang="sr-Cyrl-RS" sz="1800" dirty="0">
                <a:solidFill>
                  <a:srgbClr val="0070C0"/>
                </a:solidFill>
                <a:effectLst/>
                <a:latin typeface="Times New Roman" panose="02020603050405020304" pitchFamily="18" charset="0"/>
                <a:ea typeface="Calibri" panose="020F0502020204030204" pitchFamily="34" charset="0"/>
              </a:rPr>
              <a:t>љубав, слобода, част, срећа, несрећа, политика, живот, смрт, пријатељство, инат, прошлост, будућност, вера, памет, добро, зло, глад итд.</a:t>
            </a:r>
            <a:endParaRPr lang="en-US" sz="1800" dirty="0">
              <a:solidFill>
                <a:srgbClr val="0070C0"/>
              </a:solidFill>
              <a:effectLst/>
              <a:latin typeface="Times New Roman" panose="02020603050405020304" pitchFamily="18" charset="0"/>
              <a:ea typeface="Calibri" panose="020F0502020204030204" pitchFamily="34" charset="0"/>
            </a:endParaRPr>
          </a:p>
          <a:p>
            <a:pPr marL="0" marR="0" indent="457200" algn="just">
              <a:lnSpc>
                <a:spcPct val="115000"/>
              </a:lnSpc>
              <a:spcBef>
                <a:spcPts val="0"/>
              </a:spcBef>
              <a:spcAft>
                <a:spcPts val="1000"/>
              </a:spcAft>
            </a:pPr>
            <a:r>
              <a:rPr lang="sr-Cyrl-RS" sz="1800" dirty="0">
                <a:solidFill>
                  <a:srgbClr val="FF0000"/>
                </a:solidFill>
                <a:effectLst/>
                <a:latin typeface="Times New Roman" panose="02020603050405020304" pitchFamily="18" charset="0"/>
                <a:ea typeface="Calibri" panose="020F0502020204030204" pitchFamily="34" charset="0"/>
              </a:rPr>
              <a:t>7. ОСТАЛО</a:t>
            </a:r>
            <a:r>
              <a:rPr lang="sr-Cyrl-RS" sz="1800" dirty="0">
                <a:effectLst/>
                <a:latin typeface="Times New Roman" panose="02020603050405020304" pitchFamily="18" charset="0"/>
                <a:ea typeface="Calibri" panose="020F0502020204030204" pitchFamily="34" charset="0"/>
              </a:rPr>
              <a:t>: материја, природне појаве: </a:t>
            </a:r>
            <a:r>
              <a:rPr lang="sr-Cyrl-RS" sz="1800" dirty="0">
                <a:solidFill>
                  <a:srgbClr val="0070C0"/>
                </a:solidFill>
                <a:effectLst/>
                <a:latin typeface="Times New Roman" panose="02020603050405020304" pitchFamily="18" charset="0"/>
                <a:ea typeface="Calibri" panose="020F0502020204030204" pitchFamily="34" charset="0"/>
              </a:rPr>
              <a:t>ватра, вода, земља, муња, облак, небо, киша, сунце, звезда</a:t>
            </a:r>
            <a:r>
              <a:rPr lang="sr-Cyrl-RS" sz="1800" dirty="0">
                <a:effectLst/>
                <a:latin typeface="Times New Roman" panose="02020603050405020304" pitchFamily="18" charset="0"/>
                <a:ea typeface="Calibri" panose="020F0502020204030204" pitchFamily="34" charset="0"/>
              </a:rPr>
              <a:t> итд. називи за неке метале: </a:t>
            </a:r>
            <a:r>
              <a:rPr lang="sr-Cyrl-RS" sz="1800" dirty="0">
                <a:solidFill>
                  <a:srgbClr val="0070C0"/>
                </a:solidFill>
                <a:effectLst/>
                <a:latin typeface="Times New Roman" panose="02020603050405020304" pitchFamily="18" charset="0"/>
                <a:ea typeface="Calibri" panose="020F0502020204030204" pitchFamily="34" charset="0"/>
              </a:rPr>
              <a:t>злато</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 вредност), </a:t>
            </a:r>
            <a:r>
              <a:rPr lang="sr-Cyrl-RS" sz="1800" dirty="0">
                <a:solidFill>
                  <a:srgbClr val="0070C0"/>
                </a:solidFill>
                <a:effectLst/>
                <a:latin typeface="Times New Roman" panose="02020603050405020304" pitchFamily="18" charset="0"/>
                <a:ea typeface="Calibri" panose="020F0502020204030204" pitchFamily="34" charset="0"/>
              </a:rPr>
              <a:t>гвожђе</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 снага), </a:t>
            </a:r>
            <a:r>
              <a:rPr lang="sr-Cyrl-RS" sz="1800" dirty="0">
                <a:solidFill>
                  <a:srgbClr val="0070C0"/>
                </a:solidFill>
                <a:effectLst/>
                <a:latin typeface="Times New Roman" panose="02020603050405020304" pitchFamily="18" charset="0"/>
                <a:ea typeface="Calibri" panose="020F0502020204030204" pitchFamily="34" charset="0"/>
              </a:rPr>
              <a:t>рђа</a:t>
            </a:r>
            <a:r>
              <a:rPr lang="sr-Cyrl-RS" sz="1800" i="1" dirty="0">
                <a:effectLst/>
                <a:latin typeface="Times New Roman" panose="02020603050405020304" pitchFamily="18" charset="0"/>
                <a:ea typeface="Calibri" panose="020F0502020204030204" pitchFamily="34" charset="0"/>
              </a:rPr>
              <a:t> </a:t>
            </a:r>
            <a:r>
              <a:rPr lang="sr-Cyrl-RS" sz="1800" dirty="0">
                <a:effectLst/>
                <a:latin typeface="Times New Roman" panose="02020603050405020304" pitchFamily="18" charset="0"/>
                <a:ea typeface="Calibri" panose="020F0502020204030204" pitchFamily="34" charset="0"/>
              </a:rPr>
              <a:t>(= зло), називи за стране света: </a:t>
            </a:r>
            <a:r>
              <a:rPr lang="sr-Cyrl-RS" sz="1800" dirty="0">
                <a:solidFill>
                  <a:srgbClr val="0070C0"/>
                </a:solidFill>
                <a:effectLst/>
                <a:latin typeface="Times New Roman" panose="02020603050405020304" pitchFamily="18" charset="0"/>
                <a:ea typeface="Calibri" panose="020F0502020204030204" pitchFamily="34" charset="0"/>
              </a:rPr>
              <a:t>запад, исток, север, југ</a:t>
            </a:r>
            <a:r>
              <a:rPr lang="sr-Cyrl-RS" sz="1800" dirty="0">
                <a:effectLst/>
                <a:latin typeface="Times New Roman" panose="02020603050405020304" pitchFamily="18" charset="0"/>
                <a:ea typeface="Calibri" panose="020F0502020204030204" pitchFamily="34" charset="0"/>
              </a:rPr>
              <a:t>, називи за језике: </a:t>
            </a:r>
            <a:r>
              <a:rPr lang="sr-Cyrl-RS" sz="1800" dirty="0">
                <a:solidFill>
                  <a:srgbClr val="0070C0"/>
                </a:solidFill>
                <a:effectLst/>
                <a:latin typeface="Times New Roman" panose="02020603050405020304" pitchFamily="18" charset="0"/>
                <a:ea typeface="Calibri" panose="020F0502020204030204" pitchFamily="34" charset="0"/>
              </a:rPr>
              <a:t>француски, немачки, италијански; ћирилица, латиница, итд.</a:t>
            </a:r>
            <a:endParaRPr lang="en-US" sz="1800" dirty="0">
              <a:solidFill>
                <a:srgbClr val="0070C0"/>
              </a:solidFill>
              <a:effectLst/>
              <a:latin typeface="Times New Roman" panose="02020603050405020304" pitchFamily="18"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51153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7D74-7B5D-4BD3-BEAE-8518F402BDD2}"/>
              </a:ext>
            </a:extLst>
          </p:cNvPr>
          <p:cNvSpPr>
            <a:spLocks noGrp="1"/>
          </p:cNvSpPr>
          <p:nvPr>
            <p:ph type="title"/>
          </p:nvPr>
        </p:nvSpPr>
        <p:spPr/>
        <p:txBody>
          <a:bodyPr/>
          <a:lstStyle/>
          <a:p>
            <a:pPr algn="ctr"/>
            <a:r>
              <a:rPr lang="sr-Cyrl-RS" dirty="0"/>
              <a:t>Слојеви метафоре</a:t>
            </a:r>
            <a:endParaRPr lang="en-US" dirty="0"/>
          </a:p>
        </p:txBody>
      </p:sp>
      <p:pic>
        <p:nvPicPr>
          <p:cNvPr id="5" name="Content Placeholder 4">
            <a:extLst>
              <a:ext uri="{FF2B5EF4-FFF2-40B4-BE49-F238E27FC236}">
                <a16:creationId xmlns:a16="http://schemas.microsoft.com/office/drawing/2014/main" id="{3149AF9B-E9D8-4D56-A659-9F061DA3624B}"/>
              </a:ext>
            </a:extLst>
          </p:cNvPr>
          <p:cNvPicPr>
            <a:picLocks noGrp="1" noChangeAspect="1"/>
          </p:cNvPicPr>
          <p:nvPr>
            <p:ph idx="1"/>
          </p:nvPr>
        </p:nvPicPr>
        <p:blipFill>
          <a:blip r:embed="rId2"/>
          <a:stretch>
            <a:fillRect/>
          </a:stretch>
        </p:blipFill>
        <p:spPr>
          <a:xfrm>
            <a:off x="2931587" y="2980472"/>
            <a:ext cx="6614733" cy="2190940"/>
          </a:xfrm>
        </p:spPr>
      </p:pic>
    </p:spTree>
    <p:extLst>
      <p:ext uri="{BB962C8B-B14F-4D97-AF65-F5344CB8AC3E}">
        <p14:creationId xmlns:p14="http://schemas.microsoft.com/office/powerpoint/2010/main" val="4107115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307F5-9BAB-4536-85B2-E5ED2D65ED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57FD34-CCBA-4BDA-ABD1-06FFDCFF8E2A}"/>
              </a:ext>
            </a:extLst>
          </p:cNvPr>
          <p:cNvSpPr>
            <a:spLocks noGrp="1"/>
          </p:cNvSpPr>
          <p:nvPr>
            <p:ph idx="1"/>
          </p:nvPr>
        </p:nvSpPr>
        <p:spPr/>
        <p:txBody>
          <a:bodyPr>
            <a:normAutofit/>
          </a:bodyPr>
          <a:lstStyle/>
          <a:p>
            <a:pPr marL="0" indent="0" algn="ctr">
              <a:buNone/>
            </a:pPr>
            <a:r>
              <a:rPr lang="sr-Cyrl-RS" sz="3600" dirty="0"/>
              <a:t>ХВАЛА НА ПАЖЊИ!</a:t>
            </a:r>
            <a:endParaRPr lang="en-US" sz="3600" dirty="0"/>
          </a:p>
        </p:txBody>
      </p:sp>
    </p:spTree>
    <p:extLst>
      <p:ext uri="{BB962C8B-B14F-4D97-AF65-F5344CB8AC3E}">
        <p14:creationId xmlns:p14="http://schemas.microsoft.com/office/powerpoint/2010/main" val="1333719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5199F-D0DE-4861-9D22-9BB8850287D8}"/>
              </a:ext>
            </a:extLst>
          </p:cNvPr>
          <p:cNvSpPr>
            <a:spLocks noGrp="1"/>
          </p:cNvSpPr>
          <p:nvPr>
            <p:ph type="title"/>
          </p:nvPr>
        </p:nvSpPr>
        <p:spPr/>
        <p:txBody>
          <a:bodyPr/>
          <a:lstStyle/>
          <a:p>
            <a:r>
              <a:rPr lang="sr-Cyrl-RS" dirty="0"/>
              <a:t>ПОЈМОВИ СЕ КОНЦЕПТУАЛИЗУЈУ ВЕЋИМ БРОЈЕМ МЕТАФОРА</a:t>
            </a:r>
            <a:endParaRPr lang="en-US" dirty="0"/>
          </a:p>
        </p:txBody>
      </p:sp>
      <p:sp>
        <p:nvSpPr>
          <p:cNvPr id="3" name="Content Placeholder 2">
            <a:extLst>
              <a:ext uri="{FF2B5EF4-FFF2-40B4-BE49-F238E27FC236}">
                <a16:creationId xmlns:a16="http://schemas.microsoft.com/office/drawing/2014/main" id="{1A71839F-6728-4E7E-80D8-6C6E27E932E5}"/>
              </a:ext>
            </a:extLst>
          </p:cNvPr>
          <p:cNvSpPr>
            <a:spLocks noGrp="1"/>
          </p:cNvSpPr>
          <p:nvPr>
            <p:ph idx="1"/>
          </p:nvPr>
        </p:nvSpPr>
        <p:spPr/>
        <p:txBody>
          <a:bodyPr/>
          <a:lstStyle/>
          <a:p>
            <a:r>
              <a:rPr lang="sr-Cyrl-RS" b="1" dirty="0">
                <a:solidFill>
                  <a:srgbClr val="FF0000"/>
                </a:solidFill>
              </a:rPr>
              <a:t>БЕС ЈЕ ВРЕО ФЛУИД У КОНТЕЈНЕРУ</a:t>
            </a:r>
            <a:r>
              <a:rPr lang="sr-Cyrl-RS" dirty="0">
                <a:solidFill>
                  <a:schemeClr val="tx1"/>
                </a:solidFill>
              </a:rPr>
              <a:t>: </a:t>
            </a:r>
            <a:r>
              <a:rPr lang="sr-Cyrl-CS" i="1" dirty="0">
                <a:solidFill>
                  <a:schemeClr val="tx1"/>
                </a:solidFill>
                <a:latin typeface="Times New Roman" panose="02020603050405020304" pitchFamily="18" charset="0"/>
              </a:rPr>
              <a:t>Она кључа од беса. Експлодираће од беса. Све у њој ври од беса. </a:t>
            </a:r>
          </a:p>
          <a:p>
            <a:r>
              <a:rPr lang="sr-Cyrl-RS" b="1" dirty="0">
                <a:solidFill>
                  <a:srgbClr val="FF0000"/>
                </a:solidFill>
              </a:rPr>
              <a:t>БЕС ЈЕ ВАТРА</a:t>
            </a:r>
            <a:r>
              <a:rPr lang="sr-Cyrl-RS" dirty="0">
                <a:solidFill>
                  <a:schemeClr val="tx1"/>
                </a:solidFill>
              </a:rPr>
              <a:t>: Горео сам од беса. </a:t>
            </a:r>
          </a:p>
          <a:p>
            <a:r>
              <a:rPr lang="sr-Cyrl-RS" b="1" dirty="0">
                <a:solidFill>
                  <a:srgbClr val="FF0000"/>
                </a:solidFill>
              </a:rPr>
              <a:t>БЕС ЈЕ ЛУДИЛО</a:t>
            </a:r>
            <a:r>
              <a:rPr lang="sr-Cyrl-RS" dirty="0">
                <a:solidFill>
                  <a:schemeClr val="tx1"/>
                </a:solidFill>
              </a:rPr>
              <a:t>: Полудео је од беса.</a:t>
            </a:r>
          </a:p>
          <a:p>
            <a:r>
              <a:rPr lang="sr-Cyrl-RS" b="1" dirty="0">
                <a:solidFill>
                  <a:srgbClr val="FF0000"/>
                </a:solidFill>
              </a:rPr>
              <a:t>БЕС ЈЕ НЕПРИЈАТЕЉ</a:t>
            </a:r>
            <a:r>
              <a:rPr lang="sr-Cyrl-RS" dirty="0">
                <a:solidFill>
                  <a:schemeClr val="tx1"/>
                </a:solidFill>
              </a:rPr>
              <a:t>: </a:t>
            </a:r>
            <a:r>
              <a:rPr lang="sr-Cyrl-RS" i="1" dirty="0">
                <a:solidFill>
                  <a:schemeClr val="tx1"/>
                </a:solidFill>
              </a:rPr>
              <a:t>Борио сам се са бесом</a:t>
            </a:r>
            <a:r>
              <a:rPr lang="sr-Cyrl-RS" dirty="0">
                <a:solidFill>
                  <a:schemeClr val="tx1"/>
                </a:solidFill>
              </a:rPr>
              <a:t>.</a:t>
            </a:r>
          </a:p>
          <a:p>
            <a:r>
              <a:rPr lang="sr-Cyrl-RS" b="1" dirty="0">
                <a:solidFill>
                  <a:srgbClr val="FF0000"/>
                </a:solidFill>
              </a:rPr>
              <a:t>БЕС ЈЕ ЖИВОТИЊА</a:t>
            </a:r>
            <a:r>
              <a:rPr lang="sr-Cyrl-RS" dirty="0">
                <a:solidFill>
                  <a:schemeClr val="tx1"/>
                </a:solidFill>
              </a:rPr>
              <a:t>: </a:t>
            </a:r>
            <a:r>
              <a:rPr lang="sr-Cyrl-RS" i="1" dirty="0">
                <a:solidFill>
                  <a:schemeClr val="tx1"/>
                </a:solidFill>
              </a:rPr>
              <a:t>Обуздавао је свој бес.</a:t>
            </a:r>
          </a:p>
          <a:p>
            <a:r>
              <a:rPr lang="sr-Cyrl-RS" b="1" dirty="0">
                <a:solidFill>
                  <a:srgbClr val="FF0000"/>
                </a:solidFill>
              </a:rPr>
              <a:t>БЕС ЈЕ ТЕРЕТ</a:t>
            </a:r>
            <a:r>
              <a:rPr lang="sr-Cyrl-RS" dirty="0">
                <a:solidFill>
                  <a:schemeClr val="tx1"/>
                </a:solidFill>
              </a:rPr>
              <a:t>: </a:t>
            </a:r>
            <a:r>
              <a:rPr lang="sr-Cyrl-RS" i="1" dirty="0">
                <a:solidFill>
                  <a:schemeClr val="tx1"/>
                </a:solidFill>
              </a:rPr>
              <a:t>Носио је свој бес са собом.</a:t>
            </a:r>
            <a:endParaRPr lang="en-US" dirty="0">
              <a:solidFill>
                <a:schemeClr val="tx1"/>
              </a:solidFill>
            </a:endParaRPr>
          </a:p>
        </p:txBody>
      </p:sp>
    </p:spTree>
    <p:extLst>
      <p:ext uri="{BB962C8B-B14F-4D97-AF65-F5344CB8AC3E}">
        <p14:creationId xmlns:p14="http://schemas.microsoft.com/office/powerpoint/2010/main" val="368585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31315-1741-4C61-91B9-3DEE7C41C2DE}"/>
              </a:ext>
            </a:extLst>
          </p:cNvPr>
          <p:cNvSpPr>
            <a:spLocks noGrp="1"/>
          </p:cNvSpPr>
          <p:nvPr>
            <p:ph type="title"/>
          </p:nvPr>
        </p:nvSpPr>
        <p:spPr/>
        <p:txBody>
          <a:bodyPr/>
          <a:lstStyle/>
          <a:p>
            <a:r>
              <a:rPr lang="sr-Cyrl-RS" dirty="0"/>
              <a:t>Једном метафором се концептуализује више појмова</a:t>
            </a:r>
            <a:endParaRPr lang="en-US" dirty="0"/>
          </a:p>
        </p:txBody>
      </p:sp>
      <p:sp>
        <p:nvSpPr>
          <p:cNvPr id="3" name="Content Placeholder 2">
            <a:extLst>
              <a:ext uri="{FF2B5EF4-FFF2-40B4-BE49-F238E27FC236}">
                <a16:creationId xmlns:a16="http://schemas.microsoft.com/office/drawing/2014/main" id="{0BB7AFEC-7910-4067-AFFB-AA4EDE3C55BA}"/>
              </a:ext>
            </a:extLst>
          </p:cNvPr>
          <p:cNvSpPr>
            <a:spLocks noGrp="1"/>
          </p:cNvSpPr>
          <p:nvPr>
            <p:ph idx="1"/>
          </p:nvPr>
        </p:nvSpPr>
        <p:spPr/>
        <p:txBody>
          <a:bodyPr/>
          <a:lstStyle/>
          <a:p>
            <a:r>
              <a:rPr lang="sr-Cyrl-RS" b="1" dirty="0">
                <a:solidFill>
                  <a:srgbClr val="FF0000"/>
                </a:solidFill>
              </a:rPr>
              <a:t>ТУГА ЈЕ ТЕРЕТ</a:t>
            </a:r>
            <a:r>
              <a:rPr lang="sr-Cyrl-RS" dirty="0">
                <a:solidFill>
                  <a:srgbClr val="FF0000"/>
                </a:solidFill>
              </a:rPr>
              <a:t>: </a:t>
            </a:r>
            <a:r>
              <a:rPr lang="sr-Cyrl-RS" dirty="0"/>
              <a:t>Он тетура под болом.</a:t>
            </a:r>
            <a:endParaRPr lang="sr-Cyrl-RS" dirty="0">
              <a:solidFill>
                <a:srgbClr val="FF0000"/>
              </a:solidFill>
            </a:endParaRPr>
          </a:p>
          <a:p>
            <a:r>
              <a:rPr lang="sr-Cyrl-RS" b="1" dirty="0">
                <a:solidFill>
                  <a:srgbClr val="FF0000"/>
                </a:solidFill>
              </a:rPr>
              <a:t>СТРАХ ЈЕ ТЕРЕТ</a:t>
            </a:r>
            <a:r>
              <a:rPr lang="sr-Cyrl-RS" dirty="0">
                <a:solidFill>
                  <a:srgbClr val="FF0000"/>
                </a:solidFill>
              </a:rPr>
              <a:t>: </a:t>
            </a:r>
            <a:r>
              <a:rPr lang="sr-Cyrl-RS" dirty="0"/>
              <a:t>Мајка је оптерећена страхом.</a:t>
            </a:r>
          </a:p>
          <a:p>
            <a:r>
              <a:rPr lang="sr-Cyrl-RS" b="1" dirty="0">
                <a:solidFill>
                  <a:srgbClr val="FF0000"/>
                </a:solidFill>
              </a:rPr>
              <a:t>ЉУБАВ ЈЕ ТЕРЕТ</a:t>
            </a:r>
            <a:r>
              <a:rPr lang="sr-Cyrl-RS" dirty="0">
                <a:solidFill>
                  <a:srgbClr val="FF0000"/>
                </a:solidFill>
              </a:rPr>
              <a:t>: </a:t>
            </a:r>
            <a:r>
              <a:rPr lang="sr-Cyrl-RS" dirty="0"/>
              <a:t>Носи своју љубав свуда са собом.</a:t>
            </a:r>
          </a:p>
          <a:p>
            <a:r>
              <a:rPr lang="sr-Cyrl-RS" b="1" dirty="0">
                <a:solidFill>
                  <a:srgbClr val="FF0000"/>
                </a:solidFill>
              </a:rPr>
              <a:t>БЕС ЈЕ ТЕРЕТ</a:t>
            </a:r>
            <a:r>
              <a:rPr lang="sr-Cyrl-RS" dirty="0">
                <a:solidFill>
                  <a:srgbClr val="FF0000"/>
                </a:solidFill>
              </a:rPr>
              <a:t>: </a:t>
            </a:r>
            <a:r>
              <a:rPr lang="sr-Cyrl-RS" dirty="0"/>
              <a:t>Притиснут бесом, једва се обуздавао.</a:t>
            </a:r>
            <a:endParaRPr lang="en-US" dirty="0"/>
          </a:p>
        </p:txBody>
      </p:sp>
    </p:spTree>
    <p:extLst>
      <p:ext uri="{BB962C8B-B14F-4D97-AF65-F5344CB8AC3E}">
        <p14:creationId xmlns:p14="http://schemas.microsoft.com/office/powerpoint/2010/main" val="367019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5A13F-073C-485A-81E3-BD84E73C5D5A}"/>
              </a:ext>
            </a:extLst>
          </p:cNvPr>
          <p:cNvSpPr>
            <a:spLocks noGrp="1"/>
          </p:cNvSpPr>
          <p:nvPr>
            <p:ph type="title"/>
          </p:nvPr>
        </p:nvSpPr>
        <p:spPr/>
        <p:txBody>
          <a:bodyPr/>
          <a:lstStyle/>
          <a:p>
            <a:r>
              <a:rPr lang="sr-Cyrl-RS" dirty="0"/>
              <a:t>Универзалност појмовних метафора</a:t>
            </a:r>
            <a:endParaRPr lang="en-US" dirty="0"/>
          </a:p>
        </p:txBody>
      </p:sp>
      <p:sp>
        <p:nvSpPr>
          <p:cNvPr id="3" name="Content Placeholder 2">
            <a:extLst>
              <a:ext uri="{FF2B5EF4-FFF2-40B4-BE49-F238E27FC236}">
                <a16:creationId xmlns:a16="http://schemas.microsoft.com/office/drawing/2014/main" id="{256A5C74-B4A7-41BC-8066-87843A3A7EEF}"/>
              </a:ext>
            </a:extLst>
          </p:cNvPr>
          <p:cNvSpPr>
            <a:spLocks noGrp="1"/>
          </p:cNvSpPr>
          <p:nvPr>
            <p:ph idx="1"/>
          </p:nvPr>
        </p:nvSpPr>
        <p:spPr/>
        <p:txBody>
          <a:bodyPr/>
          <a:lstStyle/>
          <a:p>
            <a:pPr marL="0" indent="0">
              <a:buNone/>
            </a:pPr>
            <a:r>
              <a:rPr lang="sr-Cyrl-CS" sz="1600" b="1" dirty="0">
                <a:solidFill>
                  <a:srgbClr val="FF0000"/>
                </a:solidFill>
                <a:effectLst/>
                <a:latin typeface="Times New Roman" panose="02020603050405020304" pitchFamily="18" charset="0"/>
                <a:ea typeface="Times New Roman" panose="02020603050405020304" pitchFamily="18" charset="0"/>
              </a:rPr>
              <a:t>ЉУБАВ ЈЕ ПУТОВАЊЕ</a:t>
            </a:r>
            <a:r>
              <a:rPr lang="sr-Cyrl-CS" sz="1600" b="1" dirty="0">
                <a:solidFill>
                  <a:srgbClr val="FF0000"/>
                </a:solidFill>
                <a:latin typeface="Times New Roman" panose="02020603050405020304" pitchFamily="18" charset="0"/>
                <a:ea typeface="Times New Roman" panose="02020603050405020304" pitchFamily="18" charset="0"/>
              </a:rPr>
              <a:t>.</a:t>
            </a:r>
            <a:r>
              <a:rPr lang="sr-Cyrl-CS" sz="1600" dirty="0">
                <a:solidFill>
                  <a:schemeClr val="tx1"/>
                </a:solidFill>
                <a:effectLst/>
                <a:latin typeface="Times New Roman" panose="02020603050405020304" pitchFamily="18" charset="0"/>
                <a:ea typeface="Times New Roman" panose="02020603050405020304" pitchFamily="18" charset="0"/>
              </a:rPr>
              <a:t> </a:t>
            </a:r>
          </a:p>
          <a:p>
            <a:pPr marL="0" indent="0">
              <a:buNone/>
            </a:pPr>
            <a:r>
              <a:rPr lang="sr-Cyrl-CS" sz="1600" dirty="0">
                <a:solidFill>
                  <a:schemeClr val="tx1"/>
                </a:solidFill>
                <a:effectLst/>
                <a:latin typeface="Times New Roman" panose="02020603050405020304" pitchFamily="18" charset="0"/>
                <a:ea typeface="Times New Roman" panose="02020603050405020304" pitchFamily="18" charset="0"/>
              </a:rPr>
              <a:t>Разишли су се. </a:t>
            </a:r>
          </a:p>
          <a:p>
            <a:pPr marL="0" indent="0">
              <a:buNone/>
            </a:pPr>
            <a:r>
              <a:rPr lang="sr-Cyrl-CS" sz="1600" dirty="0">
                <a:solidFill>
                  <a:schemeClr val="tx1"/>
                </a:solidFill>
                <a:effectLst/>
                <a:latin typeface="Times New Roman" panose="02020603050405020304" pitchFamily="18" charset="0"/>
                <a:ea typeface="Times New Roman" panose="02020603050405020304" pitchFamily="18" charset="0"/>
              </a:rPr>
              <a:t>Гледај докле смо стигли.</a:t>
            </a:r>
          </a:p>
          <a:p>
            <a:pPr marL="0" indent="0">
              <a:buNone/>
            </a:pPr>
            <a:r>
              <a:rPr lang="sr-Cyrl-CS" sz="1600" dirty="0">
                <a:solidFill>
                  <a:schemeClr val="tx1"/>
                </a:solidFill>
                <a:effectLst/>
                <a:latin typeface="Times New Roman" panose="02020603050405020304" pitchFamily="18" charset="0"/>
                <a:ea typeface="Times New Roman" panose="02020603050405020304" pitchFamily="18" charset="0"/>
              </a:rPr>
              <a:t>Налазимо се на раскрсници. </a:t>
            </a:r>
          </a:p>
          <a:p>
            <a:pPr marL="0" indent="0">
              <a:buNone/>
            </a:pPr>
            <a:r>
              <a:rPr lang="sr-Cyrl-CS" sz="1600" dirty="0">
                <a:solidFill>
                  <a:schemeClr val="tx1"/>
                </a:solidFill>
                <a:latin typeface="Times New Roman" panose="02020603050405020304" pitchFamily="18" charset="0"/>
                <a:ea typeface="Times New Roman" panose="02020603050405020304" pitchFamily="18" charset="0"/>
              </a:rPr>
              <a:t>Путеви су им се раздвојили. </a:t>
            </a:r>
          </a:p>
          <a:p>
            <a:pPr marL="0" indent="0">
              <a:buNone/>
            </a:pPr>
            <a:r>
              <a:rPr lang="sr-Cyrl-CS" sz="1600" dirty="0">
                <a:solidFill>
                  <a:schemeClr val="tx1"/>
                </a:solidFill>
                <a:latin typeface="Times New Roman" panose="02020603050405020304" pitchFamily="18" charset="0"/>
                <a:ea typeface="Times New Roman" panose="02020603050405020304" pitchFamily="18" charset="0"/>
              </a:rPr>
              <a:t>Ова веза је у ћорсокаку. </a:t>
            </a:r>
          </a:p>
          <a:p>
            <a:pPr marL="0" indent="0">
              <a:buNone/>
            </a:pPr>
            <a:r>
              <a:rPr lang="sr-Cyrl-CS" sz="1600" dirty="0">
                <a:solidFill>
                  <a:schemeClr val="tx1"/>
                </a:solidFill>
                <a:latin typeface="Times New Roman" panose="02020603050405020304" pitchFamily="18" charset="0"/>
                <a:ea typeface="Times New Roman" panose="02020603050405020304" pitchFamily="18" charset="0"/>
              </a:rPr>
              <a:t>Мислим да ово више не води никуда. </a:t>
            </a:r>
          </a:p>
          <a:p>
            <a:pPr marL="0" indent="0">
              <a:buNone/>
            </a:pPr>
            <a:r>
              <a:rPr lang="sr-Cyrl-CS" sz="1600" dirty="0">
                <a:solidFill>
                  <a:schemeClr val="tx1"/>
                </a:solidFill>
                <a:latin typeface="Times New Roman" panose="02020603050405020304" pitchFamily="18" charset="0"/>
                <a:ea typeface="Times New Roman" panose="02020603050405020304" pitchFamily="18" charset="0"/>
              </a:rPr>
              <a:t>Можемо ли кренути испочетка?</a:t>
            </a:r>
            <a:r>
              <a:rPr lang="sr-Cyrl-CS" sz="1600" dirty="0">
                <a:solidFill>
                  <a:schemeClr val="tx1"/>
                </a:solidFill>
                <a:effectLst/>
                <a:latin typeface="Times New Roman" panose="02020603050405020304" pitchFamily="18" charset="0"/>
                <a:ea typeface="Times New Roman" panose="02020603050405020304" pitchFamily="18" charset="0"/>
              </a:rPr>
              <a:t> </a:t>
            </a:r>
            <a:endParaRPr lang="en-US" dirty="0">
              <a:solidFill>
                <a:schemeClr val="tx1"/>
              </a:solidFill>
            </a:endParaRPr>
          </a:p>
          <a:p>
            <a:endParaRPr lang="en-US" dirty="0"/>
          </a:p>
        </p:txBody>
      </p:sp>
    </p:spTree>
    <p:extLst>
      <p:ext uri="{BB962C8B-B14F-4D97-AF65-F5344CB8AC3E}">
        <p14:creationId xmlns:p14="http://schemas.microsoft.com/office/powerpoint/2010/main" val="69747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C5CC-E28F-4B42-8F5B-B891FC1BB537}"/>
              </a:ext>
            </a:extLst>
          </p:cNvPr>
          <p:cNvSpPr>
            <a:spLocks noGrp="1"/>
          </p:cNvSpPr>
          <p:nvPr>
            <p:ph type="title"/>
          </p:nvPr>
        </p:nvSpPr>
        <p:spPr/>
        <p:txBody>
          <a:bodyPr/>
          <a:lstStyle/>
          <a:p>
            <a:r>
              <a:rPr lang="sr-Cyrl-RS" dirty="0"/>
              <a:t>Утицај културе и језичке структуре на концептуализацију апстрактних појмова</a:t>
            </a:r>
            <a:endParaRPr lang="en-US" dirty="0"/>
          </a:p>
        </p:txBody>
      </p:sp>
      <p:sp>
        <p:nvSpPr>
          <p:cNvPr id="3" name="Content Placeholder 2">
            <a:extLst>
              <a:ext uri="{FF2B5EF4-FFF2-40B4-BE49-F238E27FC236}">
                <a16:creationId xmlns:a16="http://schemas.microsoft.com/office/drawing/2014/main" id="{08360261-194F-4F48-9182-537A4F541CD4}"/>
              </a:ext>
            </a:extLst>
          </p:cNvPr>
          <p:cNvSpPr>
            <a:spLocks noGrp="1"/>
          </p:cNvSpPr>
          <p:nvPr>
            <p:ph idx="1"/>
          </p:nvPr>
        </p:nvSpPr>
        <p:spPr/>
        <p:txBody>
          <a:bodyPr/>
          <a:lstStyle/>
          <a:p>
            <a:pPr algn="ctr"/>
            <a:r>
              <a:rPr lang="sr-Cyrl-RS" dirty="0"/>
              <a:t>Анализа појмовне метафоре </a:t>
            </a:r>
            <a:r>
              <a:rPr lang="sr-Cyrl-RS" b="1" dirty="0">
                <a:solidFill>
                  <a:srgbClr val="FF0000"/>
                </a:solidFill>
              </a:rPr>
              <a:t>ЉУБАВ ЈЕ ПУТОВАЊЕ </a:t>
            </a:r>
            <a:r>
              <a:rPr lang="sr-Cyrl-RS" dirty="0"/>
              <a:t>у енглеском и мађарском језику (Золтан Кевечеш) </a:t>
            </a:r>
          </a:p>
          <a:p>
            <a:pPr marL="0" indent="0" algn="ctr">
              <a:buNone/>
            </a:pPr>
            <a:r>
              <a:rPr lang="sr-Cyrl-RS" dirty="0">
                <a:solidFill>
                  <a:srgbClr val="00B050"/>
                </a:solidFill>
              </a:rPr>
              <a:t>Закључци:</a:t>
            </a:r>
          </a:p>
          <a:p>
            <a:pPr algn="just"/>
            <a:r>
              <a:rPr lang="sr-Cyrl-RS" dirty="0"/>
              <a:t>Когнитивна база је иста, али се културе разликују, па и језичке реализације ове метафоре.</a:t>
            </a:r>
          </a:p>
          <a:p>
            <a:pPr algn="just"/>
            <a:r>
              <a:rPr lang="sr-Cyrl-RS" dirty="0"/>
              <a:t>Американци су оптимисти, а Мађари песимисти.</a:t>
            </a:r>
          </a:p>
          <a:p>
            <a:pPr algn="just"/>
            <a:r>
              <a:rPr lang="sr-Cyrl-RS" dirty="0"/>
              <a:t>Американци на љубавном путу решавају проблеме, а Мађари не могу.</a:t>
            </a:r>
          </a:p>
          <a:p>
            <a:pPr algn="just"/>
            <a:r>
              <a:rPr lang="sr-Cyrl-RS" dirty="0"/>
              <a:t>Американци су активни, а Мађари пасивни.</a:t>
            </a:r>
          </a:p>
          <a:p>
            <a:pPr algn="just"/>
            <a:r>
              <a:rPr lang="sr-Cyrl-RS" dirty="0"/>
              <a:t>Мађарима се ствари дешавају, Американци их стварају.</a:t>
            </a:r>
          </a:p>
          <a:p>
            <a:pPr algn="just"/>
            <a:r>
              <a:rPr lang="sr-Cyrl-RS" dirty="0"/>
              <a:t>Американци позивају на акцију, а Мађари на трпљење (јер користе више пасивних конструкција него говорници енглеског језика).</a:t>
            </a:r>
          </a:p>
          <a:p>
            <a:pPr marL="0" indent="0" algn="just">
              <a:buNone/>
            </a:pPr>
            <a:r>
              <a:rPr lang="sr-Latn-RS" dirty="0">
                <a:solidFill>
                  <a:srgbClr val="00B050"/>
                </a:solidFill>
                <a:latin typeface="Times New Roman" panose="02020603050405020304" pitchFamily="18" charset="0"/>
                <a:cs typeface="Times New Roman" panose="02020603050405020304" pitchFamily="18" charset="0"/>
              </a:rPr>
              <a:t>Zoltán Kövecses, </a:t>
            </a:r>
            <a:r>
              <a:rPr lang="sr-Latn-RS" i="1" dirty="0">
                <a:solidFill>
                  <a:srgbClr val="00B050"/>
                </a:solidFill>
                <a:latin typeface="Times New Roman" panose="02020603050405020304" pitchFamily="18" charset="0"/>
                <a:cs typeface="Times New Roman" panose="02020603050405020304" pitchFamily="18" charset="0"/>
              </a:rPr>
              <a:t>Language, Mind, and Culture</a:t>
            </a:r>
            <a:r>
              <a:rPr lang="sr-Latn-RS" dirty="0">
                <a:solidFill>
                  <a:srgbClr val="00B050"/>
                </a:solidFill>
                <a:latin typeface="Times New Roman" panose="02020603050405020304" pitchFamily="18" charset="0"/>
                <a:cs typeface="Times New Roman" panose="02020603050405020304" pitchFamily="18" charset="0"/>
              </a:rPr>
              <a:t>, New York: Oxford University Press, 2006. </a:t>
            </a:r>
            <a:endParaRPr lang="en-US"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30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907D-3A72-4ED7-B59C-874F309021D7}"/>
              </a:ext>
            </a:extLst>
          </p:cNvPr>
          <p:cNvSpPr>
            <a:spLocks noGrp="1"/>
          </p:cNvSpPr>
          <p:nvPr>
            <p:ph type="title"/>
          </p:nvPr>
        </p:nvSpPr>
        <p:spPr/>
        <p:txBody>
          <a:bodyPr/>
          <a:lstStyle/>
          <a:p>
            <a:r>
              <a:rPr lang="sr-Cyrl-RS" dirty="0"/>
              <a:t>Језик чува </a:t>
            </a:r>
            <a:r>
              <a:rPr lang="sr-Cyrl-RS" i="1" dirty="0"/>
              <a:t>замрзнуте концептуализације</a:t>
            </a:r>
            <a:endParaRPr lang="en-US" dirty="0"/>
          </a:p>
        </p:txBody>
      </p:sp>
      <p:sp>
        <p:nvSpPr>
          <p:cNvPr id="3" name="Content Placeholder 2">
            <a:extLst>
              <a:ext uri="{FF2B5EF4-FFF2-40B4-BE49-F238E27FC236}">
                <a16:creationId xmlns:a16="http://schemas.microsoft.com/office/drawing/2014/main" id="{2589A23C-E3AD-4836-9370-1FA795EF00AA}"/>
              </a:ext>
            </a:extLst>
          </p:cNvPr>
          <p:cNvSpPr>
            <a:spLocks noGrp="1"/>
          </p:cNvSpPr>
          <p:nvPr>
            <p:ph idx="1"/>
          </p:nvPr>
        </p:nvSpPr>
        <p:spPr/>
        <p:txBody>
          <a:bodyPr>
            <a:normAutofit/>
          </a:bodyPr>
          <a:lstStyle/>
          <a:p>
            <a:r>
              <a:rPr lang="sr-Cyrl-RS" dirty="0"/>
              <a:t>Мађарски лингвиста Ђери:</a:t>
            </a:r>
          </a:p>
          <a:p>
            <a:r>
              <a:rPr lang="sr-Cyrl-RS" dirty="0"/>
              <a:t>У основи сваке промене налази се когнитивни процес.</a:t>
            </a:r>
          </a:p>
          <a:p>
            <a:r>
              <a:rPr lang="sr-Cyrl-RS" dirty="0"/>
              <a:t>Значење лексеме може се схватити као замрзнута концептуализација.</a:t>
            </a:r>
          </a:p>
          <a:p>
            <a:r>
              <a:rPr lang="sr-Cyrl-RS" dirty="0"/>
              <a:t>енгл. </a:t>
            </a:r>
            <a:r>
              <a:rPr lang="sr-Latn-RS" dirty="0">
                <a:solidFill>
                  <a:srgbClr val="FF0000"/>
                </a:solidFill>
              </a:rPr>
              <a:t>gold</a:t>
            </a:r>
            <a:r>
              <a:rPr lang="sr-Latn-RS" dirty="0"/>
              <a:t> </a:t>
            </a:r>
            <a:r>
              <a:rPr lang="sr-Cyrl-RS" dirty="0"/>
              <a:t>потиче од праиндоевропског корена који значи </a:t>
            </a:r>
            <a:r>
              <a:rPr lang="sr-Cyrl-RS" i="1" dirty="0"/>
              <a:t>сијати, блистати (извршен метонимијски пренос особина супстанце за супстанцу)</a:t>
            </a:r>
            <a:r>
              <a:rPr lang="sr-Cyrl-RS" dirty="0"/>
              <a:t>;</a:t>
            </a:r>
            <a:endParaRPr lang="sr-Cyrl-RS" i="1" dirty="0"/>
          </a:p>
          <a:p>
            <a:r>
              <a:rPr lang="sr-Latn-RS" dirty="0"/>
              <a:t> </a:t>
            </a:r>
            <a:r>
              <a:rPr lang="sr-Cyrl-RS" dirty="0"/>
              <a:t>енгл. </a:t>
            </a:r>
            <a:r>
              <a:rPr lang="sr-Latn-RS" dirty="0">
                <a:solidFill>
                  <a:srgbClr val="FF0000"/>
                </a:solidFill>
              </a:rPr>
              <a:t>skin</a:t>
            </a:r>
            <a:r>
              <a:rPr lang="sr-Latn-RS" dirty="0"/>
              <a:t> </a:t>
            </a:r>
            <a:r>
              <a:rPr lang="sr-Cyrl-RS" dirty="0"/>
              <a:t>(кожа) заснива се на концепту драња коже животиња;</a:t>
            </a:r>
          </a:p>
          <a:p>
            <a:r>
              <a:rPr lang="sr-Cyrl-RS" dirty="0"/>
              <a:t>енгл. </a:t>
            </a:r>
            <a:r>
              <a:rPr lang="sr-Latn-RS" dirty="0">
                <a:solidFill>
                  <a:srgbClr val="FF0000"/>
                </a:solidFill>
              </a:rPr>
              <a:t>hide</a:t>
            </a:r>
            <a:r>
              <a:rPr lang="sr-Latn-RS" dirty="0"/>
              <a:t> (</a:t>
            </a:r>
            <a:r>
              <a:rPr lang="sr-Cyrl-RS" dirty="0"/>
              <a:t>кожа) заснива се на концепту прекривања, заштите тела;</a:t>
            </a:r>
          </a:p>
          <a:p>
            <a:r>
              <a:rPr lang="sr-Cyrl-RS" dirty="0"/>
              <a:t>енгл. </a:t>
            </a:r>
            <a:r>
              <a:rPr lang="sr-Latn-RS" dirty="0">
                <a:solidFill>
                  <a:srgbClr val="FF0000"/>
                </a:solidFill>
              </a:rPr>
              <a:t>angry</a:t>
            </a:r>
            <a:r>
              <a:rPr lang="sr-Latn-RS" dirty="0"/>
              <a:t> </a:t>
            </a:r>
            <a:r>
              <a:rPr lang="sr-Cyrl-RS" dirty="0"/>
              <a:t>(љут) заснива се на концепту </a:t>
            </a:r>
            <a:r>
              <a:rPr lang="sr-Cyrl-RS" i="1" dirty="0"/>
              <a:t>болан, тесан</a:t>
            </a:r>
            <a:r>
              <a:rPr lang="sr-Cyrl-RS" dirty="0"/>
              <a:t>;</a:t>
            </a:r>
          </a:p>
          <a:p>
            <a:r>
              <a:rPr lang="sr-Cyrl-RS" dirty="0"/>
              <a:t>мађ. </a:t>
            </a:r>
            <a:r>
              <a:rPr lang="sr-Latn-RS" dirty="0">
                <a:solidFill>
                  <a:srgbClr val="FF0000"/>
                </a:solidFill>
              </a:rPr>
              <a:t>merges</a:t>
            </a:r>
            <a:r>
              <a:rPr lang="sr-Latn-RS" dirty="0"/>
              <a:t> </a:t>
            </a:r>
            <a:r>
              <a:rPr lang="sr-Cyrl-RS" dirty="0"/>
              <a:t>(бес) заснива се концепту </a:t>
            </a:r>
            <a:r>
              <a:rPr lang="sr-Cyrl-RS" i="1" dirty="0"/>
              <a:t>отров</a:t>
            </a:r>
            <a:r>
              <a:rPr lang="sr-Cyrl-RS" dirty="0"/>
              <a:t>;</a:t>
            </a:r>
          </a:p>
          <a:p>
            <a:r>
              <a:rPr lang="sr-Cyrl-RS" dirty="0"/>
              <a:t>рус. </a:t>
            </a:r>
            <a:r>
              <a:rPr lang="sr-Cyrl-RS" dirty="0">
                <a:solidFill>
                  <a:srgbClr val="FF0000"/>
                </a:solidFill>
              </a:rPr>
              <a:t>сердитс</a:t>
            </a:r>
            <a:r>
              <a:rPr lang="ru-RU" dirty="0">
                <a:solidFill>
                  <a:srgbClr val="FF0000"/>
                </a:solidFill>
              </a:rPr>
              <a:t>я</a:t>
            </a:r>
            <a:r>
              <a:rPr lang="ru-RU" dirty="0"/>
              <a:t> (љутити се) заснива се на концепту </a:t>
            </a:r>
            <a:r>
              <a:rPr lang="ru-RU" i="1" dirty="0"/>
              <a:t>срце.</a:t>
            </a:r>
            <a:r>
              <a:rPr lang="ru-RU" dirty="0"/>
              <a:t> </a:t>
            </a:r>
            <a:endParaRPr lang="en-US" dirty="0"/>
          </a:p>
        </p:txBody>
      </p:sp>
    </p:spTree>
    <p:extLst>
      <p:ext uri="{BB962C8B-B14F-4D97-AF65-F5344CB8AC3E}">
        <p14:creationId xmlns:p14="http://schemas.microsoft.com/office/powerpoint/2010/main" val="3003010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3690F-59C8-45BC-BB57-4B377A3E935E}"/>
              </a:ext>
            </a:extLst>
          </p:cNvPr>
          <p:cNvSpPr>
            <a:spLocks noGrp="1"/>
          </p:cNvSpPr>
          <p:nvPr>
            <p:ph type="title"/>
          </p:nvPr>
        </p:nvSpPr>
        <p:spPr/>
        <p:txBody>
          <a:bodyPr/>
          <a:lstStyle/>
          <a:p>
            <a:pPr algn="ctr"/>
            <a:r>
              <a:rPr lang="sr-Cyrl-RS" dirty="0"/>
              <a:t>Етимологија лексеме </a:t>
            </a:r>
            <a:r>
              <a:rPr lang="sr-Cyrl-RS" i="1" dirty="0"/>
              <a:t>туга</a:t>
            </a:r>
            <a:br>
              <a:rPr lang="sr-Cyrl-RS" i="1" dirty="0"/>
            </a:br>
            <a:r>
              <a:rPr lang="sr-Cyrl-RS" i="1" dirty="0"/>
              <a:t> </a:t>
            </a:r>
            <a:r>
              <a:rPr lang="sr-Cyrl-RS" dirty="0"/>
              <a:t>у </a:t>
            </a:r>
            <a:r>
              <a:rPr lang="sr-Cyrl-RS" i="1" dirty="0"/>
              <a:t>Етимологијском рјечнику </a:t>
            </a:r>
            <a:r>
              <a:rPr lang="sr-Cyrl-RS" dirty="0"/>
              <a:t>П. Скока</a:t>
            </a:r>
            <a:endParaRPr lang="en-US" dirty="0"/>
          </a:p>
        </p:txBody>
      </p:sp>
      <p:sp>
        <p:nvSpPr>
          <p:cNvPr id="3" name="Content Placeholder 2">
            <a:extLst>
              <a:ext uri="{FF2B5EF4-FFF2-40B4-BE49-F238E27FC236}">
                <a16:creationId xmlns:a16="http://schemas.microsoft.com/office/drawing/2014/main" id="{824E7E68-5BDB-4505-A0DC-2DA79C602CDA}"/>
              </a:ext>
            </a:extLst>
          </p:cNvPr>
          <p:cNvSpPr>
            <a:spLocks noGrp="1"/>
          </p:cNvSpPr>
          <p:nvPr>
            <p:ph idx="1"/>
          </p:nvPr>
        </p:nvSpPr>
        <p:spPr/>
        <p:txBody>
          <a:bodyPr/>
          <a:lstStyle/>
          <a:p>
            <a:r>
              <a:rPr lang="sr-Cyrl-CS" sz="1800" i="1" dirty="0">
                <a:latin typeface="Times New Roman" panose="02020603050405020304" pitchFamily="18" charset="0"/>
                <a:ea typeface="Times New Roman" panose="02020603050405020304" pitchFamily="18" charset="0"/>
              </a:rPr>
              <a:t>Казала </a:t>
            </a:r>
            <a:r>
              <a:rPr lang="sr-Cyrl-CS" sz="1800" dirty="0">
                <a:latin typeface="Times New Roman" panose="02020603050405020304" pitchFamily="18" charset="0"/>
                <a:ea typeface="Times New Roman" panose="02020603050405020304" pitchFamily="18" charset="0"/>
              </a:rPr>
              <a:t>у Етимологијском рјечнику</a:t>
            </a:r>
            <a:r>
              <a:rPr lang="sr-Cyrl-CS" sz="1800" i="1" dirty="0">
                <a:latin typeface="Times New Roman" panose="02020603050405020304" pitchFamily="18" charset="0"/>
                <a:ea typeface="Times New Roman" panose="02020603050405020304" pitchFamily="18" charset="0"/>
              </a:rPr>
              <a:t> </a:t>
            </a:r>
            <a:r>
              <a:rPr lang="sr-Cyrl-CS" sz="1800" dirty="0">
                <a:latin typeface="Times New Roman" panose="02020603050405020304" pitchFamily="18" charset="0"/>
                <a:ea typeface="Times New Roman" panose="02020603050405020304" pitchFamily="18" charset="0"/>
              </a:rPr>
              <a:t>упућују на</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тегнути</a:t>
            </a:r>
            <a:r>
              <a:rPr lang="sr-Cyrl-CS" sz="1800" dirty="0">
                <a:effectLst/>
                <a:latin typeface="Times New Roman" panose="02020603050405020304" pitchFamily="18" charset="0"/>
                <a:ea typeface="Times New Roman" panose="02020603050405020304" pitchFamily="18" charset="0"/>
              </a:rPr>
              <a:t>.</a:t>
            </a:r>
          </a:p>
          <a:p>
            <a:r>
              <a:rPr lang="sr-Cyrl-CS" sz="1800" dirty="0">
                <a:effectLst/>
                <a:latin typeface="Times New Roman" panose="02020603050405020304" pitchFamily="18" charset="0"/>
                <a:ea typeface="Times New Roman" panose="02020603050405020304" pitchFamily="18" charset="0"/>
              </a:rPr>
              <a:t> </a:t>
            </a:r>
            <a:r>
              <a:rPr lang="sr-Cyrl-CS" sz="1800" dirty="0">
                <a:latin typeface="Times New Roman" panose="02020603050405020304" pitchFamily="18" charset="0"/>
                <a:ea typeface="Times New Roman" panose="02020603050405020304" pitchFamily="18" charset="0"/>
              </a:rPr>
              <a:t>Г</a:t>
            </a:r>
            <a:r>
              <a:rPr lang="sr-Cyrl-CS" sz="1800" dirty="0">
                <a:effectLst/>
                <a:latin typeface="Times New Roman" panose="02020603050405020304" pitchFamily="18" charset="0"/>
                <a:ea typeface="Times New Roman" panose="02020603050405020304" pitchFamily="18" charset="0"/>
              </a:rPr>
              <a:t>лагол се користи само са префиксима </a:t>
            </a:r>
            <a:r>
              <a:rPr lang="sr-Cyrl-CS" sz="1800" i="1" dirty="0">
                <a:effectLst/>
                <a:latin typeface="Times New Roman" panose="02020603050405020304" pitchFamily="18" charset="0"/>
                <a:ea typeface="Times New Roman" panose="02020603050405020304" pitchFamily="18" charset="0"/>
              </a:rPr>
              <a:t>до-, из-, о-, по-, попри-, пре-, при-, про-, раз-, с-, у-, за-</a:t>
            </a:r>
            <a:r>
              <a:rPr lang="sr-Cyrl-CS" sz="1800" dirty="0">
                <a:effectLst/>
                <a:latin typeface="Times New Roman" panose="02020603050405020304" pitchFamily="18" charset="0"/>
                <a:ea typeface="Times New Roman" panose="02020603050405020304" pitchFamily="18" charset="0"/>
              </a:rPr>
              <a:t>. </a:t>
            </a:r>
          </a:p>
          <a:p>
            <a:r>
              <a:rPr lang="sr-Cyrl-CS" sz="1800" dirty="0">
                <a:effectLst/>
                <a:latin typeface="Times New Roman" panose="02020603050405020304" pitchFamily="18" charset="0"/>
                <a:ea typeface="Times New Roman" panose="02020603050405020304" pitchFamily="18" charset="0"/>
              </a:rPr>
              <a:t>У истој породици су и глаголи </a:t>
            </a:r>
            <a:r>
              <a:rPr lang="sr-Cyrl-CS" sz="1800" i="1" dirty="0">
                <a:effectLst/>
                <a:latin typeface="Times New Roman" panose="02020603050405020304" pitchFamily="18" charset="0"/>
                <a:ea typeface="Times New Roman" panose="02020603050405020304" pitchFamily="18" charset="0"/>
              </a:rPr>
              <a:t>истећи, потећи </a:t>
            </a:r>
            <a:r>
              <a:rPr lang="sr-Cyrl-CS" sz="1800" dirty="0">
                <a:effectLst/>
                <a:latin typeface="Times New Roman" panose="02020603050405020304" pitchFamily="18" charset="0"/>
                <a:ea typeface="Times New Roman" panose="02020603050405020304" pitchFamily="18" charset="0"/>
              </a:rPr>
              <a:t>итд. </a:t>
            </a:r>
          </a:p>
          <a:p>
            <a:r>
              <a:rPr lang="sr-Cyrl-CS" sz="1800" dirty="0">
                <a:effectLst/>
                <a:latin typeface="Times New Roman" panose="02020603050405020304" pitchFamily="18" charset="0"/>
                <a:ea typeface="Times New Roman" panose="02020603050405020304" pitchFamily="18" charset="0"/>
              </a:rPr>
              <a:t>Глагол је свесловенског и прасловенског порекла и значи </a:t>
            </a:r>
            <a:r>
              <a:rPr lang="sr-Cyrl-CS" sz="1800" i="1" dirty="0">
                <a:effectLst/>
                <a:latin typeface="Times New Roman" panose="02020603050405020304" pitchFamily="18" charset="0"/>
                <a:ea typeface="Times New Roman" panose="02020603050405020304" pitchFamily="18" charset="0"/>
              </a:rPr>
              <a:t>вући</a:t>
            </a:r>
            <a:r>
              <a:rPr lang="sr-Cyrl-CS" sz="1800" dirty="0">
                <a:effectLst/>
                <a:latin typeface="Times New Roman" panose="02020603050405020304" pitchFamily="18" charset="0"/>
                <a:ea typeface="Times New Roman" panose="02020603050405020304" pitchFamily="18" charset="0"/>
              </a:rPr>
              <a:t>. </a:t>
            </a:r>
          </a:p>
          <a:p>
            <a:r>
              <a:rPr lang="sr-Cyrl-CS" sz="1800" dirty="0">
                <a:effectLst/>
                <a:latin typeface="Times New Roman" panose="02020603050405020304" pitchFamily="18" charset="0"/>
                <a:ea typeface="Times New Roman" panose="02020603050405020304" pitchFamily="18" charset="0"/>
              </a:rPr>
              <a:t>Од овог глагола настали су и </a:t>
            </a:r>
            <a:r>
              <a:rPr lang="sr-Cyrl-CS" sz="1800" i="1" dirty="0">
                <a:effectLst/>
                <a:latin typeface="Times New Roman" panose="02020603050405020304" pitchFamily="18" charset="0"/>
                <a:ea typeface="Times New Roman" panose="02020603050405020304" pitchFamily="18" charset="0"/>
              </a:rPr>
              <a:t>теглити</a:t>
            </a:r>
            <a:r>
              <a:rPr lang="sr-Cyrl-CS" sz="1800" dirty="0">
                <a:effectLst/>
                <a:latin typeface="Times New Roman" panose="02020603050405020304" pitchFamily="18" charset="0"/>
                <a:ea typeface="Times New Roman" panose="02020603050405020304" pitchFamily="18" charset="0"/>
              </a:rPr>
              <a:t>, придеви </a:t>
            </a:r>
            <a:r>
              <a:rPr lang="sr-Cyrl-CS" sz="1800" i="1" dirty="0">
                <a:effectLst/>
                <a:latin typeface="Times New Roman" panose="02020603050405020304" pitchFamily="18" charset="0"/>
                <a:ea typeface="Times New Roman" panose="02020603050405020304" pitchFamily="18" charset="0"/>
              </a:rPr>
              <a:t>растегљив</a:t>
            </a:r>
            <a:r>
              <a:rPr lang="sr-Cyrl-CS" sz="1800" dirty="0">
                <a:effectLst/>
                <a:latin typeface="Times New Roman" panose="02020603050405020304" pitchFamily="18" charset="0"/>
                <a:ea typeface="Times New Roman" panose="02020603050405020304" pitchFamily="18" charset="0"/>
              </a:rPr>
              <a:t>,  као и </a:t>
            </a:r>
            <a:r>
              <a:rPr lang="sr-Cyrl-CS" sz="1800" i="1" dirty="0">
                <a:effectLst/>
                <a:latin typeface="Times New Roman" panose="02020603050405020304" pitchFamily="18" charset="0"/>
                <a:ea typeface="Times New Roman" panose="02020603050405020304" pitchFamily="18" charset="0"/>
              </a:rPr>
              <a:t>тежити </a:t>
            </a:r>
            <a:r>
              <a:rPr lang="sr-Cyrl-CS" sz="1800" dirty="0">
                <a:effectLst/>
                <a:latin typeface="Times New Roman" panose="02020603050405020304" pitchFamily="18" charset="0"/>
                <a:ea typeface="Times New Roman" panose="02020603050405020304" pitchFamily="18" charset="0"/>
              </a:rPr>
              <a:t>и </a:t>
            </a:r>
            <a:r>
              <a:rPr lang="sr-Cyrl-CS" sz="1800" i="1" dirty="0">
                <a:effectLst/>
                <a:latin typeface="Times New Roman" panose="02020603050405020304" pitchFamily="18" charset="0"/>
                <a:ea typeface="Times New Roman" panose="02020603050405020304" pitchFamily="18" charset="0"/>
              </a:rPr>
              <a:t>тежак </a:t>
            </a:r>
            <a:r>
              <a:rPr lang="sr-Cyrl-CS" sz="1800" dirty="0">
                <a:effectLst/>
                <a:latin typeface="Times New Roman" panose="02020603050405020304" pitchFamily="18" charset="0"/>
                <a:ea typeface="Times New Roman" panose="02020603050405020304" pitchFamily="18" charset="0"/>
              </a:rPr>
              <a:t>(радник).  Од овог глагола настале су и неке именице: </a:t>
            </a:r>
            <a:r>
              <a:rPr lang="sr-Cyrl-CS" sz="1800" i="1" dirty="0">
                <a:effectLst/>
                <a:latin typeface="Times New Roman" panose="02020603050405020304" pitchFamily="18" charset="0"/>
                <a:ea typeface="Times New Roman" panose="02020603050405020304" pitchFamily="18" charset="0"/>
              </a:rPr>
              <a:t>тег</a:t>
            </a:r>
            <a:r>
              <a:rPr lang="sr-Cyrl-CS" sz="1800" dirty="0">
                <a:effectLst/>
                <a:latin typeface="Times New Roman" panose="02020603050405020304" pitchFamily="18" charset="0"/>
                <a:ea typeface="Times New Roman" panose="02020603050405020304" pitchFamily="18" charset="0"/>
              </a:rPr>
              <a:t>,</a:t>
            </a:r>
            <a:r>
              <a:rPr lang="sr-Cyrl-CS" sz="1800" i="1" dirty="0">
                <a:effectLst/>
                <a:latin typeface="Times New Roman" panose="02020603050405020304" pitchFamily="18" charset="0"/>
                <a:ea typeface="Times New Roman" panose="02020603050405020304" pitchFamily="18" charset="0"/>
              </a:rPr>
              <a:t> натег</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утег</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стега</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натезаљка</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растезаљка</a:t>
            </a:r>
            <a:r>
              <a:rPr lang="sr-Cyrl-CS" sz="1800" dirty="0">
                <a:effectLst/>
                <a:latin typeface="Times New Roman" panose="02020603050405020304" pitchFamily="18" charset="0"/>
                <a:ea typeface="Times New Roman" panose="02020603050405020304" pitchFamily="18" charset="0"/>
              </a:rPr>
              <a:t>, а затим и апстрактне именице </a:t>
            </a:r>
            <a:r>
              <a:rPr lang="sr-Cyrl-CS" sz="1800" i="1" dirty="0">
                <a:effectLst/>
                <a:latin typeface="Times New Roman" panose="02020603050405020304" pitchFamily="18" charset="0"/>
                <a:ea typeface="Times New Roman" panose="02020603050405020304" pitchFamily="18" charset="0"/>
              </a:rPr>
              <a:t>тегоба</a:t>
            </a:r>
            <a:r>
              <a:rPr lang="sr-Cyrl-CS" sz="1800" dirty="0">
                <a:effectLst/>
                <a:latin typeface="Times New Roman" panose="02020603050405020304" pitchFamily="18" charset="0"/>
                <a:ea typeface="Times New Roman" panose="02020603050405020304" pitchFamily="18" charset="0"/>
              </a:rPr>
              <a:t>, </a:t>
            </a:r>
            <a:r>
              <a:rPr lang="sr-Cyrl-CS" sz="1800" i="1" dirty="0">
                <a:effectLst/>
                <a:latin typeface="Times New Roman" panose="02020603050405020304" pitchFamily="18" charset="0"/>
                <a:ea typeface="Times New Roman" panose="02020603050405020304" pitchFamily="18" charset="0"/>
              </a:rPr>
              <a:t>тешкоћа</a:t>
            </a:r>
            <a:r>
              <a:rPr lang="sr-Cyrl-CS" sz="1800" dirty="0">
                <a:effectLst/>
                <a:latin typeface="Times New Roman" panose="02020603050405020304" pitchFamily="18" charset="0"/>
                <a:ea typeface="Times New Roman" panose="02020603050405020304" pitchFamily="18" charset="0"/>
              </a:rPr>
              <a:t>. </a:t>
            </a:r>
          </a:p>
          <a:p>
            <a:r>
              <a:rPr lang="sr-Cyrl-CS" sz="1800" dirty="0">
                <a:solidFill>
                  <a:srgbClr val="FF0000"/>
                </a:solidFill>
                <a:effectLst/>
                <a:latin typeface="Times New Roman" panose="02020603050405020304" pitchFamily="18" charset="0"/>
                <a:ea typeface="Times New Roman" panose="02020603050405020304" pitchFamily="18" charset="0"/>
              </a:rPr>
              <a:t>Именица </a:t>
            </a:r>
            <a:r>
              <a:rPr lang="sr-Cyrl-CS" sz="1800" i="1" dirty="0">
                <a:solidFill>
                  <a:srgbClr val="FF0000"/>
                </a:solidFill>
                <a:effectLst/>
                <a:latin typeface="Times New Roman" panose="02020603050405020304" pitchFamily="18" charset="0"/>
                <a:ea typeface="Times New Roman" panose="02020603050405020304" pitchFamily="18" charset="0"/>
              </a:rPr>
              <a:t>туга </a:t>
            </a:r>
            <a:r>
              <a:rPr lang="sr-Cyrl-CS" sz="1800" dirty="0">
                <a:solidFill>
                  <a:srgbClr val="FF0000"/>
                </a:solidFill>
                <a:effectLst/>
                <a:latin typeface="Times New Roman" panose="02020603050405020304" pitchFamily="18" charset="0"/>
                <a:ea typeface="Times New Roman" panose="02020603050405020304" pitchFamily="18" charset="0"/>
              </a:rPr>
              <a:t>је настала од </a:t>
            </a:r>
            <a:r>
              <a:rPr lang="sr-Cyrl-CS" sz="1800" i="1" dirty="0">
                <a:solidFill>
                  <a:srgbClr val="FF0000"/>
                </a:solidFill>
                <a:effectLst/>
                <a:latin typeface="Times New Roman" panose="02020603050405020304" pitchFamily="18" charset="0"/>
                <a:ea typeface="Times New Roman" panose="02020603050405020304" pitchFamily="18" charset="0"/>
              </a:rPr>
              <a:t>тегнути </a:t>
            </a:r>
            <a:r>
              <a:rPr lang="sr-Cyrl-CS" sz="1800" dirty="0">
                <a:solidFill>
                  <a:srgbClr val="FF0000"/>
                </a:solidFill>
                <a:effectLst/>
                <a:latin typeface="Times New Roman" panose="02020603050405020304" pitchFamily="18" charset="0"/>
                <a:ea typeface="Times New Roman" panose="02020603050405020304" pitchFamily="18" charset="0"/>
              </a:rPr>
              <a:t>превојем вокала. Тако се објашњавају и остале речи у вези са тугом: </a:t>
            </a:r>
            <a:r>
              <a:rPr lang="sr-Cyrl-CS" sz="1800" i="1" dirty="0">
                <a:solidFill>
                  <a:srgbClr val="FF0000"/>
                </a:solidFill>
                <a:effectLst/>
                <a:latin typeface="Times New Roman" panose="02020603050405020304" pitchFamily="18" charset="0"/>
                <a:ea typeface="Times New Roman" panose="02020603050405020304" pitchFamily="18" charset="0"/>
              </a:rPr>
              <a:t>тужан</a:t>
            </a:r>
            <a:r>
              <a:rPr lang="sr-Cyrl-CS" sz="1800" dirty="0">
                <a:solidFill>
                  <a:srgbClr val="FF0000"/>
                </a:solidFill>
                <a:effectLst/>
                <a:latin typeface="Times New Roman" panose="02020603050405020304" pitchFamily="18" charset="0"/>
                <a:ea typeface="Times New Roman" panose="02020603050405020304" pitchFamily="18" charset="0"/>
              </a:rPr>
              <a:t>, </a:t>
            </a:r>
            <a:r>
              <a:rPr lang="sr-Cyrl-CS" sz="1800" i="1" dirty="0">
                <a:solidFill>
                  <a:srgbClr val="FF0000"/>
                </a:solidFill>
                <a:effectLst/>
                <a:latin typeface="Times New Roman" panose="02020603050405020304" pitchFamily="18" charset="0"/>
                <a:ea typeface="Times New Roman" panose="02020603050405020304" pitchFamily="18" charset="0"/>
              </a:rPr>
              <a:t>тугаљив</a:t>
            </a:r>
            <a:r>
              <a:rPr lang="sr-Cyrl-CS" sz="1800" dirty="0">
                <a:solidFill>
                  <a:srgbClr val="FF0000"/>
                </a:solidFill>
                <a:effectLst/>
                <a:latin typeface="Times New Roman" panose="02020603050405020304" pitchFamily="18" charset="0"/>
                <a:ea typeface="Times New Roman" panose="02020603050405020304" pitchFamily="18" charset="0"/>
              </a:rPr>
              <a:t>, </a:t>
            </a:r>
            <a:r>
              <a:rPr lang="sr-Cyrl-CS" sz="1800" i="1" dirty="0">
                <a:solidFill>
                  <a:srgbClr val="FF0000"/>
                </a:solidFill>
                <a:effectLst/>
                <a:latin typeface="Times New Roman" panose="02020603050405020304" pitchFamily="18" charset="0"/>
                <a:ea typeface="Times New Roman" panose="02020603050405020304" pitchFamily="18" charset="0"/>
              </a:rPr>
              <a:t>тужакати</a:t>
            </a:r>
            <a:r>
              <a:rPr lang="sr-Cyrl-CS" sz="1800" dirty="0">
                <a:solidFill>
                  <a:srgbClr val="FF0000"/>
                </a:solidFill>
                <a:effectLst/>
                <a:latin typeface="Times New Roman" panose="02020603050405020304" pitchFamily="18" charset="0"/>
                <a:ea typeface="Times New Roman" panose="02020603050405020304" pitchFamily="18" charset="0"/>
              </a:rPr>
              <a:t>, </a:t>
            </a:r>
            <a:r>
              <a:rPr lang="sr-Cyrl-CS" sz="1800" i="1" dirty="0">
                <a:solidFill>
                  <a:srgbClr val="FF0000"/>
                </a:solidFill>
                <a:effectLst/>
                <a:latin typeface="Times New Roman" panose="02020603050405020304" pitchFamily="18" charset="0"/>
                <a:ea typeface="Times New Roman" panose="02020603050405020304" pitchFamily="18" charset="0"/>
              </a:rPr>
              <a:t>тужба</a:t>
            </a:r>
            <a:r>
              <a:rPr lang="sr-Cyrl-CS" sz="1800" dirty="0">
                <a:solidFill>
                  <a:srgbClr val="FF0000"/>
                </a:solidFill>
                <a:effectLst/>
                <a:latin typeface="Times New Roman" panose="02020603050405020304" pitchFamily="18" charset="0"/>
                <a:ea typeface="Times New Roman" panose="02020603050405020304" pitchFamily="18" charset="0"/>
              </a:rPr>
              <a:t>, </a:t>
            </a:r>
            <a:r>
              <a:rPr lang="sr-Cyrl-CS" sz="1800" i="1" dirty="0">
                <a:solidFill>
                  <a:srgbClr val="FF0000"/>
                </a:solidFill>
                <a:effectLst/>
                <a:latin typeface="Times New Roman" panose="02020603050405020304" pitchFamily="18" charset="0"/>
                <a:ea typeface="Times New Roman" panose="02020603050405020304" pitchFamily="18" charset="0"/>
              </a:rPr>
              <a:t>тужбалица</a:t>
            </a:r>
            <a:r>
              <a:rPr lang="sr-Cyrl-CS"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970681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documentManagement/types"/>
    <ds:schemaRef ds:uri="http://purl.org/dc/terms/"/>
    <ds:schemaRef ds:uri="http://purl.org/dc/dcmitype/"/>
    <ds:schemaRef ds:uri="http://schemas.openxmlformats.org/package/2006/metadata/core-properties"/>
    <ds:schemaRef ds:uri="16c05727-aa75-4e4a-9b5f-8a80a1165891"/>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{D4889DAA-22F1-44F1-A0A9-A0B8806B17C5}tf11531919_win32</Template>
  <TotalTime>308</TotalTime>
  <Words>2878</Words>
  <Application>Microsoft Office PowerPoint</Application>
  <PresentationFormat>Widescreen</PresentationFormat>
  <Paragraphs>143</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Avenir Next LT Pro</vt:lpstr>
      <vt:lpstr>Avenir Next LT Pro Light</vt:lpstr>
      <vt:lpstr>Calibri</vt:lpstr>
      <vt:lpstr>Garamond</vt:lpstr>
      <vt:lpstr>Times New Roman</vt:lpstr>
      <vt:lpstr>SavonVTI</vt:lpstr>
      <vt:lpstr>I. Појмовне метафоре у лингвокултуролошким истраживањима II. Рекапитулација лингвокултуролошких извора и тематска подела културолошки маркиране лексике </vt:lpstr>
      <vt:lpstr>Појмовне метафоре</vt:lpstr>
      <vt:lpstr>Слојеви метафоре</vt:lpstr>
      <vt:lpstr>ПОЈМОВИ СЕ КОНЦЕПТУАЛИЗУЈУ ВЕЋИМ БРОЈЕМ МЕТАФОРА</vt:lpstr>
      <vt:lpstr>Једном метафором се концептуализује више појмова</vt:lpstr>
      <vt:lpstr>Универзалност појмовних метафора</vt:lpstr>
      <vt:lpstr>Утицај културе и језичке структуре на концептуализацију апстрактних појмова</vt:lpstr>
      <vt:lpstr>Језик чува замрзнуте концептуализације</vt:lpstr>
      <vt:lpstr>Етимологија лексеме туга  у Етимологијском рјечнику П. Скока</vt:lpstr>
      <vt:lpstr>Од асоцијација ка метафорама (Драгићевић 2010)</vt:lpstr>
      <vt:lpstr>Метафоризују се и конкретни предмети АУТОМОБИЛИ СУ ЉУДИ.</vt:lpstr>
      <vt:lpstr>АУТОМОБИЛИ СУ ЉУДИ (Драгићевић, 2010)</vt:lpstr>
      <vt:lpstr>АУТОМОБИЛИ СУ ЉУДИ (Драгићевић, 2010)</vt:lpstr>
      <vt:lpstr>АУТОМОБИЛИ СУ ЉУДИ</vt:lpstr>
      <vt:lpstr>Појмовне метафоре у јавном дискурсу Србије</vt:lpstr>
      <vt:lpstr>Метафоре брака у политичком дискурсу</vt:lpstr>
      <vt:lpstr>Спортске метафоре у политичком дискурсу</vt:lpstr>
      <vt:lpstr>Ратне метафоре у политичком дискурсу</vt:lpstr>
      <vt:lpstr>Појмовне метафоре у рекламном дискурсу</vt:lpstr>
      <vt:lpstr>РЕКАПИТУЛАЦИЈА</vt:lpstr>
      <vt:lpstr>Рекапитулација лингвокултуролошке методологије</vt:lpstr>
      <vt:lpstr>ОСТАЛИ ИЗВОРИ ЗА ЛИНГВОКУЛТУРОЛОШКА ИСТРАЖИВАЊА</vt:lpstr>
      <vt:lpstr>Тематска подела прикупљене културолошки маркиране лексике 1</vt:lpstr>
      <vt:lpstr>Тематска подела прикупљене културолошки маркиране лексике 2</vt:lpstr>
      <vt:lpstr>Тематска подела прикупљене културолошки маркиране лексике 3</vt:lpstr>
      <vt:lpstr>Тематска подела прикупљене културолошки маркиране лексике 4</vt:lpstr>
      <vt:lpstr>Тематска подела прикупљене културолошки маркиране лексике 5</vt:lpstr>
      <vt:lpstr>Тематска подела прикупљене културолошки маркиране лексике 6</vt:lpstr>
      <vt:lpstr>Тематска подела прикупљене културолошки маркиране лексике 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Појмовне метафоре у лингвокултуролошким истраживањима</dc:title>
  <dc:creator>Recenzent</dc:creator>
  <cp:lastModifiedBy>Recenzent</cp:lastModifiedBy>
  <cp:revision>43</cp:revision>
  <cp:lastPrinted>2022-04-20T21:09:12Z</cp:lastPrinted>
  <dcterms:created xsi:type="dcterms:W3CDTF">2020-12-12T18:00:29Z</dcterms:created>
  <dcterms:modified xsi:type="dcterms:W3CDTF">2022-04-20T21:10:03Z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