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5"/>
  </p:notesMasterIdLst>
  <p:sldIdLst>
    <p:sldId id="264" r:id="rId5"/>
    <p:sldId id="257" r:id="rId6"/>
    <p:sldId id="258" r:id="rId7"/>
    <p:sldId id="259" r:id="rId8"/>
    <p:sldId id="260" r:id="rId9"/>
    <p:sldId id="261" r:id="rId10"/>
    <p:sldId id="297" r:id="rId11"/>
    <p:sldId id="286" r:id="rId12"/>
    <p:sldId id="288" r:id="rId13"/>
    <p:sldId id="290" r:id="rId14"/>
    <p:sldId id="292" r:id="rId15"/>
    <p:sldId id="294" r:id="rId16"/>
    <p:sldId id="296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8" r:id="rId30"/>
    <p:sldId id="325" r:id="rId31"/>
    <p:sldId id="326" r:id="rId32"/>
    <p:sldId id="327" r:id="rId33"/>
    <p:sldId id="329" r:id="rId34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6" autoAdjust="0"/>
    <p:restoredTop sz="94619" autoAdjust="0"/>
  </p:normalViewPr>
  <p:slideViewPr>
    <p:cSldViewPr snapToGrid="0">
      <p:cViewPr varScale="1">
        <p:scale>
          <a:sx n="93" d="100"/>
          <a:sy n="93" d="100"/>
        </p:scale>
        <p:origin x="250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12/13/2021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33AEA074-24A7-4657-AE02-A51F68EA6AA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9305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987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sr-Cyrl-RS" sz="5400" dirty="0"/>
              <a:t>Вербалне асоцијације у лингвокултуролошким истраживањима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sr-Cyrl-RS" dirty="0"/>
              <a:t>Проф. др Рајна Драгићевић</a:t>
            </a:r>
            <a:endParaRPr lang="en-US" sz="18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8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87E8-B250-4F4B-85F6-8FC7905F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/>
              <a:t>Врата у САР1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251D08-6E75-4C1E-8CF6-F81CC03AA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32523" y="2122895"/>
            <a:ext cx="3946915" cy="4354678"/>
          </a:xfrm>
        </p:spPr>
      </p:pic>
    </p:spTree>
    <p:extLst>
      <p:ext uri="{BB962C8B-B14F-4D97-AF65-F5344CB8AC3E}">
        <p14:creationId xmlns:p14="http://schemas.microsoft.com/office/powerpoint/2010/main" val="1439877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0FA2D-DA2A-4986-9EC8-29BB3779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/>
              <a:t>Врата у САР 2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DD4FC5-1563-46DB-8AD6-8D0EE39BC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47017" y="2317806"/>
            <a:ext cx="4529477" cy="3718519"/>
          </a:xfrm>
        </p:spPr>
      </p:pic>
    </p:spTree>
    <p:extLst>
      <p:ext uri="{BB962C8B-B14F-4D97-AF65-F5344CB8AC3E}">
        <p14:creationId xmlns:p14="http://schemas.microsoft.com/office/powerpoint/2010/main" val="1808096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044DA-E4FC-4426-8CBE-2E3A24F9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Статистика у САР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AED56-1909-41A9-B013-2F25BF5A1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>
                <a:solidFill>
                  <a:srgbClr val="FF0000"/>
                </a:solidFill>
              </a:rPr>
              <a:t>ВРАТА у АР1:</a:t>
            </a:r>
          </a:p>
          <a:p>
            <a:r>
              <a:rPr lang="sr-Cyrl-RS" dirty="0">
                <a:solidFill>
                  <a:schemeClr val="tx1"/>
                </a:solidFill>
              </a:rPr>
              <a:t>800 (164, 442, 44) + 181 + 11 + 111</a:t>
            </a:r>
          </a:p>
          <a:p>
            <a:r>
              <a:rPr lang="sr-Cyrl-RS" dirty="0">
                <a:solidFill>
                  <a:schemeClr val="tx1"/>
                </a:solidFill>
              </a:rPr>
              <a:t>800 (укупан број испитаника)</a:t>
            </a:r>
          </a:p>
          <a:p>
            <a:r>
              <a:rPr lang="sr-Cyrl-RS" dirty="0">
                <a:solidFill>
                  <a:schemeClr val="tx1"/>
                </a:solidFill>
              </a:rPr>
              <a:t>181 – укупан број различитих реакција, </a:t>
            </a:r>
          </a:p>
          <a:p>
            <a:r>
              <a:rPr lang="sr-Cyrl-RS" dirty="0">
                <a:solidFill>
                  <a:schemeClr val="tx1"/>
                </a:solidFill>
              </a:rPr>
              <a:t>11 – омисије (број испитаника који нису имали одговор),</a:t>
            </a:r>
          </a:p>
          <a:p>
            <a:r>
              <a:rPr lang="sr-Cyrl-RS" dirty="0">
                <a:solidFill>
                  <a:schemeClr val="tx1"/>
                </a:solidFill>
              </a:rPr>
              <a:t> 111 – број асоцијација са фреквенцијом 1, </a:t>
            </a:r>
          </a:p>
          <a:p>
            <a:r>
              <a:rPr lang="sr-Cyrl-RS" dirty="0">
                <a:solidFill>
                  <a:schemeClr val="tx1"/>
                </a:solidFill>
              </a:rPr>
              <a:t>(164 – мушкарци, 442 – студенти друштвених наука, 44 – студенти природних наука).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05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34DC-CEC6-4F0D-A6A6-3E2A0E7FE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Статистика у САР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A9755-82A3-4877-A149-A2BF7103F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>
                <a:solidFill>
                  <a:srgbClr val="FF0000"/>
                </a:solidFill>
              </a:rPr>
              <a:t>ВРАТА у АР 2</a:t>
            </a:r>
          </a:p>
          <a:p>
            <a:r>
              <a:rPr lang="sr-Cyrl-RS" dirty="0">
                <a:solidFill>
                  <a:schemeClr val="tx1"/>
                </a:solidFill>
              </a:rPr>
              <a:t>775 + 52</a:t>
            </a:r>
          </a:p>
          <a:p>
            <a:r>
              <a:rPr lang="sr-Cyrl-RS" dirty="0">
                <a:solidFill>
                  <a:schemeClr val="tx1"/>
                </a:solidFill>
              </a:rPr>
              <a:t>775 – врата су била 775 пута рекација испитаника у АР1</a:t>
            </a:r>
          </a:p>
          <a:p>
            <a:r>
              <a:rPr lang="sr-Cyrl-RS" dirty="0">
                <a:solidFill>
                  <a:schemeClr val="tx1"/>
                </a:solidFill>
              </a:rPr>
              <a:t>52 – врата су представљала реакцију на 52 стимулуса у АР1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34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F82AC-7615-43F8-AA73-04B1AC65A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Најчвршће асоцијативне везе у САР 1?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F0D32-AA22-4524-BEAB-90F9F6C40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10 СТИМУЛУСА СА НАЈФРЕКВЕНТНИЈОМ ПРВОМ АСОЦИЈАЦИЈОМ У САР 1 (НАЈЧВРШЋЕ АСОЦИЈАТИВНЕ ВЕЗЕ):</a:t>
            </a:r>
          </a:p>
          <a:p>
            <a:pPr lvl="1"/>
            <a:r>
              <a:rPr lang="sr-Cyrl-RS" dirty="0">
                <a:solidFill>
                  <a:srgbClr val="FF0000"/>
                </a:solidFill>
              </a:rPr>
              <a:t>РУЖНО – ПАЧЕ (498)</a:t>
            </a:r>
          </a:p>
          <a:p>
            <a:pPr lvl="1"/>
            <a:r>
              <a:rPr lang="sr-Cyrl-RS" dirty="0"/>
              <a:t>СРПСКИ – ЈЕЗИК (469)</a:t>
            </a:r>
          </a:p>
          <a:p>
            <a:pPr lvl="1"/>
            <a:r>
              <a:rPr lang="sr-Cyrl-RS" dirty="0"/>
              <a:t>ЖЕЛЕЗНИЦА – ВОЗ (458)</a:t>
            </a:r>
          </a:p>
          <a:p>
            <a:pPr lvl="1"/>
            <a:r>
              <a:rPr lang="sr-Cyrl-RS" dirty="0"/>
              <a:t>КОВЕРАТ – ПИСМО (451)</a:t>
            </a:r>
          </a:p>
          <a:p>
            <a:pPr lvl="1"/>
            <a:r>
              <a:rPr lang="sr-Cyrl-RS" dirty="0"/>
              <a:t>ЗАШТО – ЗАТО (448)</a:t>
            </a:r>
          </a:p>
          <a:p>
            <a:pPr lvl="1"/>
            <a:r>
              <a:rPr lang="sr-Cyrl-RS" dirty="0"/>
              <a:t>ПЛИШАНИ – МЕДА (436)</a:t>
            </a:r>
          </a:p>
          <a:p>
            <a:pPr lvl="1"/>
            <a:r>
              <a:rPr lang="sr-Cyrl-RS" dirty="0">
                <a:solidFill>
                  <a:srgbClr val="FF0000"/>
                </a:solidFill>
              </a:rPr>
              <a:t>ГРЛОМ – У ЈАГОДЕ (429)</a:t>
            </a:r>
          </a:p>
          <a:p>
            <a:pPr lvl="1"/>
            <a:r>
              <a:rPr lang="sr-Cyrl-RS" dirty="0"/>
              <a:t>ВОЉЕНА – ОСОБА (428)</a:t>
            </a:r>
          </a:p>
          <a:p>
            <a:pPr lvl="1"/>
            <a:r>
              <a:rPr lang="sr-Cyrl-RS" dirty="0"/>
              <a:t>ВЛАС – КОСА (414)</a:t>
            </a:r>
          </a:p>
          <a:p>
            <a:pPr lvl="1"/>
            <a:r>
              <a:rPr lang="sr-Cyrl-RS" dirty="0"/>
              <a:t>ИСТОК – ЗАПАД (409)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384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C2885-AE06-49D8-8B07-FE44A6C3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Најстабилнија асоцијативна поља у САР1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05BFF-B5FB-4DBC-B447-305CB01A9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Cyrl-RS" dirty="0"/>
              <a:t>10 СТИМУЛУСА СА НАЈМАЊИМ БРОЈЕМ РАЗЛИЧИТИХ АСОЦИЈАЦИЈА (НАЈСТАБИЛНИЈА АСОЦИЈАТИВНА ПОЉА):</a:t>
            </a:r>
          </a:p>
          <a:p>
            <a:r>
              <a:rPr lang="sr-Cyrl-RS" dirty="0">
                <a:solidFill>
                  <a:srgbClr val="FF0000"/>
                </a:solidFill>
              </a:rPr>
              <a:t>ТЕЛЕФОНСКИ (89)</a:t>
            </a:r>
          </a:p>
          <a:p>
            <a:r>
              <a:rPr lang="sr-Cyrl-RS" dirty="0">
                <a:solidFill>
                  <a:srgbClr val="FF0000"/>
                </a:solidFill>
              </a:rPr>
              <a:t>ПЛИШАНИ (89)</a:t>
            </a:r>
          </a:p>
          <a:p>
            <a:r>
              <a:rPr lang="sr-Cyrl-RS" dirty="0">
                <a:solidFill>
                  <a:srgbClr val="FF0000"/>
                </a:solidFill>
              </a:rPr>
              <a:t>ЈУЖНА (99)</a:t>
            </a:r>
          </a:p>
          <a:p>
            <a:r>
              <a:rPr lang="sr-Cyrl-RS" dirty="0"/>
              <a:t>ЛИМУН (101)</a:t>
            </a:r>
          </a:p>
          <a:p>
            <a:r>
              <a:rPr lang="sr-Cyrl-RS" dirty="0"/>
              <a:t>СПОРЕДНА (103)</a:t>
            </a:r>
          </a:p>
          <a:p>
            <a:r>
              <a:rPr lang="sr-Cyrl-RS" dirty="0"/>
              <a:t>КРОВ (109)</a:t>
            </a:r>
          </a:p>
          <a:p>
            <a:r>
              <a:rPr lang="sr-Cyrl-RS" dirty="0"/>
              <a:t>МЕД (111)</a:t>
            </a:r>
          </a:p>
          <a:p>
            <a:r>
              <a:rPr lang="sr-Cyrl-RS" dirty="0"/>
              <a:t>ВОЉЕНА (112)</a:t>
            </a:r>
          </a:p>
          <a:p>
            <a:r>
              <a:rPr lang="sr-Cyrl-RS" dirty="0"/>
              <a:t>КОВЕРАТ (112)</a:t>
            </a:r>
          </a:p>
          <a:p>
            <a:r>
              <a:rPr lang="sr-Cyrl-RS" dirty="0"/>
              <a:t>ТУП (117)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087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FEEB9-50DB-4C6F-AF5C-F976E16EB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Родбински односи у вербалним асоцијацијама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0B467-28FC-4C5F-8763-C192B0279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b="1" dirty="0">
                <a:solidFill>
                  <a:srgbClr val="FF0000"/>
                </a:solidFill>
              </a:rPr>
              <a:t>ТАШТА </a:t>
            </a:r>
            <a:r>
              <a:rPr lang="sr-Cyrl-RS" dirty="0"/>
              <a:t>– СВАЂА (прва асоцијација), ВЕШТИЦА, ЗМИЈА, ДОСАДА, ЗВОЦАЊЕ, РОСПИЈА, МРЖЊА, НАПАСТ, НЕСЛОГА, СМОР, ЗЛО, ЗВОЦАЛО, ЈЕЗИК, МУКА, УЖАС, ЗЛОБА, ЗЛОЋА, БАКСУЗ, БЕДАК, ДОСАДНА, МРАК, НАПОР, НЕПРИЈАТЕЉ, НЕСЛАГАЊЕ, НЕВОЉА ...</a:t>
            </a:r>
          </a:p>
          <a:p>
            <a:r>
              <a:rPr lang="sr-Cyrl-RS" b="1" dirty="0">
                <a:solidFill>
                  <a:srgbClr val="FF0000"/>
                </a:solidFill>
              </a:rPr>
              <a:t>МАМА </a:t>
            </a:r>
            <a:r>
              <a:rPr lang="sr-Cyrl-RS" dirty="0"/>
              <a:t>– ЉУБАВ (прва асоцијација), МОЈА, НЕЖНОСТ, ТОПЛИНА, СРЕЋА, ДОБРОТА, СИГУРНОСТ, ЖИВОТ, ПОРОДИЦА, ПОДРЂКА, ПРИЈАТЕЉ, СВЕТИЊА, НАЈБОЉА, БРИГА, ДОМ, ОСМЕХ, ПАЖЊА, ПОМОЋ, БЛАГО, ЈЕДИНА, НАДА, НАЈЛЕПША РЕЧ, ОСЛОНАЦ ... </a:t>
            </a:r>
          </a:p>
          <a:p>
            <a:r>
              <a:rPr lang="sr-Cyrl-RS" b="1" dirty="0">
                <a:solidFill>
                  <a:srgbClr val="FF0000"/>
                </a:solidFill>
              </a:rPr>
              <a:t>ОТАЦ</a:t>
            </a:r>
            <a:r>
              <a:rPr lang="sr-Cyrl-RS" dirty="0"/>
              <a:t> – МАЈКА (прва асоцијација), АУТОРИТЕТ, ГЛАВА ПОРОДИЦЕ, СИГУРНОСТ, ЗАШТИТА, СТРОГОЋА, ПОШТОВАЊЕ, ПРИЈАТЕЉ, СТРАХ, СТУБ, ЗАКОН, ЗАШТИТНИК, ДОМАЋИН, ПОВЕРЕЊЕ, РАД, СТАРАТЕЉ, СТРОГ, СТВОРИТЕЉ, ДИКА, ФИГУРА, ИДОЛ, ОСЛОНАЦ...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92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FBC2B-C531-4016-AE87-29B3FF534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Носиоци особина у вербалним асоцијацијама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E8041-7C9C-4F38-88C4-4B48A052D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b="1" dirty="0">
                <a:solidFill>
                  <a:srgbClr val="FF0000"/>
                </a:solidFill>
              </a:rPr>
              <a:t>ХРАБАР</a:t>
            </a:r>
            <a:r>
              <a:rPr lang="sr-Cyrl-RS" dirty="0"/>
              <a:t> – МЕЛ ГИБСОН, МАРКО КРАЉЕВИЋ, ХЕРКУЛЕС, МИЛОШ ОБИЛИЋ, ДОН КИХОТ, ХИ МЕН, КАРАЂОРЂЕ, РОБИН ХУД, ВИКИНГ, АХИЛЕЈ, БЕТМЕН, БОШКО БУХА, ЂИНЂИЋ, ХОГАР СТРАШНИ, КОНАН...</a:t>
            </a:r>
          </a:p>
          <a:p>
            <a:r>
              <a:rPr lang="sr-Cyrl-RS" b="1" dirty="0">
                <a:solidFill>
                  <a:srgbClr val="FF0000"/>
                </a:solidFill>
              </a:rPr>
              <a:t>БОГАТ</a:t>
            </a:r>
            <a:r>
              <a:rPr lang="sr-Cyrl-RS" dirty="0"/>
              <a:t> – БИЛ ГЕЈТС, КАРИЋ, МЕРЦЕДЕС, НИКОЛА, РОКФЕЛЕР, БАЈА ПАТАК...</a:t>
            </a:r>
          </a:p>
          <a:p>
            <a:r>
              <a:rPr lang="sr-Cyrl-RS" b="1" dirty="0">
                <a:solidFill>
                  <a:srgbClr val="FF0000"/>
                </a:solidFill>
              </a:rPr>
              <a:t>ВЕЛИК</a:t>
            </a:r>
            <a:r>
              <a:rPr lang="sr-Cyrl-RS" dirty="0"/>
              <a:t> – БОГ, АЈНШТАЈН, АЛЕКСАНДАР, ДУНАВ, ЕМПАЈЕР СТЕЈТ, МАРКО КРАЉЕВИЋ, МОСКВА,ЊУЈОРК...</a:t>
            </a:r>
          </a:p>
          <a:p>
            <a:r>
              <a:rPr lang="sr-Cyrl-RS" b="1" dirty="0">
                <a:solidFill>
                  <a:srgbClr val="FF0000"/>
                </a:solidFill>
              </a:rPr>
              <a:t>ВИСОК </a:t>
            </a:r>
            <a:r>
              <a:rPr lang="sr-Cyrl-RS" dirty="0"/>
              <a:t>– ДИВАЦ, ЦРНОГОРАЦ, ДРАЖЕН, САБОНИС, ШОН БРЕДЛИ...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06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0CC5-1C6C-4C65-9A17-FC6756DDA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„КУЛТУРОЛОШКЕ АСОЦИЈАЦИЈЕ“ У САР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03623-CF6D-4A64-BA32-EBE9B086B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звонко – Спасић,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као – какао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пинк – телевизија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Тито – и ја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новине – Политика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јужна – пруга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Хаг – суд и суђење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тело – вретено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механизам – филм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мост – Иво Андрић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отпор – песница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чај – нана 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гусле – Црна Гора 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младост – лудост, обећање – лудом радовање, мед – млеко 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CS" sz="1900" b="1" cap="sm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логор – ватра</a:t>
            </a:r>
            <a:endParaRPr lang="en-US" sz="1900" b="1" cap="small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45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EB346-18E7-4F6C-BCEF-6148C9CC3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Словенски асоцијативни речник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C8C274-7A41-4E2E-8626-C3BAD56C4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 rot="5400000">
            <a:off x="4410863" y="2331938"/>
            <a:ext cx="4424384" cy="341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034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F5D57-24AD-473B-8391-962D3487B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Истраживања вербалних асоцијација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B0F45-8798-4879-AEFF-2310A42EE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Кент и Розанов (G. H. Kent и  A. J. Rosanoff), 1910.</a:t>
            </a:r>
          </a:p>
          <a:p>
            <a:pPr marL="0" indent="0">
              <a:buNone/>
            </a:pPr>
            <a:r>
              <a:rPr lang="sr-Cyrl-C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Испитали 1000 Американаца тестом слободних асоцијација од 100 стимулуса</a:t>
            </a:r>
            <a:endParaRPr lang="sr-Cyrl-C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r-Cyrl-C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У англосаксонском свету – асоцијације се истражују седамдесетих година ХХ века, у оквиру експерименталне психологије.</a:t>
            </a:r>
          </a:p>
          <a:p>
            <a:r>
              <a:rPr lang="sr-Cyrl-C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У словенском свету – асоцијације се испитују крајем ХХ века, у оквиру лингвистике, психолингвистике, лингвокултурологије.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B6F3-B127-475A-B0B5-BC3E5473A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Придев </a:t>
            </a:r>
            <a:r>
              <a:rPr lang="sr-Cyrl-RS" sz="3200" i="1" dirty="0"/>
              <a:t>велик </a:t>
            </a:r>
            <a:r>
              <a:rPr lang="sr-Cyrl-RS" sz="3200" dirty="0"/>
              <a:t>у Словенском асоцијативном речнику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7E2D5C-56F9-4F9D-9146-6029162F1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836" y="1726289"/>
            <a:ext cx="7137091" cy="4711415"/>
          </a:xfrm>
        </p:spPr>
      </p:pic>
    </p:spTree>
    <p:extLst>
      <p:ext uri="{BB962C8B-B14F-4D97-AF65-F5344CB8AC3E}">
        <p14:creationId xmlns:p14="http://schemas.microsoft.com/office/powerpoint/2010/main" val="214982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3CDFF-4C48-4FDA-8281-9A42266BE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Н. В. Уфимцева: Језгро језичког сазнања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39489-366C-4D8A-BC79-4ECE83120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Cyrl-RS" dirty="0"/>
              <a:t>Језгро језичког сазнања за српски језик:</a:t>
            </a: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живот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(1430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+ 269)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2)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човек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(4202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262); 3)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љубав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(2932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240); 4)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ја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(857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225); 5)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срећа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(1582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209); 6)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досада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(630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200); 7)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ништа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(1041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194); 8)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страх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(989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182); 9)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људи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(1270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174); 10)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глупост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(620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173); 11)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школа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(1246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168); 12)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лепо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(600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159); 13)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лаж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(1108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159); 14)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новац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(3840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158); 15)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кућа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(2176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154); 16)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рат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(1553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153); 17)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смрт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(1175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151); 18)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туга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(817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145); 19)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свет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(664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141); 20)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лепота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(688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140); 21)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увек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(549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137); 22)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лоше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(334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130); 23)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паре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(1325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128); 24)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успех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(498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126); 25)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рад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(750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124); 26)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добро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(280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124); 27)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(880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123); 28)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бело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(755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119); 29)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све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(486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119); 30)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секс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(222 </a:t>
            </a:r>
            <a:r>
              <a:rPr lang="sr-Latn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118).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Прва цифра у загради показује колико је пута уопште на све речи-стимулусе дата лексема била асоцијација, а друга лексема показује на колико је различитих стимулуса дата лексема била асоцијација. Редослед у списку је успостављен на основу овог другог броја.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465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36C86-4C98-41F4-B438-E8CD43BE7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600" dirty="0"/>
              <a:t>Н.В. Уфимцева: Језгро језичког сазнања пет словенских језика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8CC1D-A09B-4EF8-92B7-63B3DC6B7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Н. В. Уфимцева открила како за руски, белоруски, украјински и бугарски постоји 10 заједничких лексема од 30 лексема из језгра. То су следеће речи: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живот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човек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љубав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радост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друг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срећа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добро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смрт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новац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велик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Српски се испитиваним словенским језицима придружује следећим речима: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живот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човек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љубав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срећа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новац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смрт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добро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У језгро језичког сазнања не улазе лексеме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друг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радост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велик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Ако се узме у обзир само првих 10 лексема из језгра језичког сазнања, постоји чак 6 заједничких за руски, белоруски, украјински и бугарски, а то су: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живот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човек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љубав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радост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друг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срећа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Од првих 10 лексема из језгра језичког сазнања српског језика 4 лексеме су исте као и у осталим словенским језицима. То су лексеме: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живот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човек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љубав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срећа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676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A7BFD-5D64-4839-BB77-D4A43BA34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В. Печјак: Лингвокултуролошко истраживање емоција: СТРАХ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C27E0-D9A5-4608-A0C4-A9D2A1DE5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В. Печјак: асоцијације словеначких и америчких студената на лексему СТАХ:</a:t>
            </a:r>
          </a:p>
          <a:p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Најчешће реакције америчких студената у вези са страхом односе се на неке друге емоције – то су: </a:t>
            </a:r>
            <a:r>
              <a:rPr lang="sr-Cyrl-C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терор</a:t>
            </a:r>
            <a:r>
              <a:rPr lang="sr-Cyrl-C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зебња</a:t>
            </a:r>
            <a:r>
              <a:rPr lang="sr-Cyrl-C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несигурност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Печјак: реакције америчких студената на страх </a:t>
            </a:r>
            <a:r>
              <a:rPr lang="sr-Cyrl-C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„неуротичније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 од реакција словеначких студената.</a:t>
            </a:r>
          </a:p>
          <a:p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другоме месту по учесталости налазе се они одговори америчких студената који се тичу конкретних </a:t>
            </a:r>
            <a:r>
              <a:rPr lang="sr-Cyrl-C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објеката-изазивача страха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То су, на пример, </a:t>
            </a:r>
            <a:r>
              <a:rPr lang="sr-Cyrl-C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змија</a:t>
            </a:r>
            <a:r>
              <a:rPr lang="sr-Cyrl-C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ватра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итд. Исто је и код Словенаца.</a:t>
            </a:r>
          </a:p>
          <a:p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Један од честих одговора код обе групе студената гласи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смрт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затим: </a:t>
            </a:r>
            <a:r>
              <a:rPr lang="sr-Cyrl-C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рат</a:t>
            </a:r>
            <a:r>
              <a:rPr lang="sr-Cyrl-C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оружје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онда следи група одговора које је Печјак објединио под називом </a:t>
            </a:r>
            <a:r>
              <a:rPr lang="sr-Cyrl-C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менталне карактеристике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потом – </a:t>
            </a:r>
            <a:r>
              <a:rPr lang="sr-Cyrl-C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људи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па </a:t>
            </a:r>
            <a:r>
              <a:rPr lang="sr-Cyrl-C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неуспех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физичке карактеристике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и, на крају, </a:t>
            </a:r>
            <a:r>
              <a:rPr lang="sr-Cyrl-C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школа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612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0F5DF-B751-4BDB-8E93-6D645A11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Р. Драгићевић: СТРАХ у асоцијацијама српских студената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B01D2-A0D7-464B-8177-5D70F47A0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r-Cyrl-C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Страх је кад...</a:t>
            </a:r>
            <a:endParaRPr lang="en-US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паднем у депресију; се налазим у мраку; се неко уплаши нечег; кад се бојим нечега; гледамо страшан филм, а после тога се плашимо; се плашиш да не изгубиш некога; се плашиш својих поступака; се осећам усамљено кад ми недостаје мама; се плашим; те нешто уплаши; је мрачно; ме мучи незнање; гледаш страшан филм; ишчекујеш нешто неизвесно; погрешим; се бојимо да остваримо свој циљ; занемиш; се сав одузмеш; када се плашиш да људи које волиш могу да нестану из твог живота; не желиш да ти се деси нешто лоше; се плашимо за себе или неког до кога нам је стало; изгубити родитеља; сам уплашена и усамљена; не знаш шта да радиш; се осећам несигурно; видим куче на улици; дођеш у непријатну ситуацију; очекујеш да ће се нешто лоше десити; могу да изгубим нешто или некога до кога ми је стало; се плашим неуспеха; кад си усамљен а немаш на кога да се ослониш; се нечег плашиш; си несигуран у себе; /; идем мрачном улицом; идем код зубара; се нечега плашимо; се плашимо неких догађаја; се уплашим миша; се бојим да нећу успети; пролазиш мрачном улицом; се бојиш некога и нечега; се изгуби контрола; се плашиш да летиш авионом; мислим да нема излаза из проблема; се плашиш да не изгубиш вољену особу; се бојиш да урадиш нешто непознато; се осећам усамљено....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42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4651A-7B13-4CFE-B5CC-07BAC9475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Р. Драгићевић: СТРАХ у асоцијацијама српских студената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15970-5CED-40F0-9EA0-7FA9F73B5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r-Cyrl-C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___________________ осећа страх. </a:t>
            </a:r>
          </a:p>
          <a:p>
            <a:pPr marL="0" indent="0" algn="ctr">
              <a:buNone/>
            </a:pPr>
            <a:endParaRPr lang="sr-Cyrl-C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sr-Cyrl-CS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ОДГОВОРИ</a:t>
            </a:r>
            <a:r>
              <a:rPr lang="sr-Cyrl-C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sr-Cyrl-C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</a:t>
            </a:r>
            <a:r>
              <a:rPr lang="sr-Cyrl-C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војник, ученик, кривац, болесник, доктор, родитељ, председник, осуђеник, затвореник, старац, сиромах, робијаш, угрожени...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31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26A9-3E4A-4D99-ACD5-5C63857BD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Р. Драгићевић: Етнокултурни стереотипи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0F3F5-8A25-4726-ACBA-30D5759D6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Пипер: </a:t>
            </a:r>
            <a:r>
              <a:rPr lang="sr-Cyrl-C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Вербални етнокултурни стереотипи су комплекси типичних и најчешћих вербалних асоцијација у неком језичком колективу о народима и културама.</a:t>
            </a: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СРБИ О НЕМЦУ:  </a:t>
            </a:r>
            <a:r>
              <a:rPr lang="sr-Cyrl-C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Хитлер, рат</a:t>
            </a:r>
            <a:r>
              <a:rPr lang="sr-Cyrl-C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sr-Cyrl-C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шлем, грубост, војник, војска, Други светски рат, логор</a:t>
            </a:r>
            <a:r>
              <a:rPr lang="sr-Cyrl-C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sr-Cyrl-CS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неемотиван, неразумљив, хладан, хладно, хладноћа</a:t>
            </a:r>
            <a:r>
              <a:rPr lang="sr-Cyrl-C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sr-Cyrl-C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ружан, жут, жут и пегав</a:t>
            </a:r>
            <a:r>
              <a:rPr lang="sr-Cyrl-C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sr-Cyrl-C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C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вредноћа, тачност, аутомобил, дисциплина, дисциплинован, рад, радан, развијена нација</a:t>
            </a:r>
            <a:r>
              <a:rPr lang="sr-Cyrl-C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sr-Cyrl-C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НЕМЦИ О СРБИНУ: </a:t>
            </a:r>
            <a:r>
              <a:rPr lang="sr-Cyrl-C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Хрвати, </a:t>
            </a:r>
            <a:r>
              <a:rPr lang="sr-Cyrl-C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Србија</a:t>
            </a:r>
            <a:r>
              <a:rPr lang="sr-Cyrl-C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Cyrl-C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Словен</a:t>
            </a:r>
            <a:r>
              <a:rPr lang="sr-Cyrl-R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Cyrl-C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Балкан</a:t>
            </a:r>
            <a:r>
              <a:rPr lang="sr-Cyrl-R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Cyrl-C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језик, православни, Балканац</a:t>
            </a:r>
            <a:r>
              <a:rPr lang="sr-Cyrl-R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sr-Latn-C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C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Београд, бивши Југословен</a:t>
            </a:r>
            <a:r>
              <a:rPr lang="sr-Cyrl-R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Cyrl-C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Европа, исток, Југославија, Југословен, Јужнославија</a:t>
            </a:r>
            <a:r>
              <a:rPr lang="sr-Cyrl-R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Cyrl-C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становник Србије, човек</a:t>
            </a:r>
            <a:r>
              <a:rPr lang="sr-Cyrl-C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C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sr-Cyrl-CS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болестан</a:t>
            </a:r>
            <a:r>
              <a:rPr lang="sr-Cyrl-R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Cyrl-CS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неотесан</a:t>
            </a:r>
            <a:r>
              <a:rPr lang="sr-Cyrl-R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sr-Cyrl-C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C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диван</a:t>
            </a:r>
            <a:r>
              <a:rPr lang="sr-Cyrl-R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Cyrl-C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</a:t>
            </a:r>
            <a:r>
              <a:rPr lang="sr-Cyrl-R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Cyrl-C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отвореног духа</a:t>
            </a:r>
            <a:r>
              <a:rPr lang="sr-Cyrl-RS" sz="20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Cyrl-C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снажан</a:t>
            </a:r>
            <a:r>
              <a:rPr lang="sr-Cyrl-R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sr-Cyrl-C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04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099E6-7332-4004-B613-D7246442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В. А. МАСЛОВА: испитивање људских особина асоцијативним експериментом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08A2C-B953-41CE-A472-7C1615991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Учесници: руски и белоруски стундети</a:t>
            </a:r>
          </a:p>
          <a:p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1: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лице лепо као..., очи плаве као..., коса дуга као..., лице бледо као..., он је јак као..., он је богат као..., он је висок као..., руке јаке као... </a:t>
            </a:r>
          </a:p>
          <a:p>
            <a:r>
              <a:rPr lang="sr-Cyrl-C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2: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глуп као..., тужан као..., самољубив као..., добар као..., паметан као..., храбар као..., весео као..., патриота као...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31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56AE2-179B-41F5-A8C5-C2A1EA940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3200" dirty="0"/>
              <a:t>Закључци асоцијативног експеримента В. А. Маслове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858A8-78D9-4381-9B7A-0E8928E65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остоји веза између физичког изгледа и духовних особина која се заснива на стереотипима о томе да су одређене физичке особине показатељ духовног својства, нпр: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 танка као код злог човека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или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као код лукавог човека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усте напућене као код страствене жене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руке велике као код похлепног човека 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итд. Све добро и нежно у оба језика се пореди са дететом, мајком, девојчицом: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глас нежан као код девојчице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руке нежне као код мајке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итд. </a:t>
            </a:r>
          </a:p>
          <a:p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Русе је неко леп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као лутка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или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као слика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 за Белорусе – </a:t>
            </a:r>
            <a:r>
              <a:rPr lang="sr-Cyrl-C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као јагода</a:t>
            </a:r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r-Cyrl-C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Један од закључака гласи да у руском језику има много више стереотипних израза него у белоруском. В. А. Маслова даје инспиративно објашњење за ову појаву. Руски психолингвисти су, каже Маслова, закључили да што је нека култура старија, она је стереотипизованија.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4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C328A-B042-4581-87DA-AD602E665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Домаћи задатак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51699-8C4D-41E4-8AF7-8F05DB5EA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Наслов домаћег задатка: </a:t>
            </a:r>
            <a:r>
              <a:rPr lang="sr-Cyrl-RS" dirty="0">
                <a:solidFill>
                  <a:srgbClr val="FF0000"/>
                </a:solidFill>
              </a:rPr>
              <a:t>Вербалне асоцијације у лингвокултуролошким истраживањима</a:t>
            </a:r>
          </a:p>
          <a:p>
            <a:r>
              <a:rPr lang="sr-Cyrl-RS" dirty="0"/>
              <a:t>Осмислити асоцијативни експеримент у којем ће учествовати 10 испитаника.</a:t>
            </a:r>
          </a:p>
          <a:p>
            <a:r>
              <a:rPr lang="sr-Cyrl-RS" dirty="0"/>
              <a:t>Циљ експеримента: утврдити стереотип о некоме или нечему (о некој појави, својству, особи...) </a:t>
            </a:r>
          </a:p>
          <a:p>
            <a:r>
              <a:rPr lang="sr-Cyrl-RS" dirty="0"/>
              <a:t>Друга могућност: испитати једно асоцијативно поље у САР1 или више њих ако су повезана (о народима, странама света, особинама, радњама ...). Изабрати оно асоцијативно поље или поља којасадрже много културолошки заснованих асоцијација.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9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A4A1-EA2E-4049-960E-BA13791C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Како се врши истраживање асоцијација – асоцијативна анкета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D3078-522B-44F7-B3A9-8CD82BF2A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>
                <a:solidFill>
                  <a:schemeClr val="tx1"/>
                </a:solidFill>
              </a:rPr>
              <a:t>Речи-дражи (стимулуси)</a:t>
            </a:r>
          </a:p>
          <a:p>
            <a:r>
              <a:rPr lang="sr-Cyrl-RS" dirty="0">
                <a:solidFill>
                  <a:schemeClr val="tx1"/>
                </a:solidFill>
              </a:rPr>
              <a:t>Речи-реакције (асоцијације)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950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FF85-D050-40AF-A2D0-30A4CC6F4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EA1E7-77AD-421E-9183-F1F5DD396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sz="3600" dirty="0"/>
              <a:t>ХВАЛА НА ПАЖЊИ!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113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4115-F2C2-4F71-AB41-63AE92D0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Класификација асоцијација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B4C7E-0F66-44C2-87E0-BB25BE40B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>
                <a:solidFill>
                  <a:schemeClr val="tx1"/>
                </a:solidFill>
              </a:rPr>
              <a:t>Дискретне и континуиране асоцијације</a:t>
            </a:r>
          </a:p>
          <a:p>
            <a:r>
              <a:rPr lang="sr-Cyrl-RS" dirty="0">
                <a:solidFill>
                  <a:schemeClr val="tx1"/>
                </a:solidFill>
              </a:rPr>
              <a:t>Слободне и контролисане асоцијације</a:t>
            </a:r>
          </a:p>
          <a:p>
            <a:r>
              <a:rPr lang="sr-Cyrl-RS" dirty="0">
                <a:solidFill>
                  <a:schemeClr val="tx1"/>
                </a:solidFill>
              </a:rPr>
              <a:t>Синтагматске и парадигматске асоцијације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28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279FF-E07B-4A1E-ABDA-593029E9D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Вербалне асоцијације у српским друштвеним наукама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35DC7-F0EF-4DF0-8355-0020CF409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>
                <a:solidFill>
                  <a:schemeClr val="tx1"/>
                </a:solidFill>
              </a:rPr>
              <a:t>Смиљка Васић, </a:t>
            </a:r>
            <a:r>
              <a:rPr lang="sr-Cyrl-RS" i="1" dirty="0">
                <a:solidFill>
                  <a:schemeClr val="tx1"/>
                </a:solidFill>
              </a:rPr>
              <a:t>Развојне говорне норме у наше деце</a:t>
            </a:r>
            <a:r>
              <a:rPr lang="sr-Cyrl-RS" dirty="0">
                <a:solidFill>
                  <a:schemeClr val="tx1"/>
                </a:solidFill>
              </a:rPr>
              <a:t>, 1976.</a:t>
            </a:r>
          </a:p>
          <a:p>
            <a:r>
              <a:rPr lang="sr-Cyrl-RS" dirty="0">
                <a:solidFill>
                  <a:schemeClr val="tx1"/>
                </a:solidFill>
              </a:rPr>
              <a:t>Слободанка Гашић Павишић, </a:t>
            </a:r>
            <a:r>
              <a:rPr lang="sr-Cyrl-RS" i="1" dirty="0">
                <a:solidFill>
                  <a:schemeClr val="tx1"/>
                </a:solidFill>
              </a:rPr>
              <a:t>Слободне асоцијације речи код деце</a:t>
            </a:r>
            <a:r>
              <a:rPr lang="sr-Cyrl-RS" dirty="0">
                <a:solidFill>
                  <a:schemeClr val="tx1"/>
                </a:solidFill>
              </a:rPr>
              <a:t>, 1981.</a:t>
            </a:r>
          </a:p>
          <a:p>
            <a:r>
              <a:rPr lang="sr-Cyrl-RS" dirty="0">
                <a:solidFill>
                  <a:schemeClr val="tx1"/>
                </a:solidFill>
              </a:rPr>
              <a:t>Слободанка Гашић Павишић, </a:t>
            </a:r>
            <a:r>
              <a:rPr lang="sr-Cyrl-RS" i="1" dirty="0">
                <a:solidFill>
                  <a:schemeClr val="tx1"/>
                </a:solidFill>
              </a:rPr>
              <a:t>Асоцијативне норме за предшколски узраст</a:t>
            </a:r>
            <a:r>
              <a:rPr lang="sr-Cyrl-RS" dirty="0">
                <a:solidFill>
                  <a:schemeClr val="tx1"/>
                </a:solidFill>
              </a:rPr>
              <a:t>, 1984.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8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4DCF7-77F2-4217-9CD8-A6941513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Смиљка Васић (1976)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DC684-BDE2-4ABF-B3AB-24F721DB7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RS" dirty="0"/>
          </a:p>
          <a:p>
            <a:endParaRPr lang="sr-Cyrl-RS" dirty="0"/>
          </a:p>
          <a:p>
            <a:r>
              <a:rPr lang="sr-Cyrl-C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С. Васић је тестом контролисаних асоцијација тестирала 1306 ученика од другог до осмог разреда основне школе из сеоске, градске и београдске средине. Од њих је тражено да напишу супротан придев на четири речи-дражи, а то су брижљиво одабрани придеви </a:t>
            </a:r>
            <a:r>
              <a:rPr lang="sr-Cyrl-C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велик</a:t>
            </a:r>
            <a:r>
              <a:rPr lang="sr-Cyrl-C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добар</a:t>
            </a:r>
            <a:r>
              <a:rPr lang="sr-Cyrl-C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r-Cyrl-C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црн</a:t>
            </a:r>
            <a:r>
              <a:rPr lang="sr-Cyrl-C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sr-Cyrl-C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слободан</a:t>
            </a:r>
            <a:r>
              <a:rPr lang="sr-Cyrl-C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sr-Cyrl-C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Резултати корисни за развојну психологију, педагогију и психолингвистику.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31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1484F-EE1C-44D3-BB08-C496E64C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Асоцијативна анкета за САР 1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483442-B729-42EE-8077-EA6551C15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743" y="1855188"/>
            <a:ext cx="7622732" cy="4360218"/>
          </a:xfrm>
        </p:spPr>
      </p:pic>
    </p:spTree>
    <p:extLst>
      <p:ext uri="{BB962C8B-B14F-4D97-AF65-F5344CB8AC3E}">
        <p14:creationId xmlns:p14="http://schemas.microsoft.com/office/powerpoint/2010/main" val="1934964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52A99-E9CC-4F36-83C2-5E033B6FD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1800" dirty="0"/>
              <a:t>Предраг Пипер, Рајна Драгићевић, Марија Стефановић, </a:t>
            </a:r>
            <a:r>
              <a:rPr lang="sr-Cyrl-RS" sz="1800" i="1" dirty="0"/>
              <a:t>Асоцијативни речник српскога језика</a:t>
            </a:r>
            <a:r>
              <a:rPr lang="sr-Cyrl-RS" sz="1800" dirty="0"/>
              <a:t>, Београд, 2005. (САР 1)</a:t>
            </a:r>
            <a:endParaRPr lang="en-US" sz="18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31B1AB3-E630-4CAA-837E-D5D32FBD6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227051" y="2219217"/>
            <a:ext cx="4543296" cy="3985635"/>
          </a:xfrm>
        </p:spPr>
      </p:pic>
    </p:spTree>
    <p:extLst>
      <p:ext uri="{BB962C8B-B14F-4D97-AF65-F5344CB8AC3E}">
        <p14:creationId xmlns:p14="http://schemas.microsoft.com/office/powerpoint/2010/main" val="508360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67624-152A-42CD-95D1-22A3A9C3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Рајна Драгићевић, Предраг Пипер, Марија Стефановић, </a:t>
            </a:r>
            <a:r>
              <a:rPr lang="sr-Cyrl-RS" sz="2400" i="1" dirty="0"/>
              <a:t>Обратни асоцијативни речник српскога језика</a:t>
            </a:r>
            <a:r>
              <a:rPr lang="sr-Cyrl-RS" sz="2400" dirty="0"/>
              <a:t>, Београд, 2011. (САР2)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9A5047-9BED-441D-A70C-B6F4D48FD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30893" y="2284407"/>
            <a:ext cx="4274109" cy="3825718"/>
          </a:xfrm>
        </p:spPr>
      </p:pic>
    </p:spTree>
    <p:extLst>
      <p:ext uri="{BB962C8B-B14F-4D97-AF65-F5344CB8AC3E}">
        <p14:creationId xmlns:p14="http://schemas.microsoft.com/office/powerpoint/2010/main" val="33028894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{D4889DAA-22F1-44F1-A0A9-A0B8806B17C5}tf11531919_win32</Template>
  <TotalTime>278</TotalTime>
  <Words>2254</Words>
  <Application>Microsoft Office PowerPoint</Application>
  <PresentationFormat>Widescreen</PresentationFormat>
  <Paragraphs>132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Avenir Next LT Pro</vt:lpstr>
      <vt:lpstr>Avenir Next LT Pro Light</vt:lpstr>
      <vt:lpstr>Calibri</vt:lpstr>
      <vt:lpstr>Garamond</vt:lpstr>
      <vt:lpstr>Times New Roman</vt:lpstr>
      <vt:lpstr>SavonVTI</vt:lpstr>
      <vt:lpstr>Вербалне асоцијације у лингвокултуролошким истраживањима</vt:lpstr>
      <vt:lpstr>Истраживања вербалних асоцијација</vt:lpstr>
      <vt:lpstr>Како се врши истраживање асоцијација – асоцијативна анкета</vt:lpstr>
      <vt:lpstr>Класификација асоцијација</vt:lpstr>
      <vt:lpstr>Вербалне асоцијације у српским друштвеним наукама</vt:lpstr>
      <vt:lpstr>Смиљка Васић (1976)</vt:lpstr>
      <vt:lpstr>Асоцијативна анкета за САР 1</vt:lpstr>
      <vt:lpstr>Предраг Пипер, Рајна Драгићевић, Марија Стефановић, Асоцијативни речник српскога језика, Београд, 2005. (САР 1)</vt:lpstr>
      <vt:lpstr>Рајна Драгићевић, Предраг Пипер, Марија Стефановић, Обратни асоцијативни речник српскога језика, Београд, 2011. (САР2)</vt:lpstr>
      <vt:lpstr>Врата у САР1</vt:lpstr>
      <vt:lpstr>Врата у САР 2</vt:lpstr>
      <vt:lpstr>Статистика у САР 1</vt:lpstr>
      <vt:lpstr>Статистика у САР 2</vt:lpstr>
      <vt:lpstr>Најчвршће асоцијативне везе у САР 1?</vt:lpstr>
      <vt:lpstr>Најстабилнија асоцијативна поља у САР1</vt:lpstr>
      <vt:lpstr>Родбински односи у вербалним асоцијацијама</vt:lpstr>
      <vt:lpstr>Носиоци особина у вербалним асоцијацијама</vt:lpstr>
      <vt:lpstr>„КУЛТУРОЛОШКЕ АСОЦИЈАЦИЈЕ“ У САР 1</vt:lpstr>
      <vt:lpstr>Словенски асоцијативни речник</vt:lpstr>
      <vt:lpstr>Придев велик у Словенском асоцијативном речнику</vt:lpstr>
      <vt:lpstr>Н. В. Уфимцева: Језгро језичког сазнања</vt:lpstr>
      <vt:lpstr>Н.В. Уфимцева: Језгро језичког сазнања пет словенских језика</vt:lpstr>
      <vt:lpstr>В. Печјак: Лингвокултуролошко истраживање емоција: СТРАХ </vt:lpstr>
      <vt:lpstr>Р. Драгићевић: СТРАХ у асоцијацијама српских студената</vt:lpstr>
      <vt:lpstr>Р. Драгићевић: СТРАХ у асоцијацијама српских студената </vt:lpstr>
      <vt:lpstr>Р. Драгићевић: Етнокултурни стереотипи</vt:lpstr>
      <vt:lpstr>В. А. МАСЛОВА: испитивање људских особина асоцијативним експериментом</vt:lpstr>
      <vt:lpstr>Закључци асоцијативног експеримента В. А. Маслове</vt:lpstr>
      <vt:lpstr>Домаћи задатак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Вербалне асоцијације у лингвокултуролошким истраживањима</dc:title>
  <dc:creator>Recenzent</dc:creator>
  <cp:lastModifiedBy>Recenzent</cp:lastModifiedBy>
  <cp:revision>48</cp:revision>
  <cp:lastPrinted>2021-09-12T20:54:17Z</cp:lastPrinted>
  <dcterms:created xsi:type="dcterms:W3CDTF">2020-12-07T17:52:56Z</dcterms:created>
  <dcterms:modified xsi:type="dcterms:W3CDTF">2021-12-13T08:58:31Z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