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64" r:id="rId5"/>
    <p:sldId id="313" r:id="rId6"/>
    <p:sldId id="314" r:id="rId7"/>
    <p:sldId id="315" r:id="rId8"/>
    <p:sldId id="332" r:id="rId9"/>
    <p:sldId id="316" r:id="rId10"/>
    <p:sldId id="317" r:id="rId11"/>
    <p:sldId id="318" r:id="rId12"/>
    <p:sldId id="319" r:id="rId13"/>
    <p:sldId id="335" r:id="rId14"/>
    <p:sldId id="320" r:id="rId15"/>
    <p:sldId id="321" r:id="rId16"/>
    <p:sldId id="322" r:id="rId17"/>
    <p:sldId id="323" r:id="rId18"/>
    <p:sldId id="324" r:id="rId19"/>
    <p:sldId id="325" r:id="rId20"/>
    <p:sldId id="326" r:id="rId21"/>
    <p:sldId id="327" r:id="rId22"/>
    <p:sldId id="328" r:id="rId23"/>
    <p:sldId id="329" r:id="rId24"/>
    <p:sldId id="333" r:id="rId25"/>
    <p:sldId id="330" r:id="rId26"/>
    <p:sldId id="331" r:id="rId27"/>
    <p:sldId id="334" r:id="rId28"/>
    <p:sldId id="3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19" autoAdjust="0"/>
  </p:normalViewPr>
  <p:slideViewPr>
    <p:cSldViewPr snapToGrid="0">
      <p:cViewPr varScale="1">
        <p:scale>
          <a:sx n="93" d="100"/>
          <a:sy n="93" d="100"/>
        </p:scale>
        <p:origin x="24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sr-Cyrl-RS" sz="5400" dirty="0"/>
              <a:t>Анкета у лингвокултуролошким истраживањима</a:t>
            </a:r>
            <a:endParaRPr lang="en-US" sz="54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sr-Cyrl-RS" sz="1800" dirty="0"/>
              <a:t>Проф. др Рајна Драгићевић</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C092-0741-4B81-ADDD-D12B52BCD359}"/>
              </a:ext>
            </a:extLst>
          </p:cNvPr>
          <p:cNvSpPr>
            <a:spLocks noGrp="1"/>
          </p:cNvSpPr>
          <p:nvPr>
            <p:ph type="title"/>
          </p:nvPr>
        </p:nvSpPr>
        <p:spPr/>
        <p:txBody>
          <a:bodyPr/>
          <a:lstStyle/>
          <a:p>
            <a:r>
              <a:rPr lang="sr-Cyrl-RS" dirty="0"/>
              <a:t>Закључци о концепту ИСТОКА и ЗАПАДА 2</a:t>
            </a:r>
            <a:endParaRPr lang="en-US" dirty="0"/>
          </a:p>
        </p:txBody>
      </p:sp>
      <p:sp>
        <p:nvSpPr>
          <p:cNvPr id="3" name="Content Placeholder 2">
            <a:extLst>
              <a:ext uri="{FF2B5EF4-FFF2-40B4-BE49-F238E27FC236}">
                <a16:creationId xmlns:a16="http://schemas.microsoft.com/office/drawing/2014/main" id="{434E72A8-6E9D-4592-8DEE-83B6C39472A5}"/>
              </a:ext>
            </a:extLst>
          </p:cNvPr>
          <p:cNvSpPr>
            <a:spLocks noGrp="1"/>
          </p:cNvSpPr>
          <p:nvPr>
            <p:ph idx="1"/>
          </p:nvPr>
        </p:nvSpPr>
        <p:spPr/>
        <p:txBody>
          <a:bodyPr>
            <a:normAutofit fontScale="77500" lnSpcReduction="20000"/>
          </a:bodyPr>
          <a:lstStyle/>
          <a:p>
            <a:pPr marL="0" marR="0" indent="457200" algn="just">
              <a:lnSpc>
                <a:spcPct val="115000"/>
              </a:lnSpc>
              <a:spcBef>
                <a:spcPts val="0"/>
              </a:spcBef>
              <a:spcAft>
                <a:spcPts val="0"/>
              </a:spcAft>
            </a:pPr>
            <a:r>
              <a:rPr lang="sr-Cyrl-RS" sz="1600" b="1" dirty="0">
                <a:effectLst/>
                <a:latin typeface="Times New Roman" panose="02020603050405020304" pitchFamily="18" charset="0"/>
                <a:ea typeface="Calibri" panose="020F0502020204030204" pitchFamily="34" charset="0"/>
              </a:rPr>
              <a:t>Г) ИСТОК и ЗАПАД као оно што долази са истока и запада; </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b="1" dirty="0">
                <a:effectLst/>
                <a:latin typeface="Times New Roman" panose="02020603050405020304" pitchFamily="18" charset="0"/>
                <a:ea typeface="Calibri" panose="020F0502020204030204" pitchFamily="34" charset="0"/>
              </a:rPr>
              <a:t>Д) ИСТОК и ЗАПАД као две духовне и идеолошке позиције и као два погледа на свет:</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као почетак који буди наду и ЗАПАД као лош крај;</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извор свега позитивног, а ЗАПАД је извор свега негативног.</a:t>
            </a:r>
            <a:r>
              <a:rPr lang="sr-Cyrl-RS" sz="1600" b="1"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и ЗАПАД као оно што долази са истока и запада;</a:t>
            </a:r>
            <a:r>
              <a:rPr lang="sr-Cyrl-RS" sz="1600" b="1"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конзервативан, патријархалан и заостао а ЗАПАД је развијен, богат, модеран и отмен; </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традиционалан и окренут ка прошлости, а ЗАПАД је прогресиван и окренут ка будућности;</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креативан, маштовит, уман, елоквентан, а ЗАПАД је логичан, рационалан, материјалистички настројен;</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На ИСТОКУ је развијена култура и духовност, а на ЗАПАДУ технологија;</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На ИСТОКУ је диктатура, а на ЗАПАДУ је демократија;</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На ИСТОКУ је социјализам, а на ЗАПАДУ је капитализам;</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географски десно, а идеолошки лево, а ЗАПАД је географски десно, а идеолошки лево;</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географско и духовно средиште православља, а ЗАПАД је географско и духовно средиште католичанства;</a:t>
            </a:r>
            <a:r>
              <a:rPr lang="sr-Cyrl-RS" sz="1600" b="1"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ИСТОК је географско, духовно и културно средиште словенске културе а ЗАПАД је географско, духовно и културно средиште</a:t>
            </a:r>
            <a:r>
              <a:rPr lang="sr-Cyrl-RS" sz="1600" b="1" dirty="0">
                <a:effectLst/>
                <a:latin typeface="Times New Roman" panose="02020603050405020304" pitchFamily="18" charset="0"/>
                <a:ea typeface="Calibri" panose="020F0502020204030204" pitchFamily="34" charset="0"/>
              </a:rPr>
              <a:t> </a:t>
            </a:r>
            <a:r>
              <a:rPr lang="sr-Cyrl-RS" sz="1600" dirty="0">
                <a:effectLst/>
                <a:latin typeface="Times New Roman" panose="02020603050405020304" pitchFamily="18" charset="0"/>
                <a:ea typeface="Calibri" panose="020F0502020204030204" pitchFamily="34" charset="0"/>
              </a:rPr>
              <a:t>германске и романске културе;</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 Између ИСТОКА и ЗАПАДА постоји ривалство и јасна свест о различитости.</a:t>
            </a:r>
            <a:r>
              <a:rPr lang="sr-Cyrl-RS" sz="1600" b="1"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b="1" dirty="0">
                <a:effectLst/>
                <a:latin typeface="Times New Roman" panose="02020603050405020304" pitchFamily="18" charset="0"/>
                <a:ea typeface="Calibri" panose="020F0502020204030204" pitchFamily="34" charset="0"/>
              </a:rPr>
              <a:t>Ђ) Становништво Истока и Запада:</a:t>
            </a:r>
            <a:endParaRPr lang="en-US" sz="16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1600" dirty="0">
                <a:effectLst/>
                <a:latin typeface="Times New Roman" panose="02020603050405020304" pitchFamily="18" charset="0"/>
                <a:ea typeface="Calibri" panose="020F0502020204030204" pitchFamily="34" charset="0"/>
              </a:rPr>
              <a:t>Становници ИСТОКА су лењи, неодговорни, непоуздани, сиромашни, прости, прождрљиви, лакомислени, али безбрижни, а становници ЗАПАДА су вредни, одговорни, поуздани, прецизни, богати, али забринути и уморни.</a:t>
            </a:r>
            <a:endParaRPr lang="en-US" dirty="0"/>
          </a:p>
        </p:txBody>
      </p:sp>
    </p:spTree>
    <p:extLst>
      <p:ext uri="{BB962C8B-B14F-4D97-AF65-F5344CB8AC3E}">
        <p14:creationId xmlns:p14="http://schemas.microsoft.com/office/powerpoint/2010/main" val="264972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FF67-F9FF-4B6D-9724-3041B49A1971}"/>
              </a:ext>
            </a:extLst>
          </p:cNvPr>
          <p:cNvSpPr>
            <a:spLocks noGrp="1"/>
          </p:cNvSpPr>
          <p:nvPr>
            <p:ph type="title"/>
          </p:nvPr>
        </p:nvSpPr>
        <p:spPr/>
        <p:txBody>
          <a:bodyPr/>
          <a:lstStyle/>
          <a:p>
            <a:r>
              <a:rPr lang="sr-Cyrl-RS" dirty="0"/>
              <a:t>СТЕРЕОТИП О ЈАПАНУ и ЈАПАНЦИМА</a:t>
            </a:r>
            <a:endParaRPr lang="en-US" dirty="0"/>
          </a:p>
        </p:txBody>
      </p:sp>
      <p:sp>
        <p:nvSpPr>
          <p:cNvPr id="3" name="Content Placeholder 2">
            <a:extLst>
              <a:ext uri="{FF2B5EF4-FFF2-40B4-BE49-F238E27FC236}">
                <a16:creationId xmlns:a16="http://schemas.microsoft.com/office/drawing/2014/main" id="{0AE6DE8B-D7D5-4C09-968C-3EE44A326810}"/>
              </a:ext>
            </a:extLst>
          </p:cNvPr>
          <p:cNvSpPr>
            <a:spLocks noGrp="1"/>
          </p:cNvSpPr>
          <p:nvPr>
            <p:ph idx="1"/>
          </p:nvPr>
        </p:nvSpPr>
        <p:spPr/>
        <p:txBody>
          <a:bodyPr>
            <a:normAutofit fontScale="77500" lnSpcReduction="20000"/>
          </a:bodyPr>
          <a:lstStyle/>
          <a:p>
            <a:pPr marL="0" marR="0">
              <a:lnSpc>
                <a:spcPct val="115000"/>
              </a:lnSpc>
              <a:spcBef>
                <a:spcPts val="0"/>
              </a:spcBef>
              <a:spcAft>
                <a:spcPts val="0"/>
              </a:spcAft>
            </a:pPr>
            <a:r>
              <a:rPr lang="sr-Cyrl-RS" sz="1800" dirty="0">
                <a:latin typeface="Times New Roman" panose="02020603050405020304" pitchFamily="18" charset="0"/>
                <a:ea typeface="Calibri" panose="020F0502020204030204" pitchFamily="34" charset="0"/>
                <a:cs typeface="Times New Roman" panose="02020603050405020304" pitchFamily="18" charset="0"/>
              </a:rPr>
              <a:t>1</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Напишите реч-асоцијацију која Вам прва падне на памет на следеће речи:</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Јапан _____________________________, Јапанац ________________________________</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latin typeface="Times New Roman" panose="02020603050405020304" pitchFamily="18" charset="0"/>
                <a:ea typeface="Calibri" panose="020F0502020204030204" pitchFamily="34" charset="0"/>
                <a:cs typeface="Times New Roman" panose="02020603050405020304" pitchFamily="18" charset="0"/>
              </a:rPr>
              <a:t>2</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Допуните реченице:</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а) Прави Јапанац увек _______________________________________________________</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б) Прави Јапанац никада не би ________________________________________________</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в) Он ____________________ као да је Јапанац.</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глагол</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г) Јапанци ____________________ као ________________________.</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глагол или придев</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120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д) Он је Јапанац, али ________________________________________________________.</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1200"/>
              </a:spcBef>
              <a:spcAft>
                <a:spcPts val="0"/>
              </a:spcAft>
            </a:pPr>
            <a:r>
              <a:rPr lang="sr-Cyrl-RS" sz="1800" dirty="0">
                <a:latin typeface="Times New Roman" panose="02020603050405020304" pitchFamily="18" charset="0"/>
                <a:ea typeface="Calibri" panose="020F0502020204030204" pitchFamily="34" charset="0"/>
                <a:cs typeface="Times New Roman" panose="02020603050405020304" pitchFamily="18" charset="0"/>
              </a:rPr>
              <a:t>3</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Допуните придев неком именицом или именицама:</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1200"/>
              </a:spcBef>
              <a:spcAft>
                <a:spcPts val="0"/>
              </a:spcAft>
            </a:pP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јапански/јапанска/јапанско __________________________________________________</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16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1AF5-23CF-42D8-AC86-1111E759558B}"/>
              </a:ext>
            </a:extLst>
          </p:cNvPr>
          <p:cNvSpPr>
            <a:spLocks noGrp="1"/>
          </p:cNvSpPr>
          <p:nvPr>
            <p:ph type="title"/>
          </p:nvPr>
        </p:nvSpPr>
        <p:spPr/>
        <p:txBody>
          <a:bodyPr/>
          <a:lstStyle/>
          <a:p>
            <a:r>
              <a:rPr lang="sr-Cyrl-RS" dirty="0"/>
              <a:t>Н. Д. ГОЉЕВ, </a:t>
            </a:r>
            <a:r>
              <a:rPr lang="sr-Cyrl-RS" i="1" dirty="0"/>
              <a:t>РЕЧНИК БИОНИМА</a:t>
            </a:r>
            <a:endParaRPr lang="en-US" dirty="0"/>
          </a:p>
        </p:txBody>
      </p:sp>
      <p:sp>
        <p:nvSpPr>
          <p:cNvPr id="3" name="Content Placeholder 2">
            <a:extLst>
              <a:ext uri="{FF2B5EF4-FFF2-40B4-BE49-F238E27FC236}">
                <a16:creationId xmlns:a16="http://schemas.microsoft.com/office/drawing/2014/main" id="{D6A18FDB-58EF-4E5D-9861-FD6DD3CD7CBC}"/>
              </a:ext>
            </a:extLst>
          </p:cNvPr>
          <p:cNvSpPr>
            <a:spLocks noGrp="1"/>
          </p:cNvSpPr>
          <p:nvPr>
            <p:ph idx="1"/>
          </p:nvPr>
        </p:nvSpPr>
        <p:spPr/>
        <p:txBody>
          <a:bodyPr/>
          <a:lstStyle/>
          <a:p>
            <a:r>
              <a:rPr lang="sr-Cyrl-RS" dirty="0"/>
              <a:t>Голев и др. </a:t>
            </a:r>
            <a:r>
              <a:rPr lang="sr-Cyrl-RS" i="1" dirty="0"/>
              <a:t>Руски речник бионима</a:t>
            </a:r>
            <a:r>
              <a:rPr lang="sr-Cyrl-RS" dirty="0"/>
              <a:t>, Кемерово, 2011.</a:t>
            </a:r>
          </a:p>
          <a:p>
            <a:r>
              <a:rPr lang="sr-Cyrl-RS" dirty="0"/>
              <a:t>Бионими – називи биљака и животиња</a:t>
            </a:r>
          </a:p>
          <a:p>
            <a:r>
              <a:rPr lang="sr-Cyrl-RS" dirty="0"/>
              <a:t>Израда вишејезичног речника бионима</a:t>
            </a:r>
          </a:p>
          <a:p>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Словарь обыденных толкований русских слов. Лексика природы. В 2 т. Т. 1. А – М (АБРИКОС – МУРАВЕЙ) (480 слов-стимулов) / Под ред.  Н.Д. Голева, // Авторы составители Басалаева М.Ю., Воробьева М.Е., Голев Н.Д.,  Дударева Я.А., Замилова А.В., Ким Л.Г., Кишина Е.В., Кузнецова Т.Ю., Мельник Н.В.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«Издательство Кемеровского университета», 2011.-</a:t>
            </a:r>
            <a:r>
              <a:rPr lang="ru-RU" sz="1800" b="1" spc="-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400</a:t>
            </a: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815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0032-E353-4C35-AB1E-8B7BC13F26E1}"/>
              </a:ext>
            </a:extLst>
          </p:cNvPr>
          <p:cNvSpPr>
            <a:spLocks noGrp="1"/>
          </p:cNvSpPr>
          <p:nvPr>
            <p:ph type="title"/>
          </p:nvPr>
        </p:nvSpPr>
        <p:spPr/>
        <p:txBody>
          <a:bodyPr/>
          <a:lstStyle/>
          <a:p>
            <a:r>
              <a:rPr lang="sr-Cyrl-RS" dirty="0"/>
              <a:t>Речник Гољева и др.</a:t>
            </a:r>
            <a:endParaRPr lang="en-US" dirty="0"/>
          </a:p>
        </p:txBody>
      </p:sp>
      <p:sp>
        <p:nvSpPr>
          <p:cNvPr id="3" name="Content Placeholder 2">
            <a:extLst>
              <a:ext uri="{FF2B5EF4-FFF2-40B4-BE49-F238E27FC236}">
                <a16:creationId xmlns:a16="http://schemas.microsoft.com/office/drawing/2014/main" id="{F73FE455-9EBF-4F81-AB36-1F72B3117BB9}"/>
              </a:ext>
            </a:extLst>
          </p:cNvPr>
          <p:cNvSpPr>
            <a:spLocks noGrp="1"/>
          </p:cNvSpPr>
          <p:nvPr>
            <p:ph idx="1"/>
          </p:nvPr>
        </p:nvSpPr>
        <p:spPr/>
        <p:txBody>
          <a:bodyPr>
            <a:normAutofit fontScale="85000" lnSpcReduction="20000"/>
          </a:bodyPr>
          <a:lstStyle/>
          <a:p>
            <a:pPr marL="0" marR="0" algn="just">
              <a:lnSpc>
                <a:spcPct val="115000"/>
              </a:lnSpc>
              <a:spcBef>
                <a:spcPts val="0"/>
              </a:spcBef>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АЛЛИГАТОР:</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b="1" dirty="0">
                <a:effectLst/>
                <a:latin typeface="Times New Roman" panose="02020603050405020304" pitchFamily="18" charset="0"/>
                <a:ea typeface="Calibri" panose="020F0502020204030204" pitchFamily="34" charset="0"/>
              </a:rPr>
              <a:t>ассоциации: </a:t>
            </a:r>
            <a:r>
              <a:rPr lang="ru-RU" sz="1800" dirty="0">
                <a:effectLst/>
                <a:latin typeface="Times New Roman" panose="02020603050405020304" pitchFamily="18" charset="0"/>
                <a:ea typeface="Calibri" panose="020F0502020204030204" pitchFamily="34" charset="0"/>
              </a:rPr>
              <a:t>крокодил </a:t>
            </a:r>
            <a:r>
              <a:rPr lang="ru-RU" sz="1800" b="1" dirty="0">
                <a:effectLst/>
                <a:latin typeface="Times New Roman" panose="02020603050405020304" pitchFamily="18" charset="0"/>
                <a:ea typeface="Calibri" panose="020F0502020204030204" pitchFamily="34" charset="0"/>
              </a:rPr>
              <a:t>44</a:t>
            </a:r>
            <a:r>
              <a:rPr lang="ru-RU" sz="1800" dirty="0">
                <a:effectLst/>
                <a:latin typeface="Times New Roman" panose="02020603050405020304" pitchFamily="18" charset="0"/>
                <a:ea typeface="Calibri" panose="020F0502020204030204" pitchFamily="34" charset="0"/>
              </a:rPr>
              <a:t>; хищник </a:t>
            </a:r>
            <a:r>
              <a:rPr lang="ru-RU"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предатор]</a:t>
            </a:r>
            <a:r>
              <a:rPr lang="ru-RU" sz="1800" dirty="0">
                <a:solidFill>
                  <a:srgbClr val="0070C0"/>
                </a:solidFill>
                <a:effectLst/>
                <a:latin typeface="Times New Roman" panose="02020603050405020304" pitchFamily="18" charset="0"/>
                <a:ea typeface="Calibri" panose="020F0502020204030204" pitchFamily="34" charset="0"/>
              </a:rPr>
              <a:t> </a:t>
            </a:r>
            <a:r>
              <a:rPr lang="ru-RU" sz="1800" b="1" dirty="0">
                <a:effectLst/>
                <a:latin typeface="Times New Roman" panose="02020603050405020304" pitchFamily="18" charset="0"/>
                <a:ea typeface="Calibri" panose="020F0502020204030204" pitchFamily="34" charset="0"/>
              </a:rPr>
              <a:t>7</a:t>
            </a:r>
            <a:r>
              <a:rPr lang="ru-RU" sz="1800" dirty="0">
                <a:effectLst/>
                <a:latin typeface="Times New Roman" panose="02020603050405020304" pitchFamily="18" charset="0"/>
                <a:ea typeface="Calibri" panose="020F0502020204030204" pitchFamily="34" charset="0"/>
              </a:rPr>
              <a:t>; млекопитающее</a:t>
            </a:r>
            <a:r>
              <a:rPr lang="ru-RU"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сисар]</a:t>
            </a:r>
            <a:r>
              <a:rPr lang="ru-RU" sz="1800" dirty="0">
                <a:effectLst/>
                <a:latin typeface="Times New Roman" panose="02020603050405020304" pitchFamily="18" charset="0"/>
                <a:ea typeface="Calibri" panose="020F0502020204030204" pitchFamily="34" charset="0"/>
              </a:rPr>
              <a:t>; пресмыкающееся</a:t>
            </a:r>
            <a:r>
              <a:rPr lang="ru-RU"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гмизавац]</a:t>
            </a:r>
            <a:r>
              <a:rPr lang="ru-RU" sz="1800" dirty="0">
                <a:effectLst/>
                <a:latin typeface="Times New Roman" panose="02020603050405020304" pitchFamily="18" charset="0"/>
                <a:ea typeface="Calibri" panose="020F0502020204030204" pitchFamily="34" charset="0"/>
              </a:rPr>
              <a:t>; смерть </a:t>
            </a:r>
            <a:r>
              <a:rPr lang="ru-RU" sz="1800" b="1" dirty="0">
                <a:effectLst/>
                <a:latin typeface="Times New Roman" panose="02020603050405020304" pitchFamily="18" charset="0"/>
                <a:ea typeface="Calibri" panose="020F0502020204030204" pitchFamily="34" charset="0"/>
              </a:rPr>
              <a:t>3</a:t>
            </a:r>
            <a:r>
              <a:rPr lang="ru-RU" sz="1800" dirty="0">
                <a:effectLst/>
                <a:latin typeface="Times New Roman" panose="02020603050405020304" pitchFamily="18" charset="0"/>
                <a:ea typeface="Calibri" panose="020F0502020204030204" pitchFamily="34" charset="0"/>
              </a:rPr>
              <a:t>; Африка; богатый человек; динозавр; животное; зеленый; зубы; страх; фильм </a:t>
            </a:r>
            <a:r>
              <a:rPr lang="ru-RU" sz="1800" b="1" dirty="0">
                <a:effectLst/>
                <a:latin typeface="Times New Roman" panose="02020603050405020304" pitchFamily="18" charset="0"/>
                <a:ea typeface="Calibri" panose="020F0502020204030204" pitchFamily="34" charset="0"/>
              </a:rPr>
              <a:t>2</a:t>
            </a:r>
            <a:r>
              <a:rPr lang="ru-RU" sz="1800" dirty="0">
                <a:effectLst/>
                <a:latin typeface="Times New Roman" panose="02020603050405020304" pitchFamily="18" charset="0"/>
                <a:ea typeface="Calibri" panose="020F0502020204030204" pitchFamily="34" charset="0"/>
              </a:rPr>
              <a:t>; богатый папа; болото; большой; большие...</a:t>
            </a:r>
          </a:p>
          <a:p>
            <a:r>
              <a:rPr lang="ru-RU" sz="1800" b="1" dirty="0">
                <a:effectLst/>
                <a:latin typeface="Times New Roman" panose="02020603050405020304" pitchFamily="18" charset="0"/>
                <a:ea typeface="Calibri" panose="020F0502020204030204" pitchFamily="34" charset="0"/>
              </a:rPr>
              <a:t>значение: </a:t>
            </a:r>
            <a:r>
              <a:rPr lang="ru-RU" sz="1800" dirty="0">
                <a:effectLst/>
                <a:latin typeface="Times New Roman" panose="02020603050405020304" pitchFamily="18" charset="0"/>
                <a:ea typeface="Calibri" panose="020F0502020204030204" pitchFamily="34" charset="0"/>
              </a:rPr>
              <a:t>крокодил (то же, что крокодил; это крокодил) </a:t>
            </a:r>
            <a:r>
              <a:rPr lang="ru-RU" sz="1800" b="1" dirty="0">
                <a:effectLst/>
                <a:latin typeface="Times New Roman" panose="02020603050405020304" pitchFamily="18" charset="0"/>
                <a:ea typeface="Calibri" panose="020F0502020204030204" pitchFamily="34" charset="0"/>
              </a:rPr>
              <a:t>43</a:t>
            </a:r>
            <a:r>
              <a:rPr lang="ru-RU" sz="1800" dirty="0">
                <a:effectLst/>
                <a:latin typeface="Times New Roman" panose="02020603050405020304" pitchFamily="18" charset="0"/>
                <a:ea typeface="Calibri" panose="020F0502020204030204" pitchFamily="34" charset="0"/>
              </a:rPr>
              <a:t>; большой крокодил </a:t>
            </a:r>
            <a:r>
              <a:rPr lang="ru-RU" sz="1800" b="1" dirty="0">
                <a:effectLst/>
                <a:latin typeface="Times New Roman" panose="02020603050405020304" pitchFamily="18" charset="0"/>
                <a:ea typeface="Calibri" panose="020F0502020204030204" pitchFamily="34" charset="0"/>
              </a:rPr>
              <a:t>6</a:t>
            </a:r>
            <a:r>
              <a:rPr lang="ru-RU" sz="1800" dirty="0">
                <a:effectLst/>
                <a:latin typeface="Times New Roman" panose="02020603050405020304" pitchFamily="18" charset="0"/>
                <a:ea typeface="Calibri" panose="020F0502020204030204" pitchFamily="34" charset="0"/>
              </a:rPr>
              <a:t>; разновидность крокодилов; хищник </a:t>
            </a:r>
            <a:r>
              <a:rPr lang="ru-RU" sz="1800" b="1" dirty="0">
                <a:effectLst/>
                <a:latin typeface="Times New Roman" panose="02020603050405020304" pitchFamily="18" charset="0"/>
                <a:ea typeface="Calibri" panose="020F0502020204030204" pitchFamily="34" charset="0"/>
              </a:rPr>
              <a:t>5</a:t>
            </a:r>
            <a:r>
              <a:rPr lang="ru-RU" sz="1800" dirty="0">
                <a:effectLst/>
                <a:latin typeface="Times New Roman" panose="02020603050405020304" pitchFamily="18" charset="0"/>
                <a:ea typeface="Calibri" panose="020F0502020204030204" pitchFamily="34" charset="0"/>
              </a:rPr>
              <a:t>; вид крокодила (это вид крокодила); животное; рептилия </a:t>
            </a:r>
            <a:r>
              <a:rPr lang="ru-RU" sz="1800" b="1" dirty="0">
                <a:effectLst/>
                <a:latin typeface="Times New Roman" panose="02020603050405020304" pitchFamily="18" charset="0"/>
                <a:ea typeface="Calibri" panose="020F0502020204030204" pitchFamily="34" charset="0"/>
              </a:rPr>
              <a:t>4</a:t>
            </a:r>
            <a:r>
              <a:rPr lang="ru-RU" sz="1800" dirty="0">
                <a:effectLst/>
                <a:latin typeface="Times New Roman" panose="02020603050405020304" pitchFamily="18" charset="0"/>
                <a:ea typeface="Calibri" panose="020F0502020204030204" pitchFamily="34" charset="0"/>
              </a:rPr>
              <a:t>; большой </a:t>
            </a:r>
            <a:r>
              <a:rPr lang="ru-RU" sz="1800" b="1" dirty="0">
                <a:effectLst/>
                <a:latin typeface="Times New Roman" panose="02020603050405020304" pitchFamily="18" charset="0"/>
                <a:ea typeface="Calibri" panose="020F0502020204030204" pitchFamily="34" charset="0"/>
              </a:rPr>
              <a:t>2</a:t>
            </a:r>
            <a:r>
              <a:rPr lang="ru-RU" sz="1800" dirty="0">
                <a:effectLst/>
                <a:latin typeface="Times New Roman" panose="02020603050405020304" pitchFamily="18" charset="0"/>
                <a:ea typeface="Calibri" panose="020F0502020204030204" pitchFamily="34" charset="0"/>
              </a:rPr>
              <a:t>; большой крокодил, который живет в Америке; вид земноводного; вид крупного крокодила, доходит до 2-3...</a:t>
            </a:r>
          </a:p>
          <a:p>
            <a:r>
              <a:rPr lang="ru-RU" sz="1800" b="1" dirty="0">
                <a:effectLst/>
                <a:latin typeface="Times New Roman" panose="02020603050405020304" pitchFamily="18" charset="0"/>
                <a:ea typeface="Calibri" panose="020F0502020204030204" pitchFamily="34" charset="0"/>
              </a:rPr>
              <a:t>фразы: </a:t>
            </a:r>
            <a:r>
              <a:rPr lang="ru-RU" sz="1800" dirty="0">
                <a:effectLst/>
                <a:latin typeface="Times New Roman" panose="02020603050405020304" pitchFamily="18" charset="0"/>
                <a:ea typeface="Calibri" panose="020F0502020204030204" pitchFamily="34" charset="0"/>
              </a:rPr>
              <a:t>олигарх </a:t>
            </a:r>
            <a:r>
              <a:rPr lang="ru-RU" sz="1800" b="1" dirty="0">
                <a:effectLst/>
                <a:latin typeface="Times New Roman" panose="02020603050405020304" pitchFamily="18" charset="0"/>
                <a:ea typeface="Calibri" panose="020F0502020204030204" pitchFamily="34" charset="0"/>
              </a:rPr>
              <a:t>4</a:t>
            </a:r>
            <a:r>
              <a:rPr lang="ru-RU" sz="1800" dirty="0">
                <a:effectLst/>
                <a:latin typeface="Times New Roman" panose="02020603050405020304" pitchFamily="18" charset="0"/>
                <a:ea typeface="Calibri" panose="020F0502020204030204" pitchFamily="34" charset="0"/>
              </a:rPr>
              <a:t>; сигнализация </a:t>
            </a:r>
            <a:r>
              <a:rPr lang="ru-RU" sz="1800" b="1" dirty="0">
                <a:effectLst/>
                <a:latin typeface="Times New Roman" panose="02020603050405020304" pitchFamily="18" charset="0"/>
                <a:ea typeface="Calibri" panose="020F0502020204030204" pitchFamily="34" charset="0"/>
              </a:rPr>
              <a:t>3</a:t>
            </a:r>
            <a:r>
              <a:rPr lang="ru-RU" sz="1800" dirty="0">
                <a:effectLst/>
                <a:latin typeface="Times New Roman" panose="02020603050405020304" pitchFamily="18" charset="0"/>
                <a:ea typeface="Calibri" panose="020F0502020204030204" pitchFamily="34" charset="0"/>
              </a:rPr>
              <a:t>; автосигнализация (автосигнализация «Аллигатор»); моторное масло; фильм «Крокодил Данди» </a:t>
            </a:r>
            <a:r>
              <a:rPr lang="ru-RU" sz="1800" b="1" dirty="0">
                <a:effectLst/>
                <a:latin typeface="Times New Roman" panose="02020603050405020304" pitchFamily="18" charset="0"/>
                <a:ea typeface="Calibri" panose="020F0502020204030204" pitchFamily="34" charset="0"/>
              </a:rPr>
              <a:t>2</a:t>
            </a:r>
            <a:r>
              <a:rPr lang="ru-RU" sz="1800" dirty="0">
                <a:effectLst/>
                <a:latin typeface="Times New Roman" panose="02020603050405020304" pitchFamily="18" charset="0"/>
                <a:ea typeface="Calibri" panose="020F0502020204030204" pitchFamily="34" charset="0"/>
              </a:rPr>
              <a:t>; Аллигатор – олигарх из «Папиных дочек»; злой; зубастый; К 52; крокодил...</a:t>
            </a:r>
          </a:p>
          <a:p>
            <a:r>
              <a:rPr lang="ru-RU" sz="1800" b="1" dirty="0">
                <a:effectLst/>
                <a:latin typeface="Times New Roman" panose="02020603050405020304" pitchFamily="18" charset="0"/>
                <a:ea typeface="Calibri" panose="020F0502020204030204" pitchFamily="34" charset="0"/>
              </a:rPr>
              <a:t>объекты называния: </a:t>
            </a:r>
            <a:r>
              <a:rPr lang="ru-RU" sz="1800" dirty="0">
                <a:effectLst/>
                <a:latin typeface="Times New Roman" panose="02020603050405020304" pitchFamily="18" charset="0"/>
                <a:ea typeface="Calibri" panose="020F0502020204030204" pitchFamily="34" charset="0"/>
              </a:rPr>
              <a:t>сигнализация </a:t>
            </a:r>
            <a:r>
              <a:rPr lang="ru-RU" sz="1800" b="1" dirty="0">
                <a:effectLst/>
                <a:latin typeface="Times New Roman" panose="02020603050405020304" pitchFamily="18" charset="0"/>
                <a:ea typeface="Calibri" panose="020F0502020204030204" pitchFamily="34" charset="0"/>
              </a:rPr>
              <a:t>8</a:t>
            </a:r>
            <a:r>
              <a:rPr lang="ru-RU" sz="1800" dirty="0">
                <a:effectLst/>
                <a:latin typeface="Times New Roman" panose="02020603050405020304" pitchFamily="18" charset="0"/>
                <a:ea typeface="Calibri" panose="020F0502020204030204" pitchFamily="34" charset="0"/>
              </a:rPr>
              <a:t>; магазин </a:t>
            </a:r>
            <a:r>
              <a:rPr lang="ru-RU" sz="1800" b="1" dirty="0">
                <a:effectLst/>
                <a:latin typeface="Times New Roman" panose="02020603050405020304" pitchFamily="18" charset="0"/>
                <a:ea typeface="Calibri" panose="020F0502020204030204" pitchFamily="34" charset="0"/>
              </a:rPr>
              <a:t>4</a:t>
            </a:r>
            <a:r>
              <a:rPr lang="ru-RU" sz="1800" dirty="0">
                <a:effectLst/>
                <a:latin typeface="Times New Roman" panose="02020603050405020304" pitchFamily="18" charset="0"/>
                <a:ea typeface="Calibri" panose="020F0502020204030204" pitchFamily="34" charset="0"/>
              </a:rPr>
              <a:t>; магазин сумок; сигнализация автомобильная (сигнализация на автомобиль) </a:t>
            </a:r>
            <a:r>
              <a:rPr lang="ru-RU" sz="1800" b="1" dirty="0">
                <a:effectLst/>
                <a:latin typeface="Times New Roman" panose="02020603050405020304" pitchFamily="18" charset="0"/>
                <a:ea typeface="Calibri" panose="020F0502020204030204" pitchFamily="34" charset="0"/>
              </a:rPr>
              <a:t>3</a:t>
            </a:r>
            <a:r>
              <a:rPr lang="ru-RU" sz="1800" dirty="0">
                <a:effectLst/>
                <a:latin typeface="Times New Roman" panose="02020603050405020304" pitchFamily="18" charset="0"/>
                <a:ea typeface="Calibri" panose="020F0502020204030204" pitchFamily="34" charset="0"/>
              </a:rPr>
              <a:t>; зоотовары; оружейный магазин </a:t>
            </a:r>
            <a:r>
              <a:rPr lang="ru-RU" sz="1800" b="1" dirty="0">
                <a:effectLst/>
                <a:latin typeface="Times New Roman" panose="02020603050405020304" pitchFamily="18" charset="0"/>
                <a:ea typeface="Calibri" panose="020F0502020204030204" pitchFamily="34" charset="0"/>
              </a:rPr>
              <a:t>2</a:t>
            </a:r>
            <a:r>
              <a:rPr lang="ru-RU" sz="1800" dirty="0">
                <a:effectLst/>
                <a:latin typeface="Times New Roman" panose="02020603050405020304" pitchFamily="18" charset="0"/>
                <a:ea typeface="Calibri" panose="020F0502020204030204" pitchFamily="34" charset="0"/>
              </a:rPr>
              <a:t>; автомобиль; автомобильный магазин; антикомариное...</a:t>
            </a:r>
          </a:p>
          <a:p>
            <a:pPr marL="0" marR="0" indent="449580" algn="just">
              <a:lnSpc>
                <a:spcPct val="115000"/>
              </a:lnSpc>
              <a:spcBef>
                <a:spcPts val="0"/>
              </a:spcBef>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созвучия: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новатор; реформатор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5</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навигатор; локатор</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4</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информатор; олигарх; страшилище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алименты; аллитерация; аниматор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Али; аригато;</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затор; легато; форвардер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52+15+11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b="1" dirty="0">
                <a:effectLst/>
                <a:latin typeface="Times New Roman" panose="02020603050405020304" pitchFamily="18" charset="0"/>
                <a:ea typeface="Calibri" panose="020F0502020204030204" pitchFamily="34" charset="0"/>
              </a:rPr>
              <a:t>этимология: </a:t>
            </a:r>
            <a:r>
              <a:rPr lang="ru-RU" sz="1800" dirty="0">
                <a:effectLst/>
                <a:latin typeface="Times New Roman" panose="02020603050405020304" pitchFamily="18" charset="0"/>
                <a:ea typeface="Calibri" panose="020F0502020204030204" pitchFamily="34" charset="0"/>
              </a:rPr>
              <a:t>зубастый; крокодил; потому что он большой (потому что большой) </a:t>
            </a:r>
            <a:r>
              <a:rPr lang="ru-RU" sz="1800" b="1" dirty="0">
                <a:effectLst/>
                <a:latin typeface="Times New Roman" panose="02020603050405020304" pitchFamily="18" charset="0"/>
                <a:ea typeface="Calibri" panose="020F0502020204030204" pitchFamily="34" charset="0"/>
              </a:rPr>
              <a:t>2</a:t>
            </a:r>
            <a:r>
              <a:rPr lang="ru-RU" sz="1800" dirty="0">
                <a:effectLst/>
                <a:latin typeface="Times New Roman" panose="02020603050405020304" pitchFamily="18" charset="0"/>
                <a:ea typeface="Calibri" panose="020F0502020204030204" pitchFamily="34" charset="0"/>
              </a:rPr>
              <a:t>; богатый; большое животное и злое; большой и богатый крокодил; большой и злой; зеленый длинный крокодил; зеленый как....</a:t>
            </a:r>
            <a:endParaRPr lang="en-US" dirty="0"/>
          </a:p>
        </p:txBody>
      </p:sp>
    </p:spTree>
    <p:extLst>
      <p:ext uri="{BB962C8B-B14F-4D97-AF65-F5344CB8AC3E}">
        <p14:creationId xmlns:p14="http://schemas.microsoft.com/office/powerpoint/2010/main" val="202139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E62D-EC96-4A48-A292-317755AD5388}"/>
              </a:ext>
            </a:extLst>
          </p:cNvPr>
          <p:cNvSpPr>
            <a:spLocks noGrp="1"/>
          </p:cNvSpPr>
          <p:nvPr>
            <p:ph type="title"/>
          </p:nvPr>
        </p:nvSpPr>
        <p:spPr/>
        <p:txBody>
          <a:bodyPr/>
          <a:lstStyle/>
          <a:p>
            <a:r>
              <a:rPr lang="sr-Cyrl-RS" dirty="0"/>
              <a:t>Вишејезични речник бионима - анкета</a:t>
            </a:r>
            <a:endParaRPr lang="en-US" dirty="0"/>
          </a:p>
        </p:txBody>
      </p:sp>
      <p:pic>
        <p:nvPicPr>
          <p:cNvPr id="5" name="Content Placeholder 4">
            <a:extLst>
              <a:ext uri="{FF2B5EF4-FFF2-40B4-BE49-F238E27FC236}">
                <a16:creationId xmlns:a16="http://schemas.microsoft.com/office/drawing/2014/main" id="{5C375F97-5522-45E4-9DA3-26C925070D5F}"/>
              </a:ext>
            </a:extLst>
          </p:cNvPr>
          <p:cNvPicPr>
            <a:picLocks noGrp="1" noChangeAspect="1"/>
          </p:cNvPicPr>
          <p:nvPr>
            <p:ph idx="1"/>
          </p:nvPr>
        </p:nvPicPr>
        <p:blipFill>
          <a:blip r:embed="rId2"/>
          <a:stretch>
            <a:fillRect/>
          </a:stretch>
        </p:blipFill>
        <p:spPr>
          <a:xfrm rot="5400000">
            <a:off x="4406763" y="1901395"/>
            <a:ext cx="4813928" cy="4324308"/>
          </a:xfrm>
        </p:spPr>
      </p:pic>
    </p:spTree>
    <p:extLst>
      <p:ext uri="{BB962C8B-B14F-4D97-AF65-F5344CB8AC3E}">
        <p14:creationId xmlns:p14="http://schemas.microsoft.com/office/powerpoint/2010/main" val="116251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FEA9-7A94-4B8F-988A-A2C2DBF466A9}"/>
              </a:ext>
            </a:extLst>
          </p:cNvPr>
          <p:cNvSpPr>
            <a:spLocks noGrp="1"/>
          </p:cNvSpPr>
          <p:nvPr>
            <p:ph type="title"/>
          </p:nvPr>
        </p:nvSpPr>
        <p:spPr/>
        <p:txBody>
          <a:bodyPr/>
          <a:lstStyle/>
          <a:p>
            <a:r>
              <a:rPr lang="sr-Cyrl-RS" dirty="0"/>
              <a:t>Вишејезични речник бионима - анкета</a:t>
            </a:r>
            <a:endParaRPr lang="en-US" dirty="0"/>
          </a:p>
        </p:txBody>
      </p:sp>
      <p:pic>
        <p:nvPicPr>
          <p:cNvPr id="5" name="Content Placeholder 4">
            <a:extLst>
              <a:ext uri="{FF2B5EF4-FFF2-40B4-BE49-F238E27FC236}">
                <a16:creationId xmlns:a16="http://schemas.microsoft.com/office/drawing/2014/main" id="{2F6B6DD9-D3D8-4EF8-B73F-FC5C3F158679}"/>
              </a:ext>
            </a:extLst>
          </p:cNvPr>
          <p:cNvPicPr>
            <a:picLocks noGrp="1" noChangeAspect="1"/>
          </p:cNvPicPr>
          <p:nvPr>
            <p:ph idx="1"/>
          </p:nvPr>
        </p:nvPicPr>
        <p:blipFill>
          <a:blip r:embed="rId2"/>
          <a:stretch>
            <a:fillRect/>
          </a:stretch>
        </p:blipFill>
        <p:spPr>
          <a:xfrm rot="5400000">
            <a:off x="4220194" y="2137170"/>
            <a:ext cx="4731916" cy="3869158"/>
          </a:xfrm>
        </p:spPr>
      </p:pic>
    </p:spTree>
    <p:extLst>
      <p:ext uri="{BB962C8B-B14F-4D97-AF65-F5344CB8AC3E}">
        <p14:creationId xmlns:p14="http://schemas.microsoft.com/office/powerpoint/2010/main" val="287094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4149-F82D-41E3-8EAC-5547FE729258}"/>
              </a:ext>
            </a:extLst>
          </p:cNvPr>
          <p:cNvSpPr>
            <a:spLocks noGrp="1"/>
          </p:cNvSpPr>
          <p:nvPr>
            <p:ph type="title"/>
          </p:nvPr>
        </p:nvSpPr>
        <p:spPr/>
        <p:txBody>
          <a:bodyPr/>
          <a:lstStyle/>
          <a:p>
            <a:r>
              <a:rPr lang="sr-Cyrl-RS" dirty="0"/>
              <a:t>И. А. Стерњин:</a:t>
            </a:r>
            <a:br>
              <a:rPr lang="sr-Cyrl-RS" dirty="0"/>
            </a:br>
            <a:r>
              <a:rPr lang="sr-Cyrl-RS" dirty="0"/>
              <a:t> Учење о комуникационом понашању</a:t>
            </a:r>
            <a:endParaRPr lang="en-US" dirty="0"/>
          </a:p>
        </p:txBody>
      </p:sp>
      <p:sp>
        <p:nvSpPr>
          <p:cNvPr id="3" name="Content Placeholder 2">
            <a:extLst>
              <a:ext uri="{FF2B5EF4-FFF2-40B4-BE49-F238E27FC236}">
                <a16:creationId xmlns:a16="http://schemas.microsoft.com/office/drawing/2014/main" id="{9094AAF4-D3A6-4DEE-84F0-EEFA9CE3D2EE}"/>
              </a:ext>
            </a:extLst>
          </p:cNvPr>
          <p:cNvSpPr>
            <a:spLocks noGrp="1"/>
          </p:cNvSpPr>
          <p:nvPr>
            <p:ph idx="1"/>
          </p:nvPr>
        </p:nvSpPr>
        <p:spPr/>
        <p:txBody>
          <a:bodyPr>
            <a:normAutofit lnSpcReduction="10000"/>
          </a:bodyPr>
          <a:lstStyle/>
          <a:p>
            <a:r>
              <a:rPr lang="sr-Cyrl-RS" dirty="0"/>
              <a:t>Пројекат </a:t>
            </a:r>
            <a:r>
              <a:rPr lang="sr-Cyrl-RS" i="1" dirty="0"/>
              <a:t>Комуникационо понашање, </a:t>
            </a:r>
            <a:r>
              <a:rPr lang="sr-Cyrl-RS" dirty="0"/>
              <a:t>Вороњеж. 2000. Руководилац: И. А. Стерњин</a:t>
            </a:r>
          </a:p>
          <a:p>
            <a:r>
              <a:rPr lang="sr-Cyrl-RS" dirty="0"/>
              <a:t>Вербално и невербално комуникационо понашање</a:t>
            </a:r>
          </a:p>
          <a:p>
            <a:pPr algn="just"/>
            <a:r>
              <a:rPr lang="sr-Cyrl-CS" sz="1800" dirty="0">
                <a:solidFill>
                  <a:srgbClr val="FF0000"/>
                </a:solidFill>
                <a:effectLst/>
                <a:latin typeface="Times New Roman" panose="02020603050405020304" pitchFamily="18" charset="0"/>
                <a:ea typeface="Times New Roman" panose="02020603050405020304" pitchFamily="18" charset="0"/>
              </a:rPr>
              <a:t>Терминологија:</a:t>
            </a:r>
            <a:r>
              <a:rPr lang="sr-Cyrl-CS" sz="1800" dirty="0">
                <a:effectLst/>
                <a:latin typeface="Times New Roman" panose="02020603050405020304" pitchFamily="18" charset="0"/>
                <a:ea typeface="Times New Roman" panose="02020603050405020304" pitchFamily="18" charset="0"/>
              </a:rPr>
              <a:t> комуникационо понашање, национално комуникационо понашање, лингвокултурална заједница, комуникациона култура, комуникационо мишљење народа, комуникационе норме, комуникационе традиције, </a:t>
            </a:r>
            <a:r>
              <a:rPr lang="sr-Cyrl-CS" sz="1800" b="1" dirty="0">
                <a:effectLst/>
                <a:latin typeface="Times New Roman" panose="02020603050405020304" pitchFamily="18" charset="0"/>
                <a:ea typeface="Times New Roman" panose="02020603050405020304" pitchFamily="18" charset="0"/>
              </a:rPr>
              <a:t>комуникациони шок</a:t>
            </a:r>
            <a:r>
              <a:rPr lang="sr-Cyrl-CS" sz="1800" dirty="0">
                <a:effectLst/>
                <a:latin typeface="Times New Roman" panose="02020603050405020304" pitchFamily="18" charset="0"/>
                <a:ea typeface="Times New Roman" panose="02020603050405020304" pitchFamily="18" charset="0"/>
              </a:rPr>
              <a:t>, вербално комуникационо понашање, невербално комуникационо понашање, стандардна комуникациона ситуација, комуникациона сфера, социјални симболизам, инокултурални информанти, хетерокултурални информанти, комуникационо дејство, параметар комуникационог понашања, комуникациони факт, комуникационо својство, комуникационе околности, комуникациони фактор, активна комуникациона дејства, реактивна комуникациона дејства, аспект комуникационог понашања, менталитет, продуктивно комуникационо понашање, рецептивно комуникационо понашање, нормативно комуникационо понашање, комуникациони табу, комуникациони императиви, комуникациона допуштења.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2726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E869-B06E-4337-AB70-8EE14ADDE584}"/>
              </a:ext>
            </a:extLst>
          </p:cNvPr>
          <p:cNvSpPr>
            <a:spLocks noGrp="1"/>
          </p:cNvSpPr>
          <p:nvPr>
            <p:ph type="title"/>
          </p:nvPr>
        </p:nvSpPr>
        <p:spPr/>
        <p:txBody>
          <a:bodyPr/>
          <a:lstStyle/>
          <a:p>
            <a:r>
              <a:rPr lang="sr-Cyrl-RS" dirty="0"/>
              <a:t>Етнокултурни стереотип Руса о Финцима</a:t>
            </a:r>
            <a:endParaRPr lang="en-US" dirty="0"/>
          </a:p>
        </p:txBody>
      </p:sp>
      <p:sp>
        <p:nvSpPr>
          <p:cNvPr id="3" name="Content Placeholder 2">
            <a:extLst>
              <a:ext uri="{FF2B5EF4-FFF2-40B4-BE49-F238E27FC236}">
                <a16:creationId xmlns:a16="http://schemas.microsoft.com/office/drawing/2014/main" id="{E96CAC46-9C4C-47CA-BC39-C72987181121}"/>
              </a:ext>
            </a:extLst>
          </p:cNvPr>
          <p:cNvSpPr>
            <a:spLocks noGrp="1"/>
          </p:cNvSpPr>
          <p:nvPr>
            <p:ph idx="1"/>
          </p:nvPr>
        </p:nvSpPr>
        <p:spPr/>
        <p:txBody>
          <a:bodyPr/>
          <a:lstStyle/>
          <a:p>
            <a:r>
              <a:rPr lang="sr-Cyrl-CS" sz="1800" dirty="0">
                <a:effectLst/>
                <a:latin typeface="Times New Roman" panose="02020603050405020304" pitchFamily="18" charset="0"/>
                <a:ea typeface="Times New Roman" panose="02020603050405020304" pitchFamily="18" charset="0"/>
              </a:rPr>
              <a:t>Тридесет петоро руских испитаника је одговарало на пет питања о типичном Финцу: </a:t>
            </a:r>
            <a:r>
              <a:rPr lang="sr-Cyrl-CS" sz="1800" dirty="0">
                <a:solidFill>
                  <a:srgbClr val="FF0000"/>
                </a:solidFill>
                <a:effectLst/>
                <a:latin typeface="Times New Roman" panose="02020603050405020304" pitchFamily="18" charset="0"/>
                <a:ea typeface="Times New Roman" panose="02020603050405020304" pitchFamily="18" charset="0"/>
              </a:rPr>
              <a:t>1) Како изгледа типичан Финац? 2) Какав је по карактеру? 3) Шта ради? 4) Како говори? 5) Какав му је израз лица?</a:t>
            </a:r>
          </a:p>
          <a:p>
            <a:r>
              <a:rPr lang="sr-Cyrl-CS" sz="1800" dirty="0">
                <a:solidFill>
                  <a:srgbClr val="FF0000"/>
                </a:solidFill>
                <a:effectLst/>
                <a:latin typeface="Times New Roman" panose="02020603050405020304" pitchFamily="18" charset="0"/>
                <a:ea typeface="Times New Roman" panose="02020603050405020304" pitchFamily="18" charset="0"/>
              </a:rPr>
              <a:t> </a:t>
            </a:r>
            <a:r>
              <a:rPr lang="sr-Cyrl-CS" sz="1800" dirty="0">
                <a:effectLst/>
                <a:latin typeface="Times New Roman" panose="02020603050405020304" pitchFamily="18" charset="0"/>
                <a:ea typeface="Times New Roman" panose="02020603050405020304" pitchFamily="18" charset="0"/>
              </a:rPr>
              <a:t>Испитаници су имали по пет минута на располагању да одговоре на ова питања, а стереотип о Финцу гласи да је висок, плав и снажан; спокојан, спор и ћутљив; да има спокојан израз лица, самоуверену, уздржану мимику; да лови рибу и да говори споро, без емоционалности.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718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4039-7C0B-4173-A922-F9D9E8ECDD7C}"/>
              </a:ext>
            </a:extLst>
          </p:cNvPr>
          <p:cNvSpPr>
            <a:spLocks noGrp="1"/>
          </p:cNvSpPr>
          <p:nvPr>
            <p:ph type="title"/>
          </p:nvPr>
        </p:nvSpPr>
        <p:spPr/>
        <p:txBody>
          <a:bodyPr/>
          <a:lstStyle/>
          <a:p>
            <a:r>
              <a:rPr lang="sr-Cyrl-RS" dirty="0"/>
              <a:t>Етнокултурни стереотип Руса о Немцима</a:t>
            </a:r>
            <a:endParaRPr lang="en-US" dirty="0"/>
          </a:p>
        </p:txBody>
      </p:sp>
      <p:sp>
        <p:nvSpPr>
          <p:cNvPr id="3" name="Content Placeholder 2">
            <a:extLst>
              <a:ext uri="{FF2B5EF4-FFF2-40B4-BE49-F238E27FC236}">
                <a16:creationId xmlns:a16="http://schemas.microsoft.com/office/drawing/2014/main" id="{9C23EB17-50AE-4566-B39D-CA614D9D38D6}"/>
              </a:ext>
            </a:extLst>
          </p:cNvPr>
          <p:cNvSpPr>
            <a:spLocks noGrp="1"/>
          </p:cNvSpPr>
          <p:nvPr>
            <p:ph idx="1"/>
          </p:nvPr>
        </p:nvSpPr>
        <p:spPr/>
        <p:txBody>
          <a:bodyPr/>
          <a:lstStyle/>
          <a:p>
            <a:pPr algn="just"/>
            <a:r>
              <a:rPr lang="sr-Cyrl-CS" sz="1800" dirty="0">
                <a:solidFill>
                  <a:srgbClr val="FF0000"/>
                </a:solidFill>
                <a:effectLst/>
                <a:latin typeface="Times New Roman" panose="02020603050405020304" pitchFamily="18" charset="0"/>
                <a:ea typeface="Times New Roman" panose="02020603050405020304" pitchFamily="18" charset="0"/>
              </a:rPr>
              <a:t>1) Какав је по карактеру типичан Немац? 2) Какав је по изгледу? 3) Како се понаша? 4) Какав је немачки језик? 5) Шта Немци једу? 6) Како су Немци обýчени? 7) Шта Немци воле? 8) У чему су разлике између Источне Немачке и Западне Немачке? 9) Може ли се веровати у мирољубивост Немаца? 10) [Какав је] Однос Руса према Немцима? 11) [Какав је] Однос Немаца према Русима? 12) Шта је формирало ваше мишљење?</a:t>
            </a:r>
            <a:r>
              <a:rPr lang="sr-Cyrl-CS" sz="1800" dirty="0">
                <a:effectLst/>
                <a:latin typeface="Times New Roman" panose="02020603050405020304" pitchFamily="18" charset="0"/>
                <a:ea typeface="Times New Roman" panose="02020603050405020304" pitchFamily="18" charset="0"/>
              </a:rPr>
              <a:t> </a:t>
            </a:r>
          </a:p>
          <a:p>
            <a:pPr algn="just"/>
            <a:r>
              <a:rPr lang="sr-Cyrl-CS" sz="1800" dirty="0">
                <a:effectLst/>
                <a:latin typeface="Times New Roman" panose="02020603050405020304" pitchFamily="18" charset="0"/>
                <a:ea typeface="Times New Roman" panose="02020603050405020304" pitchFamily="18" charset="0"/>
              </a:rPr>
              <a:t>Укратко, прототипичан Немац је за Русе: педантан, практичан, рационалан; има плаву косу и плаве очи; уздржан је, васпитан и тактичан; језик му је тежак, груб и ружан; Немац пије пиво и једе кобасице; облачи се спортски, а после четрдесете године строго и класично; воли пиво, воли да ради и воли спорт; може му се веровати да је мирољубив; Рус не верује Немцу и не зна какав је однос Немца према њему. Однос према Немцима Русу је усађен мишљењем старије генерације, сећањем на рат и филмовима.</a:t>
            </a:r>
            <a:endParaRPr lang="en-US" dirty="0"/>
          </a:p>
        </p:txBody>
      </p:sp>
    </p:spTree>
    <p:extLst>
      <p:ext uri="{BB962C8B-B14F-4D97-AF65-F5344CB8AC3E}">
        <p14:creationId xmlns:p14="http://schemas.microsoft.com/office/powerpoint/2010/main" val="3651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03C-7826-40DC-8A8C-51A66D21E435}"/>
              </a:ext>
            </a:extLst>
          </p:cNvPr>
          <p:cNvSpPr>
            <a:spLocks noGrp="1"/>
          </p:cNvSpPr>
          <p:nvPr>
            <p:ph type="title"/>
          </p:nvPr>
        </p:nvSpPr>
        <p:spPr/>
        <p:txBody>
          <a:bodyPr/>
          <a:lstStyle/>
          <a:p>
            <a:r>
              <a:rPr lang="sr-Cyrl-RS" dirty="0"/>
              <a:t>„Просторно понашање“ различитих народа</a:t>
            </a:r>
            <a:endParaRPr lang="en-US" dirty="0"/>
          </a:p>
        </p:txBody>
      </p:sp>
      <p:graphicFrame>
        <p:nvGraphicFramePr>
          <p:cNvPr id="4" name="Content Placeholder 3">
            <a:extLst>
              <a:ext uri="{FF2B5EF4-FFF2-40B4-BE49-F238E27FC236}">
                <a16:creationId xmlns:a16="http://schemas.microsoft.com/office/drawing/2014/main" id="{E48BDFEE-048A-4198-A818-0A6604F38F38}"/>
              </a:ext>
            </a:extLst>
          </p:cNvPr>
          <p:cNvGraphicFramePr>
            <a:graphicFrameLocks noGrp="1"/>
          </p:cNvGraphicFramePr>
          <p:nvPr>
            <p:ph idx="1"/>
            <p:extLst>
              <p:ext uri="{D42A27DB-BD31-4B8C-83A1-F6EECF244321}">
                <p14:modId xmlns:p14="http://schemas.microsoft.com/office/powerpoint/2010/main" val="1156008310"/>
              </p:ext>
            </p:extLst>
          </p:nvPr>
        </p:nvGraphicFramePr>
        <p:xfrm>
          <a:off x="1719743" y="2014195"/>
          <a:ext cx="8682608" cy="4326866"/>
        </p:xfrm>
        <a:graphic>
          <a:graphicData uri="http://schemas.openxmlformats.org/drawingml/2006/table">
            <a:tbl>
              <a:tblPr>
                <a:tableStyleId>{5C22544A-7EE6-4342-B048-85BDC9FD1C3A}</a:tableStyleId>
              </a:tblPr>
              <a:tblGrid>
                <a:gridCol w="1735960">
                  <a:extLst>
                    <a:ext uri="{9D8B030D-6E8A-4147-A177-3AD203B41FA5}">
                      <a16:colId xmlns:a16="http://schemas.microsoft.com/office/drawing/2014/main" val="646480653"/>
                    </a:ext>
                  </a:extLst>
                </a:gridCol>
                <a:gridCol w="1735960">
                  <a:extLst>
                    <a:ext uri="{9D8B030D-6E8A-4147-A177-3AD203B41FA5}">
                      <a16:colId xmlns:a16="http://schemas.microsoft.com/office/drawing/2014/main" val="821600279"/>
                    </a:ext>
                  </a:extLst>
                </a:gridCol>
                <a:gridCol w="1736896">
                  <a:extLst>
                    <a:ext uri="{9D8B030D-6E8A-4147-A177-3AD203B41FA5}">
                      <a16:colId xmlns:a16="http://schemas.microsoft.com/office/drawing/2014/main" val="548333331"/>
                    </a:ext>
                  </a:extLst>
                </a:gridCol>
                <a:gridCol w="1736896">
                  <a:extLst>
                    <a:ext uri="{9D8B030D-6E8A-4147-A177-3AD203B41FA5}">
                      <a16:colId xmlns:a16="http://schemas.microsoft.com/office/drawing/2014/main" val="295560970"/>
                    </a:ext>
                  </a:extLst>
                </a:gridCol>
                <a:gridCol w="1736896">
                  <a:extLst>
                    <a:ext uri="{9D8B030D-6E8A-4147-A177-3AD203B41FA5}">
                      <a16:colId xmlns:a16="http://schemas.microsoft.com/office/drawing/2014/main" val="3750620200"/>
                    </a:ext>
                  </a:extLst>
                </a:gridCol>
              </a:tblGrid>
              <a:tr h="493451">
                <a:tc>
                  <a:txBody>
                    <a:bodyPr/>
                    <a:lstStyle/>
                    <a:p>
                      <a:pPr marL="0" marR="0" algn="just">
                        <a:lnSpc>
                          <a:spcPct val="150000"/>
                        </a:lnSpc>
                        <a:spcBef>
                          <a:spcPts val="0"/>
                        </a:spcBef>
                        <a:spcAft>
                          <a:spcPts val="0"/>
                        </a:spcAft>
                      </a:pPr>
                      <a:r>
                        <a:rPr lang="sr-Cyrl-C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Финци</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Холанђани</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Немци</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Руси</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2309149"/>
                  </a:ext>
                </a:extLst>
              </a:tr>
              <a:tr h="493451">
                <a:tc>
                  <a:txBody>
                    <a:bodyPr/>
                    <a:lstStyle/>
                    <a:p>
                      <a:pPr marL="0" marR="0" algn="just">
                        <a:lnSpc>
                          <a:spcPct val="150000"/>
                        </a:lnSpc>
                        <a:spcBef>
                          <a:spcPts val="0"/>
                        </a:spcBef>
                        <a:spcAft>
                          <a:spcPts val="0"/>
                        </a:spcAft>
                      </a:pPr>
                      <a:r>
                        <a:rPr lang="sr-Cyrl-CS" sz="1000">
                          <a:effectLst/>
                        </a:rPr>
                        <a:t>Прићи познанику</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73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103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63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74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2684092"/>
                  </a:ext>
                </a:extLst>
              </a:tr>
              <a:tr h="493451">
                <a:tc>
                  <a:txBody>
                    <a:bodyPr/>
                    <a:lstStyle/>
                    <a:p>
                      <a:pPr marL="0" marR="0" algn="just">
                        <a:lnSpc>
                          <a:spcPct val="150000"/>
                        </a:lnSpc>
                        <a:spcBef>
                          <a:spcPts val="0"/>
                        </a:spcBef>
                        <a:spcAft>
                          <a:spcPts val="0"/>
                        </a:spcAft>
                      </a:pPr>
                      <a:r>
                        <a:rPr lang="sr-Cyrl-CS" sz="1000">
                          <a:effectLst/>
                        </a:rPr>
                        <a:t>Прићи незнанцу</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112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110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93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70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3913920"/>
                  </a:ext>
                </a:extLst>
              </a:tr>
              <a:tr h="784354">
                <a:tc>
                  <a:txBody>
                    <a:bodyPr/>
                    <a:lstStyle/>
                    <a:p>
                      <a:pPr marL="0" marR="0" algn="just">
                        <a:lnSpc>
                          <a:spcPct val="150000"/>
                        </a:lnSpc>
                        <a:spcBef>
                          <a:spcPts val="0"/>
                        </a:spcBef>
                        <a:spcAft>
                          <a:spcPts val="0"/>
                        </a:spcAft>
                      </a:pPr>
                      <a:r>
                        <a:rPr lang="sr-Cyrl-CS" sz="900">
                          <a:effectLst/>
                        </a:rPr>
                        <a:t>Зауставити незнанца који се приближава</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90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119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90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87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835661"/>
                  </a:ext>
                </a:extLst>
              </a:tr>
              <a:tr h="784354">
                <a:tc>
                  <a:txBody>
                    <a:bodyPr/>
                    <a:lstStyle/>
                    <a:p>
                      <a:pPr marL="0" marR="0" algn="just">
                        <a:lnSpc>
                          <a:spcPct val="150000"/>
                        </a:lnSpc>
                        <a:spcBef>
                          <a:spcPts val="0"/>
                        </a:spcBef>
                        <a:spcAft>
                          <a:spcPts val="0"/>
                        </a:spcAft>
                      </a:pPr>
                      <a:r>
                        <a:rPr lang="sr-Cyrl-CS" sz="900">
                          <a:effectLst/>
                        </a:rPr>
                        <a:t>Сести преко пута незнанца</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107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133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100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92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792173"/>
                  </a:ext>
                </a:extLst>
              </a:tr>
              <a:tr h="784354">
                <a:tc>
                  <a:txBody>
                    <a:bodyPr/>
                    <a:lstStyle/>
                    <a:p>
                      <a:pPr marL="0" marR="0" algn="just">
                        <a:lnSpc>
                          <a:spcPct val="150000"/>
                        </a:lnSpc>
                        <a:spcBef>
                          <a:spcPts val="0"/>
                        </a:spcBef>
                        <a:spcAft>
                          <a:spcPts val="0"/>
                        </a:spcAft>
                      </a:pPr>
                      <a:r>
                        <a:rPr lang="sr-Cyrl-CS" sz="900">
                          <a:effectLst/>
                        </a:rPr>
                        <a:t>Сести поред незнанца</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37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48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25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2736301"/>
                  </a:ext>
                </a:extLst>
              </a:tr>
              <a:tr h="493451">
                <a:tc>
                  <a:txBody>
                    <a:bodyPr/>
                    <a:lstStyle/>
                    <a:p>
                      <a:pPr marL="0" marR="0" algn="just">
                        <a:lnSpc>
                          <a:spcPct val="150000"/>
                        </a:lnSpc>
                        <a:spcBef>
                          <a:spcPts val="0"/>
                        </a:spcBef>
                        <a:spcAft>
                          <a:spcPts val="0"/>
                        </a:spcAft>
                      </a:pPr>
                      <a:r>
                        <a:rPr lang="sr-Cyrl-CS" sz="1000">
                          <a:effectLst/>
                        </a:rPr>
                        <a:t>Стати у ред</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40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a:effectLst/>
                        </a:rPr>
                        <a:t>39 цм</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sr-Cyrl-CS" sz="1200" dirty="0">
                          <a:effectLst/>
                        </a:rPr>
                        <a:t>20 цм</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4195751"/>
                  </a:ext>
                </a:extLst>
              </a:tr>
            </a:tbl>
          </a:graphicData>
        </a:graphic>
      </p:graphicFrame>
      <p:sp>
        <p:nvSpPr>
          <p:cNvPr id="5" name="Rectangle 1">
            <a:extLst>
              <a:ext uri="{FF2B5EF4-FFF2-40B4-BE49-F238E27FC236}">
                <a16:creationId xmlns:a16="http://schemas.microsoft.com/office/drawing/2014/main" id="{46863C68-4371-42D7-AD44-781F224CB9A5}"/>
              </a:ext>
            </a:extLst>
          </p:cNvPr>
          <p:cNvSpPr>
            <a:spLocks noChangeArrowheads="1"/>
          </p:cNvSpPr>
          <p:nvPr/>
        </p:nvSpPr>
        <p:spPr bwMode="auto">
          <a:xfrm>
            <a:off x="-3380251" y="444616"/>
            <a:ext cx="179485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0954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E65A-CC02-47F8-A9B6-440BC7B4F258}"/>
              </a:ext>
            </a:extLst>
          </p:cNvPr>
          <p:cNvSpPr>
            <a:spLocks noGrp="1"/>
          </p:cNvSpPr>
          <p:nvPr>
            <p:ph type="title"/>
          </p:nvPr>
        </p:nvSpPr>
        <p:spPr/>
        <p:txBody>
          <a:bodyPr/>
          <a:lstStyle/>
          <a:p>
            <a:r>
              <a:rPr lang="sr-Cyrl-RS" dirty="0"/>
              <a:t>Стереотип као предмет Лингвокултурологије</a:t>
            </a:r>
            <a:endParaRPr lang="en-US" dirty="0"/>
          </a:p>
        </p:txBody>
      </p:sp>
      <p:sp>
        <p:nvSpPr>
          <p:cNvPr id="3" name="Content Placeholder 2">
            <a:extLst>
              <a:ext uri="{FF2B5EF4-FFF2-40B4-BE49-F238E27FC236}">
                <a16:creationId xmlns:a16="http://schemas.microsoft.com/office/drawing/2014/main" id="{E947E034-2A3A-4112-AA09-40DF043A794E}"/>
              </a:ext>
            </a:extLst>
          </p:cNvPr>
          <p:cNvSpPr>
            <a:spLocks noGrp="1"/>
          </p:cNvSpPr>
          <p:nvPr>
            <p:ph idx="1"/>
          </p:nvPr>
        </p:nvSpPr>
        <p:spPr/>
        <p:txBody>
          <a:bodyPr/>
          <a:lstStyle/>
          <a:p>
            <a:r>
              <a:rPr lang="sr-Cyrl-RS" dirty="0"/>
              <a:t>У језгру културолошког концепта налази се стереотип. Према Људмили Поповић, „стереотип је основна јединица когнитивнолингвистичких истраживања језичке слике стварности.“</a:t>
            </a:r>
          </a:p>
          <a:p>
            <a:r>
              <a:rPr lang="sr-Cyrl-RS" dirty="0"/>
              <a:t>Појам </a:t>
            </a:r>
            <a:r>
              <a:rPr lang="sr-Cyrl-RS" i="1" dirty="0"/>
              <a:t>стереотип </a:t>
            </a:r>
            <a:r>
              <a:rPr lang="sr-Cyrl-RS" dirty="0"/>
              <a:t>се развио у социологији и друштвеној психологији. Увео га је Липман 1922. године.</a:t>
            </a:r>
          </a:p>
          <a:p>
            <a:r>
              <a:rPr lang="sr-Cyrl-RS" dirty="0"/>
              <a:t>Адам Шаф је веровао да стереотип има две главне функције:</a:t>
            </a:r>
          </a:p>
          <a:p>
            <a:pPr lvl="1"/>
            <a:r>
              <a:rPr lang="sr-Cyrl-RS" dirty="0"/>
              <a:t>функција социјалне интеграције</a:t>
            </a:r>
          </a:p>
          <a:p>
            <a:pPr lvl="1"/>
            <a:r>
              <a:rPr lang="sr-Cyrl-RS" dirty="0"/>
              <a:t>одбрамбена функција (с. држе ум затвореним за нове, објективне информације).</a:t>
            </a:r>
          </a:p>
          <a:p>
            <a:pPr marL="274320" lvl="1" indent="0">
              <a:buNone/>
            </a:pPr>
            <a:r>
              <a:rPr lang="sr-Cyrl-RS" dirty="0"/>
              <a:t>Седамдесетих година ХХ века почиње истраживање стереотипа у лингвистици.</a:t>
            </a:r>
          </a:p>
          <a:p>
            <a:pPr marL="274320" lvl="1" indent="0">
              <a:buNone/>
            </a:pPr>
            <a:r>
              <a:rPr lang="sr-Cyrl-RS" dirty="0"/>
              <a:t>Нарочито су се испитивали етнокултурни стереотипи.</a:t>
            </a:r>
          </a:p>
          <a:p>
            <a:pPr marL="274320" lvl="1" indent="0">
              <a:buNone/>
            </a:pPr>
            <a:r>
              <a:rPr lang="sr-Cyrl-RS" dirty="0"/>
              <a:t>Интересовање за језичке показатеље стереотипа. Истражују се искази типа:</a:t>
            </a:r>
          </a:p>
          <a:p>
            <a:pPr marL="274320" lvl="1" indent="0">
              <a:buNone/>
            </a:pPr>
            <a:r>
              <a:rPr lang="sr-Cyrl-RS" dirty="0"/>
              <a:t>	Мој ујка Вили је прави Прус (= тачан, савестан, поштује рад).</a:t>
            </a:r>
          </a:p>
          <a:p>
            <a:pPr marL="274320" lvl="1" indent="0">
              <a:buNone/>
            </a:pPr>
            <a:r>
              <a:rPr lang="sr-Cyrl-RS" dirty="0"/>
              <a:t>	Њен муж је веома шкрт. Он је Шкот.</a:t>
            </a:r>
          </a:p>
          <a:p>
            <a:pPr marL="274320" lvl="1" indent="0">
              <a:buNone/>
            </a:pPr>
            <a:r>
              <a:rPr lang="sr-Cyrl-RS" dirty="0"/>
              <a:t>	Он је Србин, али је ... Сваки Американац је ..... Ниједан Американац није ...   .... Као Рус.</a:t>
            </a:r>
          </a:p>
          <a:p>
            <a:pPr marL="274320" lvl="1" indent="0">
              <a:buNone/>
            </a:pPr>
            <a:r>
              <a:rPr lang="sr-Cyrl-RS" dirty="0"/>
              <a:t>	Сваки, ниједан, сви </a:t>
            </a:r>
            <a:r>
              <a:rPr lang="sr-Cyrl-RS" dirty="0">
                <a:latin typeface="Times New Roman" panose="02020603050405020304" pitchFamily="18" charset="0"/>
                <a:cs typeface="Times New Roman" panose="02020603050405020304" pitchFamily="18" charset="0"/>
              </a:rPr>
              <a:t>→ маркери стереотипности</a:t>
            </a:r>
            <a:endParaRPr lang="sr-Cyrl-RS" dirty="0"/>
          </a:p>
          <a:p>
            <a:pPr marL="274320" lvl="1" indent="0">
              <a:buNone/>
            </a:pPr>
            <a:endParaRPr lang="sr-Cyrl-RS" dirty="0"/>
          </a:p>
          <a:p>
            <a:endParaRPr lang="en-US" dirty="0"/>
          </a:p>
        </p:txBody>
      </p:sp>
    </p:spTree>
    <p:extLst>
      <p:ext uri="{BB962C8B-B14F-4D97-AF65-F5344CB8AC3E}">
        <p14:creationId xmlns:p14="http://schemas.microsoft.com/office/powerpoint/2010/main" val="4285848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6440-C4E4-47ED-A1E6-E4B38A2BB0FC}"/>
              </a:ext>
            </a:extLst>
          </p:cNvPr>
          <p:cNvSpPr>
            <a:spLocks noGrp="1"/>
          </p:cNvSpPr>
          <p:nvPr>
            <p:ph type="title"/>
          </p:nvPr>
        </p:nvSpPr>
        <p:spPr/>
        <p:txBody>
          <a:bodyPr/>
          <a:lstStyle/>
          <a:p>
            <a:r>
              <a:rPr lang="sr-Cyrl-RS" dirty="0"/>
              <a:t>Вербално понашање Руса и Кинеза</a:t>
            </a:r>
            <a:endParaRPr lang="en-US" dirty="0"/>
          </a:p>
        </p:txBody>
      </p:sp>
      <p:sp>
        <p:nvSpPr>
          <p:cNvPr id="3" name="Content Placeholder 2">
            <a:extLst>
              <a:ext uri="{FF2B5EF4-FFF2-40B4-BE49-F238E27FC236}">
                <a16:creationId xmlns:a16="http://schemas.microsoft.com/office/drawing/2014/main" id="{7E248BD4-EE1C-4B5A-8A3E-2BCA32921435}"/>
              </a:ext>
            </a:extLst>
          </p:cNvPr>
          <p:cNvSpPr>
            <a:spLocks noGrp="1"/>
          </p:cNvSpPr>
          <p:nvPr>
            <p:ph idx="1"/>
          </p:nvPr>
        </p:nvSpPr>
        <p:spPr/>
        <p:txBody>
          <a:bodyPr>
            <a:normAutofit fontScale="92500" lnSpcReduction="20000"/>
          </a:bodyPr>
          <a:lstStyle/>
          <a:p>
            <a:pPr marL="0" marR="0" indent="457200" algn="just">
              <a:lnSpc>
                <a:spcPct val="150000"/>
              </a:lnSpc>
              <a:spcBef>
                <a:spcPts val="0"/>
              </a:spcBef>
              <a:spcAft>
                <a:spcPts val="0"/>
              </a:spcAft>
            </a:pPr>
            <a:r>
              <a:rPr lang="sr-Cyrl-CS" sz="1800" dirty="0">
                <a:latin typeface="Times New Roman" panose="02020603050405020304" pitchFamily="18" charset="0"/>
                <a:ea typeface="Times New Roman" panose="02020603050405020304" pitchFamily="18" charset="0"/>
              </a:rPr>
              <a:t>П</a:t>
            </a:r>
            <a:r>
              <a:rPr lang="sr-Cyrl-CS" sz="1800" dirty="0">
                <a:effectLst/>
                <a:latin typeface="Times New Roman" panose="02020603050405020304" pitchFamily="18" charset="0"/>
                <a:ea typeface="Times New Roman" panose="02020603050405020304" pitchFamily="18" charset="0"/>
              </a:rPr>
              <a:t>ри упознавању Кинези одмах питају саговорника колико има година, што Руси никад не раде.</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 Кинези се ређе извињавају него Руси и не извињавају се за безначајне ствари.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Приликом сусрета Кинези се осмехују редовно, а Руси се осмехују ређе.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Руси су гласнији и веселији на улици него Кинези.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Када се обраћају незнанцу, Кинези могу да га ослове по имену професије – </a:t>
            </a:r>
            <a:r>
              <a:rPr lang="sr-Cyrl-CS" sz="1800" i="1" dirty="0">
                <a:effectLst/>
                <a:latin typeface="Times New Roman" panose="02020603050405020304" pitchFamily="18" charset="0"/>
                <a:ea typeface="Times New Roman" panose="02020603050405020304" pitchFamily="18" charset="0"/>
              </a:rPr>
              <a:t>учитељу</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професоре</a:t>
            </a:r>
            <a:r>
              <a:rPr lang="sr-Cyrl-CS" sz="1800" dirty="0">
                <a:effectLst/>
                <a:latin typeface="Times New Roman" panose="02020603050405020304" pitchFamily="18" charset="0"/>
                <a:ea typeface="Times New Roman" panose="02020603050405020304" pitchFamily="18" charset="0"/>
              </a:rPr>
              <a:t>, а    	Руси то не чине.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Кинези не позајмљују посуде или столице од суседâ, док Руси то раде.</a:t>
            </a:r>
            <a:endParaRPr lang="en-US" sz="1800"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dirty="0">
                <a:latin typeface="Times New Roman" panose="02020603050405020304" pitchFamily="18" charset="0"/>
                <a:ea typeface="Times New Roman" panose="02020603050405020304" pitchFamily="18" charset="0"/>
              </a:rPr>
              <a:t>К</a:t>
            </a:r>
            <a:r>
              <a:rPr lang="sr-Cyrl-CS" sz="1800" dirty="0">
                <a:effectLst/>
                <a:latin typeface="Times New Roman" panose="02020603050405020304" pitchFamily="18" charset="0"/>
                <a:ea typeface="Times New Roman" panose="02020603050405020304" pitchFamily="18" charset="0"/>
              </a:rPr>
              <a:t>ад се учтиво захваљују, Кинези се поклоне и ставе руку на груди, што Руси не раде.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У Русији мушкарац никад први не пружа жени руку, док Кинези то практикују.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Руси љубе блиске рођаке при сусрету, а код Кинезâ то није распрострањено. </a:t>
            </a:r>
          </a:p>
          <a:p>
            <a:pPr marL="0" marR="0" indent="45720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Руси се много чешће него Кинези додирују са саговорником док с њим разговарају.</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0876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6174-4938-4E00-AAFD-493C786965E9}"/>
              </a:ext>
            </a:extLst>
          </p:cNvPr>
          <p:cNvSpPr>
            <a:spLocks noGrp="1"/>
          </p:cNvSpPr>
          <p:nvPr>
            <p:ph type="title"/>
          </p:nvPr>
        </p:nvSpPr>
        <p:spPr/>
        <p:txBody>
          <a:bodyPr>
            <a:normAutofit/>
          </a:bodyPr>
          <a:lstStyle/>
          <a:p>
            <a:r>
              <a:rPr lang="sr-Cyrl-RS" sz="1800" dirty="0"/>
              <a:t>Комуникационо понашање словенских народа, ур. П. Пипер, И.А. Стерњин</a:t>
            </a:r>
            <a:endParaRPr lang="en-US" sz="1800" dirty="0"/>
          </a:p>
        </p:txBody>
      </p:sp>
      <p:pic>
        <p:nvPicPr>
          <p:cNvPr id="5" name="Content Placeholder 4">
            <a:extLst>
              <a:ext uri="{FF2B5EF4-FFF2-40B4-BE49-F238E27FC236}">
                <a16:creationId xmlns:a16="http://schemas.microsoft.com/office/drawing/2014/main" id="{32883BE4-D211-46E8-AC2D-1F5306ABC0B2}"/>
              </a:ext>
            </a:extLst>
          </p:cNvPr>
          <p:cNvPicPr>
            <a:picLocks noGrp="1" noChangeAspect="1"/>
          </p:cNvPicPr>
          <p:nvPr>
            <p:ph idx="1"/>
          </p:nvPr>
        </p:nvPicPr>
        <p:blipFill>
          <a:blip r:embed="rId2"/>
          <a:stretch>
            <a:fillRect/>
          </a:stretch>
        </p:blipFill>
        <p:spPr>
          <a:xfrm rot="5400000">
            <a:off x="4181241" y="2131017"/>
            <a:ext cx="4838526" cy="3897861"/>
          </a:xfrm>
        </p:spPr>
      </p:pic>
    </p:spTree>
    <p:extLst>
      <p:ext uri="{BB962C8B-B14F-4D97-AF65-F5344CB8AC3E}">
        <p14:creationId xmlns:p14="http://schemas.microsoft.com/office/powerpoint/2010/main" val="3549880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3BF6-5EFA-494B-A73D-9786BA0BAC1E}"/>
              </a:ext>
            </a:extLst>
          </p:cNvPr>
          <p:cNvSpPr>
            <a:spLocks noGrp="1"/>
          </p:cNvSpPr>
          <p:nvPr>
            <p:ph type="title"/>
          </p:nvPr>
        </p:nvSpPr>
        <p:spPr/>
        <p:txBody>
          <a:bodyPr/>
          <a:lstStyle/>
          <a:p>
            <a:r>
              <a:rPr lang="sr-Cyrl-RS" dirty="0"/>
              <a:t>Р. Драгићевић: </a:t>
            </a:r>
            <a:r>
              <a:rPr lang="sr-Cyrl-RS" i="1" dirty="0"/>
              <a:t>Српски комуникациони идеал</a:t>
            </a:r>
            <a:endParaRPr lang="en-US" dirty="0"/>
          </a:p>
        </p:txBody>
      </p:sp>
      <p:sp>
        <p:nvSpPr>
          <p:cNvPr id="3" name="Content Placeholder 2">
            <a:extLst>
              <a:ext uri="{FF2B5EF4-FFF2-40B4-BE49-F238E27FC236}">
                <a16:creationId xmlns:a16="http://schemas.microsoft.com/office/drawing/2014/main" id="{073C4A32-1471-423B-9A89-B252B1AE6956}"/>
              </a:ext>
            </a:extLst>
          </p:cNvPr>
          <p:cNvSpPr>
            <a:spLocks noGrp="1"/>
          </p:cNvSpPr>
          <p:nvPr>
            <p:ph idx="1"/>
          </p:nvPr>
        </p:nvSpPr>
        <p:spPr/>
        <p:txBody>
          <a:bodyPr/>
          <a:lstStyle/>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Какав је идеалан саговорник?</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sr-Cyrl-CS" sz="1800" dirty="0">
                <a:effectLst/>
                <a:latin typeface="Times New Roman" panose="02020603050405020304" pitchFamily="18" charset="0"/>
                <a:ea typeface="Times New Roman" panose="02020603050405020304" pitchFamily="18" charset="0"/>
              </a:rPr>
              <a:t>Време одговора на питања не ограничава се. Хвала!“</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0659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C0FD-66AF-44DD-925A-FC775EA9995D}"/>
              </a:ext>
            </a:extLst>
          </p:cNvPr>
          <p:cNvSpPr>
            <a:spLocks noGrp="1"/>
          </p:cNvSpPr>
          <p:nvPr>
            <p:ph type="title"/>
          </p:nvPr>
        </p:nvSpPr>
        <p:spPr/>
        <p:txBody>
          <a:bodyPr/>
          <a:lstStyle/>
          <a:p>
            <a:r>
              <a:rPr lang="sr-Cyrl-RS" dirty="0"/>
              <a:t>Руски и српски комуникациони идеал</a:t>
            </a:r>
            <a:endParaRPr lang="en-US" dirty="0"/>
          </a:p>
        </p:txBody>
      </p:sp>
      <p:sp>
        <p:nvSpPr>
          <p:cNvPr id="3" name="Content Placeholder 2">
            <a:extLst>
              <a:ext uri="{FF2B5EF4-FFF2-40B4-BE49-F238E27FC236}">
                <a16:creationId xmlns:a16="http://schemas.microsoft.com/office/drawing/2014/main" id="{A54EAC90-A0A0-4FFB-BF82-322B8AEFAB5C}"/>
              </a:ext>
            </a:extLst>
          </p:cNvPr>
          <p:cNvSpPr>
            <a:spLocks noGrp="1"/>
          </p:cNvSpPr>
          <p:nvPr>
            <p:ph idx="1"/>
          </p:nvPr>
        </p:nvSpPr>
        <p:spPr/>
        <p:txBody>
          <a:bodyPr>
            <a:normAutofit fontScale="62500" lnSpcReduction="20000"/>
          </a:bodyPr>
          <a:lstStyle/>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Руси и Срби цене исте особине код саговорника, те можемо рећи да су им комуникациони идеали врло слични. Међутим, распоред тих особина и начин на који се оне респектују упадљиво су различити. </a:t>
            </a: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Руси више од Срба цене код саговорника способност да их саслуша</a:t>
            </a:r>
            <a:r>
              <a:rPr lang="ru-RU" sz="1800" b="1" dirty="0">
                <a:effectLst/>
                <a:latin typeface="Times New Roman" panose="02020603050405020304" pitchFamily="18" charset="0"/>
                <a:ea typeface="Times New Roman" panose="02020603050405020304" pitchFamily="18" charset="0"/>
              </a:rPr>
              <a:t>,</a:t>
            </a:r>
            <a:r>
              <a:rPr lang="sr-Cyrl-CS" sz="1800" b="1" dirty="0">
                <a:effectLst/>
                <a:latin typeface="Times New Roman" panose="02020603050405020304" pitchFamily="18" charset="0"/>
                <a:ea typeface="Times New Roman" panose="02020603050405020304" pitchFamily="18" charset="0"/>
              </a:rPr>
              <a:t> као и образованост и интелигенцију саговорника. </a:t>
            </a: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Срби, више од Руса, инсистирају на искреном саговорнику и на оном ко је спреман да им пружи савет.</a:t>
            </a:r>
            <a:endParaRPr lang="en-US" sz="1800" b="1"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Код Руса је способност саговорника да их саслуша подједнако важна за све три генерације, док се код Срба важност смањује са годинама. Тако се поприлично разликују српски и руски комуникациони идеал за људе који имају преко 50 година. Док старији Руси очекују да буду саслушани и да их саговорник разуме и саучествује с њима, старији Срби готово да и не обраћају пажњу на то, док воде рачуна чак и о физичком изгледу саговорника. </a:t>
            </a:r>
            <a:endParaRPr lang="en-US" sz="1800" b="1"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Руски мушкарци такође очекују од саговорника саосећајног слушаоца, за разлику од српских мушкараца, који пре свега очекују од сабеседника искреност и елоквентност. </a:t>
            </a: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И Рускиње и Српкиње од саговорника очекују да их саслуша и утеши својом веселом, духовитом, оптимистичком природом.</a:t>
            </a:r>
            <a:endParaRPr lang="en-US" sz="1800" b="1"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Показало се да на руски, као ни на српски комуникациони идеал не утиче живот на селу или у граду. Резултати су готово исти. Руски становници града, као и села, цене код саговорника умеће слушања и памет, умност, док српски становници, како са села тако и из града, поред способности саговорника да их саслуша, највише поштују искреност. </a:t>
            </a:r>
          </a:p>
          <a:p>
            <a:pPr marL="0" marR="0" indent="457200" algn="just">
              <a:lnSpc>
                <a:spcPct val="150000"/>
              </a:lnSpc>
              <a:spcBef>
                <a:spcPts val="0"/>
              </a:spcBef>
              <a:spcAft>
                <a:spcPts val="0"/>
              </a:spcAft>
            </a:pPr>
            <a:r>
              <a:rPr lang="sr-Cyrl-CS" sz="1800" b="1" dirty="0">
                <a:effectLst/>
                <a:latin typeface="Times New Roman" panose="02020603050405020304" pitchFamily="18" charset="0"/>
                <a:ea typeface="Times New Roman" panose="02020603050405020304" pitchFamily="18" charset="0"/>
              </a:rPr>
              <a:t>Због ограничености узорка, резултати до којих смо дошли сигурно нису сасвим поуздани, али показују тенденције и главне пунктове у одговору на питање како изгледа српски комуникациони идеал и по чему се он разликује од руског комуникационог идеала.</a:t>
            </a:r>
            <a:endParaRPr lang="en-US" sz="1800" b="1" dirty="0">
              <a:effectLst/>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90370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AD36E-7387-4CCD-A4E6-C6A19317CA8B}"/>
              </a:ext>
            </a:extLst>
          </p:cNvPr>
          <p:cNvSpPr>
            <a:spLocks noGrp="1"/>
          </p:cNvSpPr>
          <p:nvPr>
            <p:ph type="title"/>
          </p:nvPr>
        </p:nvSpPr>
        <p:spPr/>
        <p:txBody>
          <a:bodyPr/>
          <a:lstStyle/>
          <a:p>
            <a:r>
              <a:rPr lang="sr-Cyrl-RS" dirty="0"/>
              <a:t>Домаћи задатак</a:t>
            </a:r>
            <a:endParaRPr lang="en-US" dirty="0"/>
          </a:p>
        </p:txBody>
      </p:sp>
      <p:sp>
        <p:nvSpPr>
          <p:cNvPr id="3" name="Content Placeholder 2">
            <a:extLst>
              <a:ext uri="{FF2B5EF4-FFF2-40B4-BE49-F238E27FC236}">
                <a16:creationId xmlns:a16="http://schemas.microsoft.com/office/drawing/2014/main" id="{3713C032-A1C2-4364-ACA9-67F278AD91BB}"/>
              </a:ext>
            </a:extLst>
          </p:cNvPr>
          <p:cNvSpPr>
            <a:spLocks noGrp="1"/>
          </p:cNvSpPr>
          <p:nvPr>
            <p:ph idx="1"/>
          </p:nvPr>
        </p:nvSpPr>
        <p:spPr/>
        <p:txBody>
          <a:bodyPr/>
          <a:lstStyle/>
          <a:p>
            <a:r>
              <a:rPr lang="sr-Cyrl-RS" dirty="0"/>
              <a:t>Наслов домаћег задатка: </a:t>
            </a:r>
            <a:r>
              <a:rPr lang="sr-Cyrl-RS" b="1" dirty="0"/>
              <a:t>Анкета у лингвокултуролошким истраживањима</a:t>
            </a:r>
          </a:p>
          <a:p>
            <a:r>
              <a:rPr lang="sr-Cyrl-RS" dirty="0"/>
              <a:t>Одредити стереотип који се жели испитати (о неком народу, језику, о људима с одређеним особинама...);</a:t>
            </a:r>
          </a:p>
          <a:p>
            <a:r>
              <a:rPr lang="sr-Cyrl-RS" dirty="0"/>
              <a:t>Осмислити анкетна питања (најмање 3, највише 7);</a:t>
            </a:r>
          </a:p>
          <a:p>
            <a:r>
              <a:rPr lang="sr-Cyrl-RS" dirty="0"/>
              <a:t>Групи од 10 испитаника задати анкету;</a:t>
            </a:r>
          </a:p>
          <a:p>
            <a:r>
              <a:rPr lang="sr-Cyrl-RS" dirty="0"/>
              <a:t>Класификовати добијене податке и извући закључке;</a:t>
            </a:r>
          </a:p>
          <a:p>
            <a:r>
              <a:rPr lang="sr-Cyrl-RS" dirty="0"/>
              <a:t>Оградити се у вези са добијеним закључцима јер је 10 испитаника премало да би се дошло до релевантних закључака.</a:t>
            </a:r>
            <a:endParaRPr lang="en-US" dirty="0"/>
          </a:p>
        </p:txBody>
      </p:sp>
    </p:spTree>
    <p:extLst>
      <p:ext uri="{BB962C8B-B14F-4D97-AF65-F5344CB8AC3E}">
        <p14:creationId xmlns:p14="http://schemas.microsoft.com/office/powerpoint/2010/main" val="245566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7A6F-8B22-4303-AD18-E4E2C984AB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C82BE6-2A7A-48BF-A3BA-03E83AA0F8CB}"/>
              </a:ext>
            </a:extLst>
          </p:cNvPr>
          <p:cNvSpPr>
            <a:spLocks noGrp="1"/>
          </p:cNvSpPr>
          <p:nvPr>
            <p:ph idx="1"/>
          </p:nvPr>
        </p:nvSpPr>
        <p:spPr/>
        <p:txBody>
          <a:bodyPr>
            <a:normAutofit/>
          </a:bodyPr>
          <a:lstStyle/>
          <a:p>
            <a:pPr marL="0" indent="0" algn="ctr">
              <a:buNone/>
            </a:pPr>
            <a:r>
              <a:rPr lang="sr-Cyrl-RS" sz="4400" dirty="0"/>
              <a:t>ХВАЛА!</a:t>
            </a:r>
            <a:endParaRPr lang="en-US" sz="4400" dirty="0"/>
          </a:p>
        </p:txBody>
      </p:sp>
    </p:spTree>
    <p:extLst>
      <p:ext uri="{BB962C8B-B14F-4D97-AF65-F5344CB8AC3E}">
        <p14:creationId xmlns:p14="http://schemas.microsoft.com/office/powerpoint/2010/main" val="118066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15CE-94BF-4DAA-BF68-92A891EB18D5}"/>
              </a:ext>
            </a:extLst>
          </p:cNvPr>
          <p:cNvSpPr>
            <a:spLocks noGrp="1"/>
          </p:cNvSpPr>
          <p:nvPr>
            <p:ph type="title"/>
          </p:nvPr>
        </p:nvSpPr>
        <p:spPr/>
        <p:txBody>
          <a:bodyPr/>
          <a:lstStyle/>
          <a:p>
            <a:r>
              <a:rPr lang="sr-Cyrl-RS" dirty="0"/>
              <a:t>Анкета у истраживањима стереотипа</a:t>
            </a:r>
            <a:endParaRPr lang="en-US" dirty="0"/>
          </a:p>
        </p:txBody>
      </p:sp>
      <p:sp>
        <p:nvSpPr>
          <p:cNvPr id="3" name="Content Placeholder 2">
            <a:extLst>
              <a:ext uri="{FF2B5EF4-FFF2-40B4-BE49-F238E27FC236}">
                <a16:creationId xmlns:a16="http://schemas.microsoft.com/office/drawing/2014/main" id="{3221AD4D-58B3-44E6-8975-4415A27639AB}"/>
              </a:ext>
            </a:extLst>
          </p:cNvPr>
          <p:cNvSpPr>
            <a:spLocks noGrp="1"/>
          </p:cNvSpPr>
          <p:nvPr>
            <p:ph idx="1"/>
          </p:nvPr>
        </p:nvSpPr>
        <p:spPr/>
        <p:txBody>
          <a:bodyPr/>
          <a:lstStyle/>
          <a:p>
            <a:r>
              <a:rPr lang="sr-Cyrl-RS" dirty="0"/>
              <a:t>Неки аутори су користили и анкету у оквиру својих истраживања која су подразумевала више различитих метода:</a:t>
            </a:r>
          </a:p>
          <a:p>
            <a:pPr lvl="1"/>
            <a:r>
              <a:rPr lang="sr-Cyrl-RS" dirty="0"/>
              <a:t>1) Јежи Бартмињски: ЕУРОЈОС</a:t>
            </a:r>
          </a:p>
          <a:p>
            <a:pPr lvl="2"/>
            <a:r>
              <a:rPr lang="sr-Cyrl-RS" dirty="0"/>
              <a:t>Српски истраживачи у пројекту ЕУРОЈОС</a:t>
            </a:r>
          </a:p>
          <a:p>
            <a:pPr lvl="1"/>
            <a:r>
              <a:rPr lang="sr-Cyrl-RS" dirty="0"/>
              <a:t>2) И. А. Стерњин: Учење о комуникационом понашању</a:t>
            </a:r>
          </a:p>
          <a:p>
            <a:pPr lvl="1"/>
            <a:r>
              <a:rPr lang="sr-Cyrl-RS" dirty="0"/>
              <a:t>3) Н. Д. Гољев: Речник бионима </a:t>
            </a:r>
            <a:endParaRPr lang="en-US" dirty="0"/>
          </a:p>
        </p:txBody>
      </p:sp>
    </p:spTree>
    <p:extLst>
      <p:ext uri="{BB962C8B-B14F-4D97-AF65-F5344CB8AC3E}">
        <p14:creationId xmlns:p14="http://schemas.microsoft.com/office/powerpoint/2010/main" val="332054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A903-D1CA-4320-B82F-A70309832942}"/>
              </a:ext>
            </a:extLst>
          </p:cNvPr>
          <p:cNvSpPr>
            <a:spLocks noGrp="1"/>
          </p:cNvSpPr>
          <p:nvPr>
            <p:ph type="title"/>
          </p:nvPr>
        </p:nvSpPr>
        <p:spPr/>
        <p:txBody>
          <a:bodyPr/>
          <a:lstStyle/>
          <a:p>
            <a:r>
              <a:rPr lang="sr-Cyrl-RS" dirty="0"/>
              <a:t>Јежи Бартмињски </a:t>
            </a:r>
            <a:endParaRPr lang="en-US" dirty="0"/>
          </a:p>
        </p:txBody>
      </p:sp>
      <p:sp>
        <p:nvSpPr>
          <p:cNvPr id="3" name="Content Placeholder 2">
            <a:extLst>
              <a:ext uri="{FF2B5EF4-FFF2-40B4-BE49-F238E27FC236}">
                <a16:creationId xmlns:a16="http://schemas.microsoft.com/office/drawing/2014/main" id="{5ED8ED5F-91EA-4FD0-BB12-D8A0604E2867}"/>
              </a:ext>
            </a:extLst>
          </p:cNvPr>
          <p:cNvSpPr>
            <a:spLocks noGrp="1"/>
          </p:cNvSpPr>
          <p:nvPr>
            <p:ph idx="1"/>
          </p:nvPr>
        </p:nvSpPr>
        <p:spPr/>
        <p:txBody>
          <a:bodyPr/>
          <a:lstStyle/>
          <a:p>
            <a:r>
              <a:rPr lang="sr-Cyrl-RS" dirty="0"/>
              <a:t>Оснивач </a:t>
            </a:r>
            <a:r>
              <a:rPr lang="sr-Cyrl-RS" i="1" dirty="0"/>
              <a:t>Лублинске лингвокултуролошке школе</a:t>
            </a:r>
          </a:p>
          <a:p>
            <a:r>
              <a:rPr lang="sr-Cyrl-RS" dirty="0">
                <a:solidFill>
                  <a:srgbClr val="FF0000"/>
                </a:solidFill>
              </a:rPr>
              <a:t>Пројекат ЕУРОЈОС </a:t>
            </a:r>
            <a:r>
              <a:rPr lang="sr-Cyrl-RS" dirty="0">
                <a:solidFill>
                  <a:srgbClr val="FF0000"/>
                </a:solidFill>
                <a:latin typeface="Times New Roman" panose="02020603050405020304" pitchFamily="18" charset="0"/>
                <a:cs typeface="Times New Roman" panose="02020603050405020304" pitchFamily="18" charset="0"/>
              </a:rPr>
              <a:t>→ </a:t>
            </a:r>
            <a:r>
              <a:rPr lang="sr-Cyrl-RS" i="1" dirty="0">
                <a:solidFill>
                  <a:srgbClr val="FF0000"/>
                </a:solidFill>
                <a:latin typeface="Times New Roman" panose="02020603050405020304" pitchFamily="18" charset="0"/>
                <a:cs typeface="Times New Roman" panose="02020603050405020304" pitchFamily="18" charset="0"/>
              </a:rPr>
              <a:t>Истраживање вредности Словена и њихових суседа</a:t>
            </a:r>
          </a:p>
          <a:p>
            <a:r>
              <a:rPr lang="sr-Cyrl-RS" dirty="0">
                <a:latin typeface="Times New Roman" panose="02020603050405020304" pitchFamily="18" charset="0"/>
                <a:cs typeface="Times New Roman" panose="02020603050405020304" pitchFamily="18" charset="0"/>
              </a:rPr>
              <a:t>Циљ: доћи до </a:t>
            </a:r>
            <a:r>
              <a:rPr lang="sr-Cyrl-RS" b="1" dirty="0">
                <a:latin typeface="Times New Roman" panose="02020603050405020304" pitchFamily="18" charset="0"/>
                <a:cs typeface="Times New Roman" panose="02020603050405020304" pitchFamily="18" charset="0"/>
              </a:rPr>
              <a:t>когнитивне дефиниције </a:t>
            </a:r>
            <a:r>
              <a:rPr lang="sr-Cyrl-RS" dirty="0">
                <a:latin typeface="Times New Roman" panose="02020603050405020304" pitchFamily="18" charset="0"/>
                <a:cs typeface="Times New Roman" panose="02020603050405020304" pitchFamily="18" charset="0"/>
              </a:rPr>
              <a:t>концепата</a:t>
            </a:r>
            <a:r>
              <a:rPr lang="sr-Cyrl-RS" b="1" dirty="0">
                <a:latin typeface="Times New Roman" panose="02020603050405020304" pitchFamily="18" charset="0"/>
                <a:cs typeface="Times New Roman" panose="02020603050405020304" pitchFamily="18" charset="0"/>
              </a:rPr>
              <a:t> ЕВРОПА, ДОМ, СЛОБОДА, РАД, ЧАСТ.</a:t>
            </a:r>
          </a:p>
          <a:p>
            <a:r>
              <a:rPr lang="sr-Cyrl-RS" b="1" dirty="0">
                <a:solidFill>
                  <a:srgbClr val="0070C0"/>
                </a:solidFill>
                <a:latin typeface="Times New Roman" panose="02020603050405020304" pitchFamily="18" charset="0"/>
                <a:cs typeface="Times New Roman" panose="02020603050405020304" pitchFamily="18" charset="0"/>
              </a:rPr>
              <a:t>Три фазе истраживања:</a:t>
            </a:r>
          </a:p>
          <a:p>
            <a:pPr lvl="1"/>
            <a:r>
              <a:rPr lang="sr-Cyrl-RS" b="1" dirty="0">
                <a:solidFill>
                  <a:srgbClr val="0070C0"/>
                </a:solidFill>
                <a:latin typeface="Times New Roman" panose="02020603050405020304" pitchFamily="18" charset="0"/>
                <a:cs typeface="Times New Roman" panose="02020603050405020304" pitchFamily="18" charset="0"/>
              </a:rPr>
              <a:t>Прикупљање системских података </a:t>
            </a:r>
            <a:r>
              <a:rPr lang="sr-Cyrl-RS" dirty="0">
                <a:latin typeface="Times New Roman" panose="02020603050405020304" pitchFamily="18" charset="0"/>
                <a:cs typeface="Times New Roman" panose="02020603050405020304" pitchFamily="18" charset="0"/>
              </a:rPr>
              <a:t>→ речници</a:t>
            </a:r>
            <a:endParaRPr lang="sr-Cyrl-RS" b="1" dirty="0">
              <a:latin typeface="Times New Roman" panose="02020603050405020304" pitchFamily="18" charset="0"/>
              <a:cs typeface="Times New Roman" panose="02020603050405020304" pitchFamily="18" charset="0"/>
            </a:endParaRPr>
          </a:p>
          <a:p>
            <a:pPr lvl="1"/>
            <a:r>
              <a:rPr lang="sr-Cyrl-RS" b="1" dirty="0">
                <a:solidFill>
                  <a:srgbClr val="0070C0"/>
                </a:solidFill>
                <a:latin typeface="Times New Roman" panose="02020603050405020304" pitchFamily="18" charset="0"/>
                <a:cs typeface="Times New Roman" panose="02020603050405020304" pitchFamily="18" charset="0"/>
              </a:rPr>
              <a:t>Прикупљање анкетних података </a:t>
            </a:r>
            <a:r>
              <a:rPr lang="sr-Cyrl-RS" dirty="0">
                <a:latin typeface="Times New Roman" panose="02020603050405020304" pitchFamily="18" charset="0"/>
                <a:cs typeface="Times New Roman" panose="02020603050405020304" pitchFamily="18" charset="0"/>
              </a:rPr>
              <a:t>→ Шта је, по Вашем мишљењу, суштина Х-а?</a:t>
            </a:r>
            <a:r>
              <a:rPr lang="sr-Latn-RS" dirty="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како говорници разумеју Х, а не шта је Х)</a:t>
            </a:r>
            <a:endParaRPr lang="sr-Cyrl-RS" b="1" dirty="0">
              <a:latin typeface="Times New Roman" panose="02020603050405020304" pitchFamily="18" charset="0"/>
              <a:cs typeface="Times New Roman" panose="02020603050405020304" pitchFamily="18" charset="0"/>
            </a:endParaRPr>
          </a:p>
          <a:p>
            <a:pPr lvl="1"/>
            <a:r>
              <a:rPr lang="sr-Cyrl-RS" b="1" dirty="0">
                <a:solidFill>
                  <a:srgbClr val="0070C0"/>
                </a:solidFill>
                <a:latin typeface="Times New Roman" panose="02020603050405020304" pitchFamily="18" charset="0"/>
                <a:cs typeface="Times New Roman" panose="02020603050405020304" pitchFamily="18" charset="0"/>
              </a:rPr>
              <a:t>Прикупљање текстуалних података </a:t>
            </a:r>
            <a:r>
              <a:rPr lang="sr-Cyrl-RS" dirty="0">
                <a:latin typeface="Times New Roman" panose="02020603050405020304" pitchFamily="18" charset="0"/>
                <a:cs typeface="Times New Roman" panose="02020603050405020304" pitchFamily="18" charset="0"/>
              </a:rPr>
              <a:t>→ триста текстова (из различитих стилова)</a:t>
            </a:r>
          </a:p>
          <a:p>
            <a:pPr marL="548640" lvl="2" indent="0">
              <a:buNone/>
            </a:pPr>
            <a:endParaRPr lang="en-US" b="1" dirty="0"/>
          </a:p>
        </p:txBody>
      </p:sp>
    </p:spTree>
    <p:extLst>
      <p:ext uri="{BB962C8B-B14F-4D97-AF65-F5344CB8AC3E}">
        <p14:creationId xmlns:p14="http://schemas.microsoft.com/office/powerpoint/2010/main" val="109969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DC69-2331-4191-851D-800B79B7D942}"/>
              </a:ext>
            </a:extLst>
          </p:cNvPr>
          <p:cNvSpPr>
            <a:spLocks noGrp="1"/>
          </p:cNvSpPr>
          <p:nvPr>
            <p:ph type="title"/>
          </p:nvPr>
        </p:nvSpPr>
        <p:spPr/>
        <p:txBody>
          <a:bodyPr/>
          <a:lstStyle/>
          <a:p>
            <a:pPr algn="ctr"/>
            <a:r>
              <a:rPr lang="sr-Cyrl-RS" dirty="0"/>
              <a:t>О вредностима у српском језику</a:t>
            </a:r>
            <a:endParaRPr lang="en-US" dirty="0"/>
          </a:p>
        </p:txBody>
      </p:sp>
      <p:pic>
        <p:nvPicPr>
          <p:cNvPr id="5" name="Content Placeholder 4">
            <a:extLst>
              <a:ext uri="{FF2B5EF4-FFF2-40B4-BE49-F238E27FC236}">
                <a16:creationId xmlns:a16="http://schemas.microsoft.com/office/drawing/2014/main" id="{4102E91F-0A63-4398-8942-8F280924CBDF}"/>
              </a:ext>
            </a:extLst>
          </p:cNvPr>
          <p:cNvPicPr>
            <a:picLocks noGrp="1" noChangeAspect="1"/>
          </p:cNvPicPr>
          <p:nvPr>
            <p:ph idx="1"/>
          </p:nvPr>
        </p:nvPicPr>
        <p:blipFill>
          <a:blip r:embed="rId2"/>
          <a:stretch>
            <a:fillRect/>
          </a:stretch>
        </p:blipFill>
        <p:spPr>
          <a:xfrm rot="5400000">
            <a:off x="4068872" y="2293381"/>
            <a:ext cx="4871335" cy="3704347"/>
          </a:xfrm>
        </p:spPr>
      </p:pic>
    </p:spTree>
    <p:extLst>
      <p:ext uri="{BB962C8B-B14F-4D97-AF65-F5344CB8AC3E}">
        <p14:creationId xmlns:p14="http://schemas.microsoft.com/office/powerpoint/2010/main" val="414087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FB4C-316B-4ED4-9DC8-5977B2C4FD43}"/>
              </a:ext>
            </a:extLst>
          </p:cNvPr>
          <p:cNvSpPr>
            <a:spLocks noGrp="1"/>
          </p:cNvSpPr>
          <p:nvPr>
            <p:ph type="title"/>
          </p:nvPr>
        </p:nvSpPr>
        <p:spPr/>
        <p:txBody>
          <a:bodyPr/>
          <a:lstStyle/>
          <a:p>
            <a:r>
              <a:rPr lang="sr-Cyrl-RS" dirty="0"/>
              <a:t>Р. Драгићевић: СЛОБОДА</a:t>
            </a:r>
            <a:endParaRPr lang="en-US" dirty="0"/>
          </a:p>
        </p:txBody>
      </p:sp>
      <p:sp>
        <p:nvSpPr>
          <p:cNvPr id="3" name="Content Placeholder 2">
            <a:extLst>
              <a:ext uri="{FF2B5EF4-FFF2-40B4-BE49-F238E27FC236}">
                <a16:creationId xmlns:a16="http://schemas.microsoft.com/office/drawing/2014/main" id="{7D9258F5-4B39-4FE0-95B4-0B847AD62AA0}"/>
              </a:ext>
            </a:extLst>
          </p:cNvPr>
          <p:cNvSpPr>
            <a:spLocks noGrp="1"/>
          </p:cNvSpPr>
          <p:nvPr>
            <p:ph idx="1"/>
          </p:nvPr>
        </p:nvSpPr>
        <p:spPr/>
        <p:txBody>
          <a:bodyPr/>
          <a:lstStyle/>
          <a:p>
            <a:pPr marL="0" indent="0">
              <a:buNone/>
            </a:pPr>
            <a:r>
              <a:rPr lang="sr-Cyrl-RS" dirty="0">
                <a:solidFill>
                  <a:srgbClr val="7030A0"/>
                </a:solidFill>
              </a:rPr>
              <a:t>1. Како деца разумеју слободу? ___________</a:t>
            </a:r>
          </a:p>
          <a:p>
            <a:pPr marL="0" indent="0">
              <a:buNone/>
            </a:pPr>
            <a:r>
              <a:rPr lang="sr-Cyrl-RS" dirty="0">
                <a:solidFill>
                  <a:srgbClr val="7030A0"/>
                </a:solidFill>
              </a:rPr>
              <a:t>2. </a:t>
            </a:r>
            <a:r>
              <a:rPr lang="sr-Cyrl-RS" dirty="0"/>
              <a:t> </a:t>
            </a:r>
            <a:r>
              <a:rPr lang="sr-Cyrl-RS" dirty="0">
                <a:solidFill>
                  <a:srgbClr val="7030A0"/>
                </a:solidFill>
              </a:rPr>
              <a:t>У чему је суштина слободе?</a:t>
            </a:r>
          </a:p>
          <a:p>
            <a:pPr marL="0" indent="0">
              <a:buNone/>
            </a:pPr>
            <a:r>
              <a:rPr lang="sr-Cyrl-RS" dirty="0">
                <a:solidFill>
                  <a:srgbClr val="7030A0"/>
                </a:solidFill>
              </a:rPr>
              <a:t>3.  Слобода и _____________</a:t>
            </a:r>
          </a:p>
          <a:p>
            <a:pPr marL="0" indent="0">
              <a:buNone/>
            </a:pPr>
            <a:r>
              <a:rPr lang="sr-Cyrl-RS" dirty="0">
                <a:solidFill>
                  <a:srgbClr val="7030A0"/>
                </a:solidFill>
              </a:rPr>
              <a:t>4. Слобода _______________ </a:t>
            </a:r>
            <a:r>
              <a:rPr lang="sr-Cyrl-RS" dirty="0"/>
              <a:t>(именица у ген. или реченица са </a:t>
            </a:r>
            <a:r>
              <a:rPr lang="sr-Cyrl-RS" i="1" dirty="0"/>
              <a:t>да...</a:t>
            </a:r>
            <a:r>
              <a:rPr lang="sr-Cyrl-RS" dirty="0"/>
              <a:t>)</a:t>
            </a:r>
          </a:p>
          <a:p>
            <a:pPr marL="0" indent="0">
              <a:buNone/>
            </a:pPr>
            <a:r>
              <a:rPr lang="sr-Cyrl-RS" dirty="0">
                <a:solidFill>
                  <a:srgbClr val="7030A0"/>
                </a:solidFill>
              </a:rPr>
              <a:t>5. Слободно ______________ </a:t>
            </a:r>
            <a:r>
              <a:rPr lang="sr-Cyrl-RS" dirty="0"/>
              <a:t>(глагол)</a:t>
            </a:r>
          </a:p>
          <a:p>
            <a:pPr marL="0" indent="0">
              <a:buNone/>
            </a:pPr>
            <a:r>
              <a:rPr lang="sr-Cyrl-RS" dirty="0">
                <a:solidFill>
                  <a:srgbClr val="7030A0"/>
                </a:solidFill>
              </a:rPr>
              <a:t>6. Слобода _______________ </a:t>
            </a:r>
            <a:r>
              <a:rPr lang="sr-Cyrl-RS" dirty="0"/>
              <a:t>(прва асоцијација)</a:t>
            </a:r>
            <a:endParaRPr lang="en-US" dirty="0"/>
          </a:p>
        </p:txBody>
      </p:sp>
    </p:spTree>
    <p:extLst>
      <p:ext uri="{BB962C8B-B14F-4D97-AF65-F5344CB8AC3E}">
        <p14:creationId xmlns:p14="http://schemas.microsoft.com/office/powerpoint/2010/main" val="221538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08E9-DD85-4F69-BBA5-056245764C5E}"/>
              </a:ext>
            </a:extLst>
          </p:cNvPr>
          <p:cNvSpPr>
            <a:spLocks noGrp="1"/>
          </p:cNvSpPr>
          <p:nvPr>
            <p:ph type="title"/>
          </p:nvPr>
        </p:nvSpPr>
        <p:spPr/>
        <p:txBody>
          <a:bodyPr/>
          <a:lstStyle/>
          <a:p>
            <a:r>
              <a:rPr lang="sr-Cyrl-RS" dirty="0"/>
              <a:t>Закључци о СЛОБОДИ</a:t>
            </a:r>
            <a:endParaRPr lang="en-US" dirty="0"/>
          </a:p>
        </p:txBody>
      </p:sp>
      <p:sp>
        <p:nvSpPr>
          <p:cNvPr id="3" name="Content Placeholder 2">
            <a:extLst>
              <a:ext uri="{FF2B5EF4-FFF2-40B4-BE49-F238E27FC236}">
                <a16:creationId xmlns:a16="http://schemas.microsoft.com/office/drawing/2014/main" id="{54239A88-0957-43CC-A84F-68DC80646A12}"/>
              </a:ext>
            </a:extLst>
          </p:cNvPr>
          <p:cNvSpPr>
            <a:spLocks noGrp="1"/>
          </p:cNvSpPr>
          <p:nvPr>
            <p:ph idx="1"/>
          </p:nvPr>
        </p:nvSpPr>
        <p:spPr/>
        <p:txBody>
          <a:bodyPr/>
          <a:lstStyle/>
          <a:p>
            <a:r>
              <a:rPr lang="sr-Cyrl-RS" sz="1800" dirty="0">
                <a:effectLst/>
                <a:latin typeface="Times New Roman" panose="02020603050405020304" pitchFamily="18" charset="0"/>
                <a:ea typeface="Calibri" panose="020F0502020204030204" pitchFamily="34" charset="0"/>
              </a:rPr>
              <a:t>У овом истраживању наведено је 6 различитих анкета. У првој од њих испитаници су били деца од 7 до 14 година. Показало се да се представа о слободи мења са дечијим когнитвним развојем, али да се у овом узрасном добу слобода доживљава као стање физичке слободе, када човек није заробљен, није у затвору нити је нечији роб. Преостале 4 анкете спроведене су међу студентима. На основу анкете 2, 3, 4 и 5 стиче се утисак да студентска популација слободу схвата, пре свега, као стање личне слободе. Слобода, за студенте, има високу вредност и изразито позитиван афективни појмовни интензитет. Млади људи прижељкују друштво у којем ће моћи слободно да мисле, исказују своје мишљење, да се слободно крећу и да раде све што пожеле. Сматрају да их у томе спутавају круте и конзервативне друштвене норме. Анкета број 6, коју чине подаци из Асоцијативног речника српског језика, потврђује ову слику. Кроз одговоре испитаника оцртава се и концептуализација стања слободе као летења кроз бескрајни простор, али указује се и на слободу схваћену као стање мира (стање без рата).  </a:t>
            </a:r>
            <a:r>
              <a:rPr lang="sr-Cyrl-RS" sz="1800" b="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51647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4013-1BF2-4C69-97DF-DF8FDFFADC31}"/>
              </a:ext>
            </a:extLst>
          </p:cNvPr>
          <p:cNvSpPr>
            <a:spLocks noGrp="1"/>
          </p:cNvSpPr>
          <p:nvPr>
            <p:ph type="title"/>
          </p:nvPr>
        </p:nvSpPr>
        <p:spPr/>
        <p:txBody>
          <a:bodyPr/>
          <a:lstStyle/>
          <a:p>
            <a:r>
              <a:rPr lang="sr-Cyrl-RS" dirty="0"/>
              <a:t>Р. Драгићевић: ИСТОК и ЗАПАД</a:t>
            </a:r>
            <a:endParaRPr lang="en-US" dirty="0"/>
          </a:p>
        </p:txBody>
      </p:sp>
      <p:sp>
        <p:nvSpPr>
          <p:cNvPr id="3" name="Content Placeholder 2">
            <a:extLst>
              <a:ext uri="{FF2B5EF4-FFF2-40B4-BE49-F238E27FC236}">
                <a16:creationId xmlns:a16="http://schemas.microsoft.com/office/drawing/2014/main" id="{8EDD1E1E-39E5-400B-A401-F94B9DF05C91}"/>
              </a:ext>
            </a:extLst>
          </p:cNvPr>
          <p:cNvSpPr>
            <a:spLocks noGrp="1"/>
          </p:cNvSpPr>
          <p:nvPr>
            <p:ph idx="1"/>
          </p:nvPr>
        </p:nvSpPr>
        <p:spPr/>
        <p:txBody>
          <a:bodyPr>
            <a:normAutofit fontScale="25000" lnSpcReduction="20000"/>
          </a:bodyPr>
          <a:lstStyle/>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1.а. У чему је суштина истока?</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___________________________________________________________________________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1.б. У чему је суштина запада?</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___________________________________________________________________________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2. Попунити празна места одговарајућим глаголом:</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__________________ као на истоку</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глагол у инфинитиву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__________________ као на западу</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глагол у инфинитиву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3. Допунити придеве неком именицом или именицама:</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источни/ источна/ источно ___________________________________________________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западни/ западна/западно ____________________________________________________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4.а. Опишите источну културу: 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___________________________________________________________________________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4.б. Опишите западну културу: 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Cyrl-RS" sz="4000" b="1" dirty="0">
                <a:effectLst/>
                <a:latin typeface="Times New Roman" panose="02020603050405020304" pitchFamily="18" charset="0"/>
                <a:ea typeface="Calibri" panose="020F0502020204030204" pitchFamily="34" charset="0"/>
                <a:cs typeface="Times New Roman" panose="02020603050405020304" pitchFamily="18" charset="0"/>
              </a:rPr>
              <a:t>___________________________________________________________________________</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30869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C1D1-1448-4F90-91C6-BAF72C4294DD}"/>
              </a:ext>
            </a:extLst>
          </p:cNvPr>
          <p:cNvSpPr>
            <a:spLocks noGrp="1"/>
          </p:cNvSpPr>
          <p:nvPr>
            <p:ph type="title"/>
          </p:nvPr>
        </p:nvSpPr>
        <p:spPr/>
        <p:txBody>
          <a:bodyPr/>
          <a:lstStyle/>
          <a:p>
            <a:r>
              <a:rPr lang="sr-Cyrl-RS" dirty="0"/>
              <a:t>Закључци о концепту ИСТОКА и ЗАПАДА 1</a:t>
            </a:r>
            <a:endParaRPr lang="en-US" dirty="0"/>
          </a:p>
        </p:txBody>
      </p:sp>
      <p:sp>
        <p:nvSpPr>
          <p:cNvPr id="3" name="Content Placeholder 2">
            <a:extLst>
              <a:ext uri="{FF2B5EF4-FFF2-40B4-BE49-F238E27FC236}">
                <a16:creationId xmlns:a16="http://schemas.microsoft.com/office/drawing/2014/main" id="{720C864F-E366-4267-9D74-82AAF123A9DA}"/>
              </a:ext>
            </a:extLst>
          </p:cNvPr>
          <p:cNvSpPr>
            <a:spLocks noGrp="1"/>
          </p:cNvSpPr>
          <p:nvPr>
            <p:ph idx="1"/>
          </p:nvPr>
        </p:nvSpPr>
        <p:spPr/>
        <p:txBody>
          <a:bodyPr>
            <a:normAutofit fontScale="70000" lnSpcReduction="20000"/>
          </a:bodyPr>
          <a:lstStyle/>
          <a:p>
            <a:pPr marL="0" marR="0" indent="457200" algn="just">
              <a:lnSpc>
                <a:spcPct val="115000"/>
              </a:lnSpc>
              <a:spcBef>
                <a:spcPts val="0"/>
              </a:spcBef>
              <a:spcAft>
                <a:spcPts val="0"/>
              </a:spcAft>
            </a:pPr>
            <a:r>
              <a:rPr lang="sr-Cyrl-RS" sz="1800" b="1" dirty="0">
                <a:effectLst/>
                <a:latin typeface="Times New Roman" panose="02020603050405020304" pitchFamily="18" charset="0"/>
                <a:ea typeface="Calibri" panose="020F0502020204030204" pitchFamily="34" charset="0"/>
              </a:rPr>
              <a:t>А) Просторна одређења ИСТОКА и ЗАПАДА</a:t>
            </a:r>
            <a:endParaRPr lang="en-US" sz="18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ИСТОК као страна света на којој Сунце излази и ЗАПАД као страна света на којој Сунце залази;</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 ИСТОК као почетак хоризонталног воденог тока и ЗАПАД као завршетак вертикалног ваздушног тока; </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ИСТОК и ЗАПАД као супротстављена одредишта у простору;</a:t>
            </a:r>
            <a:r>
              <a:rPr lang="sr-Cyrl-RS" sz="2300" b="1" dirty="0">
                <a:effectLst/>
                <a:latin typeface="Times New Roman" panose="02020603050405020304" pitchFamily="18" charset="0"/>
                <a:ea typeface="Calibri" panose="020F0502020204030204" pitchFamily="34" charset="0"/>
              </a:rPr>
              <a:t> </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ИСТОК је Русија, а ЗАПАД је ЕУ;</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ИСТОК је Русија, а ЗАПАД је САД;</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ИСТОК је Кина, а ЗАПАД је САД;</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ИСТОК је Русија, Кина, Јапан, Индија, Турска, арапске земље ...</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b="1" dirty="0">
                <a:effectLst/>
                <a:latin typeface="Times New Roman" panose="02020603050405020304" pitchFamily="18" charset="0"/>
                <a:ea typeface="Calibri" panose="020F0502020204030204" pitchFamily="34" charset="0"/>
              </a:rPr>
              <a:t>Б) Србија према ИСТОКУ и ЗАПАДУ</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Србија није ни на ИСТОКУ ни на ЗАПАДУ;</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Србија је разапета између ИСТОКА и ЗАПАДА;</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Србија је спона између ИСТОКА и ЗАПАДА;</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Србија треба да се окрене ка ИСТОКУ;</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Србија треба да се окрене ка ЗАПАДУ;</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dirty="0">
                <a:effectLst/>
                <a:latin typeface="Times New Roman" panose="02020603050405020304" pitchFamily="18" charset="0"/>
                <a:ea typeface="Calibri" panose="020F0502020204030204" pitchFamily="34" charset="0"/>
              </a:rPr>
              <a:t>Србија треба да буде и на ИСТОКУ и на ЗАПАДУ.</a:t>
            </a:r>
            <a:endParaRPr lang="en-US" sz="2300" dirty="0">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0"/>
              </a:spcAft>
            </a:pPr>
            <a:r>
              <a:rPr lang="sr-Cyrl-RS" sz="2300" b="1" dirty="0">
                <a:effectLst/>
                <a:latin typeface="Times New Roman" panose="02020603050405020304" pitchFamily="18" charset="0"/>
                <a:ea typeface="Calibri" panose="020F0502020204030204" pitchFamily="34" charset="0"/>
              </a:rPr>
              <a:t>В) ИСТОК и ЗАПАД као супротстављена одредишта у времену; </a:t>
            </a:r>
            <a:endParaRPr lang="en-US" sz="23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901448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{D4889DAA-22F1-44F1-A0A9-A0B8806B17C5}tf11531919_win32</Template>
  <TotalTime>246</TotalTime>
  <Words>2739</Words>
  <Application>Microsoft Office PowerPoint</Application>
  <PresentationFormat>Widescreen</PresentationFormat>
  <Paragraphs>219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Avenir Next LT Pro</vt:lpstr>
      <vt:lpstr>Avenir Next LT Pro Light</vt:lpstr>
      <vt:lpstr>Calibri</vt:lpstr>
      <vt:lpstr>Garamond</vt:lpstr>
      <vt:lpstr>Times New Roman</vt:lpstr>
      <vt:lpstr>SavonVTI</vt:lpstr>
      <vt:lpstr>Анкета у лингвокултуролошким истраживањима</vt:lpstr>
      <vt:lpstr>Стереотип као предмет Лингвокултурологије</vt:lpstr>
      <vt:lpstr>Анкета у истраживањима стереотипа</vt:lpstr>
      <vt:lpstr>Јежи Бартмињски </vt:lpstr>
      <vt:lpstr>О вредностима у српском језику</vt:lpstr>
      <vt:lpstr>Р. Драгићевић: СЛОБОДА</vt:lpstr>
      <vt:lpstr>Закључци о СЛОБОДИ</vt:lpstr>
      <vt:lpstr>Р. Драгићевић: ИСТОК и ЗАПАД</vt:lpstr>
      <vt:lpstr>Закључци о концепту ИСТОКА и ЗАПАДА 1</vt:lpstr>
      <vt:lpstr>Закључци о концепту ИСТОКА и ЗАПАДА 2</vt:lpstr>
      <vt:lpstr>СТЕРЕОТИП О ЈАПАНУ и ЈАПАНЦИМА</vt:lpstr>
      <vt:lpstr>Н. Д. ГОЉЕВ, РЕЧНИК БИОНИМА</vt:lpstr>
      <vt:lpstr>Речник Гољева и др.</vt:lpstr>
      <vt:lpstr>Вишејезични речник бионима - анкета</vt:lpstr>
      <vt:lpstr>Вишејезични речник бионима - анкета</vt:lpstr>
      <vt:lpstr>И. А. Стерњин:  Учење о комуникационом понашању</vt:lpstr>
      <vt:lpstr>Етнокултурни стереотип Руса о Финцима</vt:lpstr>
      <vt:lpstr>Етнокултурни стереотип Руса о Немцима</vt:lpstr>
      <vt:lpstr>„Просторно понашање“ различитих народа</vt:lpstr>
      <vt:lpstr>Вербално понашање Руса и Кинеза</vt:lpstr>
      <vt:lpstr>Комуникационо понашање словенских народа, ур. П. Пипер, И.А. Стерњин</vt:lpstr>
      <vt:lpstr>Р. Драгићевић: Српски комуникациони идеал</vt:lpstr>
      <vt:lpstr>Руски и српски комуникациони идеал</vt:lpstr>
      <vt:lpstr>Домаћи задатак</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Анкета у лингвокултуролошким истраживањима</dc:title>
  <dc:creator>Recenzent</dc:creator>
  <cp:lastModifiedBy>Recenzent</cp:lastModifiedBy>
  <cp:revision>42</cp:revision>
  <dcterms:created xsi:type="dcterms:W3CDTF">2020-11-30T18:45:25Z</dcterms:created>
  <dcterms:modified xsi:type="dcterms:W3CDTF">2021-12-06T10:43:13Z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