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69" r:id="rId16"/>
    <p:sldId id="270" r:id="rId17"/>
    <p:sldId id="272" r:id="rId18"/>
    <p:sldId id="273" r:id="rId19"/>
    <p:sldId id="274" r:id="rId20"/>
    <p:sldId id="275" r:id="rId21"/>
    <p:sldId id="277" r:id="rId22"/>
    <p:sldId id="279" r:id="rId2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93" d="100"/>
          <a:sy n="93" d="100"/>
        </p:scale>
        <p:origin x="247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DB92B3-69DA-4777-8713-624A30ECC0A8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DC5F7D-4CB4-41F7-A049-D397435955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393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1B58C-787A-4377-8859-7FE76338E42C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CF262-F014-483D-BA48-F1DE238D7851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B1A15-A6D8-4EF1-A3C1-B63ADA243591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DA3AAE-9C98-4202-95CD-EA52908BC48D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0E1C7-5904-49A7-A49E-20854869C485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01D6E-833F-4464-AB73-2F9B8057472A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8CCB4-158A-48E1-A801-FCCCB81151AB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15564-E01B-46D5-9C4D-C66080B390F8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1FB00-55BE-4500-BFF7-C00BA623928B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BBA841-0DF1-44BC-BF45-E8CCEEC27ADB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E59D8-8937-4530-8223-3683F951691D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3D35C-BA4F-43F4-8570-481F9F7140B6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F15BA-AAC7-4BFB-AA82-DB5AD085A37D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A29F-DC41-43AD-A426-1B05B3E90513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22D93-3AF5-4BA0-A28C-0874F095C824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27E03-EA55-4C89-9769-6E9BFE9A41ED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11E7A-0803-4A58-A2F1-30F6B027BC2A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D30F146-3A3D-439D-91AB-48790C0C301F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841F6-F868-419D-BE24-1221BF977C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МањЕ продуктивни механизми за настајање секундарних значења лексема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2D09E8-8ACB-46F0-9A8E-AE2374CAC63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2F379B-486F-4639-A75D-FF2B025C9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A1E119-ED06-4F25-9172-2331F7536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40582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7B894-7759-4AF6-B7A1-CF7CF66E62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аутотропонимија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EE72B-B44C-4BF8-BD8F-231D592224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Врста полисемије глагола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Ова риба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мирише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Ова риба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мирише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добро/лоше/одлично/као да је стара/ као да је свежа. </a:t>
            </a:r>
          </a:p>
          <a:p>
            <a:pPr marL="0" indent="0">
              <a:buNone/>
            </a:pPr>
            <a:endParaRPr lang="sr-Cyrl-C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То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ће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коштати</a:t>
            </a:r>
            <a:r>
              <a:rPr lang="sr-Latn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! </a:t>
            </a:r>
            <a:endParaRPr lang="sr-Cyrl-CS" sz="1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То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ће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те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коштати</a:t>
            </a:r>
            <a:r>
              <a:rPr lang="sr-Latn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Latn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250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долара.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BA1F6C-9590-42BC-B74B-8B224E0E8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B64728-BDF8-45CC-B2DC-2B9F6FD37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182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013DB-AD01-489E-80E3-0A8CA53C0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Граматичка полисемија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8CD93-D2D5-4F46-A29E-A006380EC3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врх (именица) → врх (предлог)</a:t>
            </a:r>
          </a:p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 (придев) → добро (прилог) → добро (именица)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959642-C0FD-46DF-9E87-386B14AB56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11ABF9-AD83-4A07-B074-FA079465DB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3521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4DF94-3C75-4B60-8377-A46ED23690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Регуларност семантичког варирања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A33D1A-A2D1-4341-93E7-A444D7E74D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</a:t>
            </a:r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глава човека и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глава животиње. </a:t>
            </a:r>
            <a:endParaRPr lang="sr-Cyrl-CS" sz="1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ГЛАВОЊА: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глават човек и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главата животиња.</a:t>
            </a:r>
          </a:p>
          <a:p>
            <a:pPr marL="0" indent="0">
              <a:buNone/>
            </a:pPr>
            <a:endParaRPr lang="sr-Cyrl-CS" sz="18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C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МУЊА: 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атмосферска појава и 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брза, хитра особа.</a:t>
            </a:r>
          </a:p>
          <a:p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МУЊЕВИТ:</a:t>
            </a:r>
            <a:r>
              <a:rPr lang="sr-Cyrl-CS" sz="18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који се односи на атмосферску појаву и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б)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веома брз.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C65DF9-74CE-472B-9E35-492865FE2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FE0A03-C3C6-46AB-B47E-7484C71D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4454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44106-8793-4F21-8A55-10061194D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54BB4-2E8B-416D-B3F6-7D1E563A59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2800" dirty="0">
                <a:solidFill>
                  <a:srgbClr val="FFFF00"/>
                </a:solidFill>
              </a:rPr>
              <a:t>ХВАЛА!</a:t>
            </a:r>
            <a:endParaRPr lang="en-US" sz="2800" dirty="0">
              <a:solidFill>
                <a:srgbClr val="FFFF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D97186-C986-4095-ACDE-BB3ABE4CA1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860314-206F-4C2D-9195-28E6A38C8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733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D02FA-983A-4F47-9D2B-BC359E37E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r-Cyrl-RS" dirty="0"/>
              <a:t>Семантика деривата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18282D-C9BD-4A0A-8662-513CD2022C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семантика просте речи и семантика деривата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D7950C-FC55-47DF-AB37-B1EB5F61CE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9770F6-F609-429A-9875-E78CA72B6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49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9F73F-EE21-4E19-8FC5-CCA7C02F5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Двореферентни и једнореферентни деривати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BC3A2A-3220-46B6-B4EF-2152E0BC12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sr-Cyrl-RS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r-Cyrl-RS" dirty="0"/>
              <a:t>                              </a:t>
            </a:r>
            <a:r>
              <a:rPr lang="sr-Cyrl-RS" b="1" dirty="0"/>
              <a:t>Двореферентни деривати</a:t>
            </a:r>
          </a:p>
          <a:p>
            <a:r>
              <a:rPr lang="sr-Cyrl-RS" dirty="0">
                <a:solidFill>
                  <a:srgbClr val="FF0000"/>
                </a:solidFill>
              </a:rPr>
              <a:t>КОЖ</a:t>
            </a:r>
            <a:r>
              <a:rPr lang="sr-Cyrl-RS" u="sng" dirty="0">
                <a:solidFill>
                  <a:srgbClr val="FFFF00"/>
                </a:solidFill>
              </a:rPr>
              <a:t>-АР</a:t>
            </a:r>
          </a:p>
          <a:p>
            <a:r>
              <a:rPr lang="sr-Cyrl-RS" dirty="0">
                <a:solidFill>
                  <a:srgbClr val="FF0000"/>
                </a:solidFill>
              </a:rPr>
              <a:t>КОЖ</a:t>
            </a:r>
            <a:r>
              <a:rPr lang="sr-Cyrl-RS" dirty="0"/>
              <a:t> = информација о врсти амтеријала (</a:t>
            </a:r>
            <a:r>
              <a:rPr lang="sr-Cyrl-RS" dirty="0">
                <a:solidFill>
                  <a:srgbClr val="FF0000"/>
                </a:solidFill>
              </a:rPr>
              <a:t>1. референт</a:t>
            </a:r>
            <a:r>
              <a:rPr lang="sr-Cyrl-RS" dirty="0"/>
              <a:t>)</a:t>
            </a:r>
          </a:p>
          <a:p>
            <a:r>
              <a:rPr lang="sr-Cyrl-RS" dirty="0">
                <a:solidFill>
                  <a:srgbClr val="FFFF00"/>
                </a:solidFill>
              </a:rPr>
              <a:t>-АР</a:t>
            </a:r>
            <a:r>
              <a:rPr lang="sr-Cyrl-RS" dirty="0"/>
              <a:t> = вршилац радње, управни део деривата (</a:t>
            </a:r>
            <a:r>
              <a:rPr lang="sr-Cyrl-RS" dirty="0">
                <a:solidFill>
                  <a:srgbClr val="FFFF00"/>
                </a:solidFill>
              </a:rPr>
              <a:t>2. референт</a:t>
            </a:r>
            <a:r>
              <a:rPr lang="sr-Cyrl-RS" dirty="0"/>
              <a:t>)</a:t>
            </a:r>
          </a:p>
          <a:p>
            <a:pPr marL="0" indent="0">
              <a:buNone/>
            </a:pPr>
            <a:r>
              <a:rPr lang="sr-Cyrl-RS" dirty="0"/>
              <a:t>                               </a:t>
            </a:r>
            <a:r>
              <a:rPr lang="sr-Cyrl-RS" b="1" dirty="0"/>
              <a:t>Једнореферентни деривати</a:t>
            </a:r>
          </a:p>
          <a:p>
            <a:r>
              <a:rPr lang="sr-Cyrl-RS" dirty="0">
                <a:solidFill>
                  <a:srgbClr val="FFFF00"/>
                </a:solidFill>
              </a:rPr>
              <a:t>КУЋ</a:t>
            </a:r>
            <a:r>
              <a:rPr lang="sr-Cyrl-RS" dirty="0">
                <a:solidFill>
                  <a:srgbClr val="FF0000"/>
                </a:solidFill>
              </a:rPr>
              <a:t>-ИЦА</a:t>
            </a:r>
          </a:p>
          <a:p>
            <a:r>
              <a:rPr lang="sr-Cyrl-RS" dirty="0">
                <a:solidFill>
                  <a:srgbClr val="FFFF00"/>
                </a:solidFill>
              </a:rPr>
              <a:t>КУЋ </a:t>
            </a:r>
            <a:r>
              <a:rPr lang="sr-Cyrl-RS" dirty="0">
                <a:solidFill>
                  <a:schemeClr val="tx1"/>
                </a:solidFill>
              </a:rPr>
              <a:t>= објекат за становање,управни део лексеме </a:t>
            </a:r>
            <a:r>
              <a:rPr lang="sr-Cyrl-RS" sz="1600" dirty="0">
                <a:solidFill>
                  <a:schemeClr val="tx1"/>
                </a:solidFill>
              </a:rPr>
              <a:t>(</a:t>
            </a:r>
            <a:r>
              <a:rPr lang="sr-Cyrl-RS" sz="1600" dirty="0">
                <a:solidFill>
                  <a:srgbClr val="FFFF00"/>
                </a:solidFill>
              </a:rPr>
              <a:t>1. референт)</a:t>
            </a:r>
          </a:p>
          <a:p>
            <a:r>
              <a:rPr lang="sr-Cyrl-RS" sz="1600" dirty="0">
                <a:solidFill>
                  <a:srgbClr val="FF0000"/>
                </a:solidFill>
              </a:rPr>
              <a:t>-ИЦА </a:t>
            </a:r>
            <a:r>
              <a:rPr lang="sr-Cyrl-RS" sz="1600" dirty="0">
                <a:solidFill>
                  <a:schemeClr val="tx1"/>
                </a:solidFill>
              </a:rPr>
              <a:t>= зависни део лексеме, информација о величини (нема другог референта)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1FD90F-BBF8-41FA-ADAB-E4E8C693D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1B33E18-8C85-4F61-9795-D4B9B7A29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772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B8590-5324-4A21-B0BE-D6F69AD92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Подела деривата према степену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958D2C-4645-417A-8B7E-7C49931AF3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учити → учитељ: </a:t>
            </a:r>
            <a:r>
              <a:rPr lang="sr-Cyrl-R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првостепени дериват</a:t>
            </a:r>
          </a:p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учитељ → учитељица: </a:t>
            </a:r>
            <a:r>
              <a:rPr lang="sr-Cyrl-R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другостепени дериват</a:t>
            </a:r>
          </a:p>
          <a:p>
            <a:endParaRPr lang="sr-Cyrl-R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Говорници нису свесни степенасте структуре деривата!</a:t>
            </a:r>
            <a:endParaRPr lang="en-US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C740CB-FC2E-46FA-BBBC-573CA665E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88D65B-6548-4AF3-BFC5-BE1D29E7C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356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7478C-D64E-4401-A7C8-099D9CEC42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Творбена основа према деривату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D0F99-5FD0-4759-AA89-6DCD73485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КЉУНИЋ</a:t>
            </a:r>
            <a:r>
              <a:rPr lang="sr-Cyrl-RS" dirty="0"/>
              <a:t> </a:t>
            </a:r>
          </a:p>
          <a:p>
            <a:pPr marL="0" indent="0">
              <a:buNone/>
            </a:pPr>
            <a:r>
              <a:rPr lang="sr-Cyrl-RS" dirty="0"/>
              <a:t>(сем. садржај мотивне речи у потпуности улази у дериват)</a:t>
            </a:r>
          </a:p>
          <a:p>
            <a:r>
              <a:rPr lang="sr-Cyrl-RS" dirty="0">
                <a:solidFill>
                  <a:schemeClr val="tx1"/>
                </a:solidFill>
              </a:rPr>
              <a:t>МУЊЕВИТ</a:t>
            </a:r>
            <a:r>
              <a:rPr lang="sr-Cyrl-RS" dirty="0"/>
              <a:t> </a:t>
            </a:r>
          </a:p>
          <a:p>
            <a:pPr marL="0" indent="0">
              <a:buNone/>
            </a:pPr>
            <a:r>
              <a:rPr lang="sr-Cyrl-RS" dirty="0"/>
              <a:t>(само једна сема сем. садржаја мотивне речи у улази у дериват)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CD741F-7EA7-4038-8B92-B5FF84B94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962904-9FDD-4C88-B57D-8791EFA2F5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1966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EA208-1BD4-431B-BCEB-559D99DA0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Суфикс према деривату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EF5724-0757-4C5A-9CB3-43D2B5117C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Случај придевског суфикса -ав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D238A0-1840-4BDF-8BC1-1C1317DE8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ADF869-429D-4142-A76F-17B53603DE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908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7BF02-514A-4A05-9009-D2DFC64B61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Деривационо гнездо</a:t>
            </a:r>
            <a:endParaRPr lang="en-US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47FA292-8107-42BD-846F-F2D74AE867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98846873"/>
              </p:ext>
            </p:extLst>
          </p:nvPr>
        </p:nvGraphicFramePr>
        <p:xfrm>
          <a:off x="1590974" y="180420"/>
          <a:ext cx="7938469" cy="43375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1062">
                  <a:extLst>
                    <a:ext uri="{9D8B030D-6E8A-4147-A177-3AD203B41FA5}">
                      <a16:colId xmlns:a16="http://schemas.microsoft.com/office/drawing/2014/main" val="3622983748"/>
                    </a:ext>
                  </a:extLst>
                </a:gridCol>
                <a:gridCol w="1154079">
                  <a:extLst>
                    <a:ext uri="{9D8B030D-6E8A-4147-A177-3AD203B41FA5}">
                      <a16:colId xmlns:a16="http://schemas.microsoft.com/office/drawing/2014/main" val="3751435621"/>
                    </a:ext>
                  </a:extLst>
                </a:gridCol>
                <a:gridCol w="1154897">
                  <a:extLst>
                    <a:ext uri="{9D8B030D-6E8A-4147-A177-3AD203B41FA5}">
                      <a16:colId xmlns:a16="http://schemas.microsoft.com/office/drawing/2014/main" val="749728875"/>
                    </a:ext>
                  </a:extLst>
                </a:gridCol>
                <a:gridCol w="1039243">
                  <a:extLst>
                    <a:ext uri="{9D8B030D-6E8A-4147-A177-3AD203B41FA5}">
                      <a16:colId xmlns:a16="http://schemas.microsoft.com/office/drawing/2014/main" val="2000880652"/>
                    </a:ext>
                  </a:extLst>
                </a:gridCol>
                <a:gridCol w="1270544">
                  <a:extLst>
                    <a:ext uri="{9D8B030D-6E8A-4147-A177-3AD203B41FA5}">
                      <a16:colId xmlns:a16="http://schemas.microsoft.com/office/drawing/2014/main" val="3254182332"/>
                    </a:ext>
                  </a:extLst>
                </a:gridCol>
                <a:gridCol w="807119">
                  <a:extLst>
                    <a:ext uri="{9D8B030D-6E8A-4147-A177-3AD203B41FA5}">
                      <a16:colId xmlns:a16="http://schemas.microsoft.com/office/drawing/2014/main" val="4074282084"/>
                    </a:ext>
                  </a:extLst>
                </a:gridCol>
                <a:gridCol w="1039243">
                  <a:extLst>
                    <a:ext uri="{9D8B030D-6E8A-4147-A177-3AD203B41FA5}">
                      <a16:colId xmlns:a16="http://schemas.microsoft.com/office/drawing/2014/main" val="1864987842"/>
                    </a:ext>
                  </a:extLst>
                </a:gridCol>
                <a:gridCol w="692282">
                  <a:extLst>
                    <a:ext uri="{9D8B030D-6E8A-4147-A177-3AD203B41FA5}">
                      <a16:colId xmlns:a16="http://schemas.microsoft.com/office/drawing/2014/main" val="2332467883"/>
                    </a:ext>
                  </a:extLst>
                </a:gridCol>
              </a:tblGrid>
              <a:tr h="114460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cap="small">
                          <a:effectLst/>
                        </a:rPr>
                        <a:t> </a:t>
                      </a:r>
                      <a:endParaRPr lang="en-US" sz="120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cap="small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Именица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Nomen attributivum, f.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Nomen attributivum, m.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Глагол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Дублетни придев</a:t>
                      </a:r>
                      <a:r>
                        <a:rPr lang="sr-Latn-CS" sz="12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Придев субјективне оцене</a:t>
                      </a:r>
                      <a:r>
                        <a:rPr lang="sr-Latn-CS" sz="1200">
                          <a:effectLst/>
                        </a:rPr>
                        <a:t>  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Прилог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extLst>
                  <a:ext uri="{0D108BD9-81ED-4DB2-BD59-A6C34878D82A}">
                    <a16:rowId xmlns:a16="http://schemas.microsoft.com/office/drawing/2014/main" val="3178416449"/>
                  </a:ext>
                </a:extLst>
              </a:tr>
              <a:tr h="118453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cap="small">
                          <a:effectLst/>
                        </a:rPr>
                        <a:t>БЛЕД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бледост, бледоћа, бледица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бледети, бледнути, бледити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бледикав, бледичав</a:t>
                      </a:r>
                      <a:r>
                        <a:rPr lang="sr-Latn-CS" sz="1200">
                          <a:effectLst/>
                        </a:rPr>
                        <a:t>,</a:t>
                      </a:r>
                      <a:r>
                        <a:rPr lang="sr-Cyrl-CS" sz="1200">
                          <a:effectLst/>
                        </a:rPr>
                        <a:t> бледичаст, бледуњав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бледо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extLst>
                  <a:ext uri="{0D108BD9-81ED-4DB2-BD59-A6C34878D82A}">
                    <a16:rowId xmlns:a16="http://schemas.microsoft.com/office/drawing/2014/main" val="1748809560"/>
                  </a:ext>
                </a:extLst>
              </a:tr>
              <a:tr h="9111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cap="small">
                          <a:effectLst/>
                        </a:rPr>
                        <a:t>ГЛУП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глупост, глупоћа, глупарија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глупара, глупача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Latn-CS" sz="1200">
                          <a:effectLst/>
                        </a:rPr>
                        <a:t> </a:t>
                      </a:r>
                      <a:r>
                        <a:rPr lang="sr-Cyrl-CS" sz="1200">
                          <a:effectLst/>
                        </a:rPr>
                        <a:t>глупак, глупан, глупоња</a:t>
                      </a:r>
                      <a:r>
                        <a:rPr lang="sr-Latn-CS" sz="12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глупети, глуповати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глупав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глупкав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глупо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extLst>
                  <a:ext uri="{0D108BD9-81ED-4DB2-BD59-A6C34878D82A}">
                    <a16:rowId xmlns:a16="http://schemas.microsoft.com/office/drawing/2014/main" val="2694898269"/>
                  </a:ext>
                </a:extLst>
              </a:tr>
              <a:tr h="96264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cap="small">
                          <a:effectLst/>
                        </a:rPr>
                        <a:t>ГРД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грдост</a:t>
                      </a:r>
                      <a:r>
                        <a:rPr lang="sr-Latn-CS" sz="1200">
                          <a:effectLst/>
                        </a:rPr>
                        <a:t> 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грдуља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грдоба, грдов, грдоња, грдесија</a:t>
                      </a:r>
                      <a:r>
                        <a:rPr lang="sr-Latn-CS" sz="1200">
                          <a:effectLst/>
                        </a:rPr>
                        <a:t>,</a:t>
                      </a:r>
                      <a:r>
                        <a:rPr lang="sr-Cyrl-CS" sz="1200">
                          <a:effectLst/>
                        </a:rPr>
                        <a:t> грдосија, грдиња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грдети, грдити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грдан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>
                          <a:effectLst/>
                        </a:rPr>
                        <a:t>грдесан, грдосан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r-Cyrl-CS" sz="1200" dirty="0">
                          <a:effectLst/>
                        </a:rPr>
                        <a:t>грдо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6885" marR="36885" marT="0" marB="0"/>
                </a:tc>
                <a:extLst>
                  <a:ext uri="{0D108BD9-81ED-4DB2-BD59-A6C34878D82A}">
                    <a16:rowId xmlns:a16="http://schemas.microsoft.com/office/drawing/2014/main" val="210650059"/>
                  </a:ext>
                </a:extLst>
              </a:tr>
            </a:tbl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F414E9-8373-4FED-A92D-CB5FD8A353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5D98AE-AEC3-4373-A1DC-6C9DD5000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904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46E151-F7C7-4C26-B90C-9F2A11264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Основни механизми за развој полисемије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E4D2C-A74D-4148-960E-23B0F3314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метафора: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(човека) →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(ексера)</a:t>
            </a:r>
          </a:p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метонимија: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човека) →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(= памет) </a:t>
            </a:r>
          </a:p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синегдоха: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(човека) →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(= особа)</a:t>
            </a:r>
          </a:p>
          <a:p>
            <a:endParaRPr lang="sr-Cyrl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sr-Cyrl-R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платисемија: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човек →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зид</a:t>
            </a:r>
          </a:p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симилисемија: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 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(човека) → </a:t>
            </a:r>
            <a:r>
              <a:rPr lang="sr-Cyrl-R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глава</a:t>
            </a:r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(животиње)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38CAAB-58A6-4582-A272-EC59BB6A4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151D29-CFEA-479D-A5DC-264135D2F9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06947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F0D939-966A-4215-91CB-2DEECD548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Деривати у менталном лексикону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8AD3D5-E0E1-4EB4-ADC5-07E5E4F5DB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Деривати су творбено и семантички повезани, али нису у асоцијативној вези, а то значи да нису заједно у мнеталном лексикону.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16F916-F951-4C69-BCE1-2C9803D02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6996A2-3B7C-4077-BD54-8D7717CED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7637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50F8C-C635-4B86-8810-53D895829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Деривати именице </a:t>
            </a:r>
            <a:r>
              <a:rPr lang="sr-Cyrl-RS" i="1" dirty="0"/>
              <a:t>глава у</a:t>
            </a:r>
            <a:br>
              <a:rPr lang="sr-Cyrl-RS" i="1" dirty="0"/>
            </a:br>
            <a:r>
              <a:rPr lang="sr-Cyrl-RS" i="1" dirty="0"/>
              <a:t> асоцијативном речнику српског језика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28254-E474-432B-A8EF-7C0D929A5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главни (2), главно (2), главић (1), главобоља (1), главурда (1), поглавица (1), поглавље (1).</a:t>
            </a:r>
          </a:p>
          <a:p>
            <a:r>
              <a:rPr lang="sr-Cyrl-RS" dirty="0"/>
              <a:t>Од </a:t>
            </a:r>
            <a:r>
              <a:rPr lang="sr-Cyrl-RS" b="1" dirty="0">
                <a:solidFill>
                  <a:srgbClr val="FFFF00"/>
                </a:solidFill>
              </a:rPr>
              <a:t>800 испитаника </a:t>
            </a:r>
            <a:r>
              <a:rPr lang="sr-Cyrl-RS" dirty="0"/>
              <a:t>само </a:t>
            </a:r>
            <a:r>
              <a:rPr lang="sr-Cyrl-RS" b="1" dirty="0">
                <a:solidFill>
                  <a:srgbClr val="FFFF00"/>
                </a:solidFill>
              </a:rPr>
              <a:t>9 асоцијација-деривата</a:t>
            </a:r>
            <a:r>
              <a:rPr lang="sr-Cyrl-RS" dirty="0"/>
              <a:t>.</a:t>
            </a:r>
          </a:p>
          <a:p>
            <a:r>
              <a:rPr lang="sr-Cyrl-RS" dirty="0"/>
              <a:t>Од </a:t>
            </a:r>
            <a:r>
              <a:rPr lang="sr-Cyrl-RS" b="1" dirty="0">
                <a:solidFill>
                  <a:srgbClr val="FFFF00"/>
                </a:solidFill>
              </a:rPr>
              <a:t>325 деривата </a:t>
            </a:r>
            <a:r>
              <a:rPr lang="sr-Cyrl-RS" dirty="0"/>
              <a:t>именице </a:t>
            </a:r>
            <a:r>
              <a:rPr lang="sr-Cyrl-RS" i="1" dirty="0"/>
              <a:t>глава</a:t>
            </a:r>
            <a:r>
              <a:rPr lang="sr-Cyrl-RS" dirty="0"/>
              <a:t>,</a:t>
            </a:r>
            <a:r>
              <a:rPr lang="sr-Cyrl-RS" i="1" dirty="0"/>
              <a:t> </a:t>
            </a:r>
            <a:r>
              <a:rPr lang="sr-Cyrl-RS" dirty="0"/>
              <a:t>у АР је само</a:t>
            </a:r>
            <a:r>
              <a:rPr lang="en-US" dirty="0"/>
              <a:t> </a:t>
            </a:r>
            <a:r>
              <a:rPr lang="sr-Cyrl-RS" dirty="0"/>
              <a:t>различитих</a:t>
            </a:r>
          </a:p>
          <a:p>
            <a:pPr marL="0" indent="0">
              <a:buNone/>
            </a:pPr>
            <a:r>
              <a:rPr lang="sr-Cyrl-RS" dirty="0"/>
              <a:t> </a:t>
            </a:r>
            <a:r>
              <a:rPr lang="sr-Cyrl-RS" b="1" dirty="0">
                <a:solidFill>
                  <a:srgbClr val="FFFF00"/>
                </a:solidFill>
              </a:rPr>
              <a:t>7 асоцијација-деривата</a:t>
            </a:r>
            <a:r>
              <a:rPr lang="sr-Cyrl-RS" dirty="0"/>
              <a:t>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CD74AD-B998-49B0-AC41-0DECD14FB8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955610-F3E0-4134-A237-F5EA70F8E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4331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59710-E832-4576-986E-761A718A22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2000" dirty="0"/>
              <a:t>Н.В. Уфимцева, Г.А. Черкасова, </a:t>
            </a:r>
            <a:r>
              <a:rPr lang="ru-RU" sz="2000" dirty="0"/>
              <a:t>Ю</a:t>
            </a:r>
            <a:r>
              <a:rPr lang="sr-Cyrl-RS" sz="2000" dirty="0"/>
              <a:t>.Н. караулов, Е.Ф.Тарасов</a:t>
            </a:r>
            <a:br>
              <a:rPr lang="sr-Cyrl-RS" sz="2000" dirty="0"/>
            </a:br>
            <a:r>
              <a:rPr lang="sr-Cyrl-RS" sz="2000" dirty="0"/>
              <a:t>Слав</a:t>
            </a:r>
            <a:r>
              <a:rPr lang="ru-RU" sz="2000" dirty="0"/>
              <a:t>я</a:t>
            </a:r>
            <a:r>
              <a:rPr lang="sr-Cyrl-RS" sz="2000" dirty="0"/>
              <a:t>нски</a:t>
            </a:r>
            <a:r>
              <a:rPr lang="ru-RU" sz="2000" dirty="0"/>
              <a:t>й </a:t>
            </a:r>
            <a:r>
              <a:rPr lang="sr-Cyrl-RS" sz="2000" dirty="0"/>
              <a:t>ассциативн</a:t>
            </a:r>
            <a:r>
              <a:rPr lang="ru-RU" sz="2000" dirty="0"/>
              <a:t>ый </a:t>
            </a:r>
            <a:r>
              <a:rPr lang="sr-Cyrl-RS" sz="2000" dirty="0"/>
              <a:t>словар</a:t>
            </a:r>
            <a:r>
              <a:rPr lang="ru-RU" sz="2000" dirty="0"/>
              <a:t>ь</a:t>
            </a:r>
            <a:br>
              <a:rPr lang="ru-RU" sz="2000" dirty="0"/>
            </a:br>
            <a:r>
              <a:rPr lang="ru-RU" sz="2000" dirty="0"/>
              <a:t>москва, 2004.</a:t>
            </a:r>
            <a:endParaRPr lang="en-US" sz="20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D92E03-BBD7-4C7F-A193-56B736EBE6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Руски језик: </a:t>
            </a:r>
            <a:r>
              <a:rPr lang="sr-Cyrl-RS" b="1" dirty="0">
                <a:solidFill>
                  <a:srgbClr val="FFFF00"/>
                </a:solidFill>
              </a:rPr>
              <a:t>ГОЛОВА</a:t>
            </a:r>
            <a:r>
              <a:rPr lang="sr-Cyrl-RS" dirty="0"/>
              <a:t>: </a:t>
            </a:r>
            <a:r>
              <a:rPr lang="en-US" dirty="0"/>
              <a:t>579 </a:t>
            </a:r>
            <a:r>
              <a:rPr lang="sr-Cyrl-RS" dirty="0"/>
              <a:t>испитаника: </a:t>
            </a:r>
            <a:r>
              <a:rPr lang="sr-Cyrl-RS" b="1" dirty="0">
                <a:solidFill>
                  <a:srgbClr val="FFFF00"/>
                </a:solidFill>
              </a:rPr>
              <a:t>0 асоцијација-деривата;</a:t>
            </a:r>
            <a:endParaRPr lang="en-US" b="1" dirty="0">
              <a:solidFill>
                <a:srgbClr val="FFFF00"/>
              </a:solidFill>
            </a:endParaRPr>
          </a:p>
          <a:p>
            <a:r>
              <a:rPr lang="sr-Cyrl-RS" dirty="0"/>
              <a:t>Белоруски језик: </a:t>
            </a:r>
            <a:r>
              <a:rPr lang="sr-Cyrl-RS" b="1" dirty="0">
                <a:solidFill>
                  <a:srgbClr val="FFFF00"/>
                </a:solidFill>
              </a:rPr>
              <a:t>ГАЛАВА: </a:t>
            </a:r>
            <a:r>
              <a:rPr lang="sr-Cyrl-RS" dirty="0"/>
              <a:t>478 испитаника: </a:t>
            </a:r>
            <a:r>
              <a:rPr lang="sr-Cyrl-RS" b="1" dirty="0">
                <a:solidFill>
                  <a:srgbClr val="FFFF00"/>
                </a:solidFill>
              </a:rPr>
              <a:t>галоўнае (2), галоўн</a:t>
            </a:r>
            <a:r>
              <a:rPr lang="ru-RU" b="1" dirty="0">
                <a:solidFill>
                  <a:srgbClr val="FFFF00"/>
                </a:solidFill>
              </a:rPr>
              <a:t>ы </a:t>
            </a:r>
            <a:r>
              <a:rPr lang="sr-Cyrl-RS" b="1" dirty="0">
                <a:solidFill>
                  <a:srgbClr val="FFFF00"/>
                </a:solidFill>
              </a:rPr>
              <a:t>(2), 						     галоўка (1);</a:t>
            </a:r>
          </a:p>
          <a:p>
            <a:r>
              <a:rPr lang="sr-Cyrl-RS" dirty="0"/>
              <a:t>Бугарски језик: </a:t>
            </a:r>
            <a:r>
              <a:rPr lang="sr-Cyrl-RS" b="1" dirty="0">
                <a:solidFill>
                  <a:srgbClr val="FFFF00"/>
                </a:solidFill>
              </a:rPr>
              <a:t>ГЛАВА: </a:t>
            </a:r>
            <a:r>
              <a:rPr lang="sr-Cyrl-RS" dirty="0"/>
              <a:t>579 испитаника: </a:t>
            </a:r>
            <a:r>
              <a:rPr lang="sr-Cyrl-RS" b="1" dirty="0">
                <a:solidFill>
                  <a:srgbClr val="FFFF00"/>
                </a:solidFill>
              </a:rPr>
              <a:t>главата (1), главоболие (1);</a:t>
            </a:r>
          </a:p>
          <a:p>
            <a:r>
              <a:rPr lang="sr-Cyrl-RS" dirty="0"/>
              <a:t>Украјински језик: </a:t>
            </a:r>
            <a:r>
              <a:rPr lang="sr-Cyrl-RS" b="1" dirty="0">
                <a:solidFill>
                  <a:srgbClr val="FFFF00"/>
                </a:solidFill>
              </a:rPr>
              <a:t>ГОЛОВА: </a:t>
            </a:r>
            <a:r>
              <a:rPr lang="sr-Cyrl-RS" dirty="0"/>
              <a:t>479 испитаника: </a:t>
            </a:r>
            <a:r>
              <a:rPr lang="sr-Cyrl-RS" b="1" dirty="0">
                <a:solidFill>
                  <a:srgbClr val="FFFF00"/>
                </a:solidFill>
              </a:rPr>
              <a:t>головни</a:t>
            </a:r>
            <a:r>
              <a:rPr lang="ru-RU" b="1" dirty="0">
                <a:solidFill>
                  <a:srgbClr val="FFFF00"/>
                </a:solidFill>
              </a:rPr>
              <a:t>й</a:t>
            </a:r>
            <a:r>
              <a:rPr lang="sr-Cyrl-RS" b="1" dirty="0">
                <a:solidFill>
                  <a:srgbClr val="FFFF00"/>
                </a:solidFill>
              </a:rPr>
              <a:t> (1).</a:t>
            </a:r>
            <a:endParaRPr lang="en-US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endParaRPr lang="sr-Cyrl-RS" b="1" dirty="0"/>
          </a:p>
          <a:p>
            <a:endParaRPr lang="en-US" b="1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69B141-4A6D-41CA-87EB-D89BA83DE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1F1A3C-AF55-471D-ACE1-CA14A2A73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81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64AB13-FD01-4D65-BB65-61FC0D9A7C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Мање продуктивни механизми за настајање секундарних значења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71431-F354-4315-8E5F-0BF9451C03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значења повезана наизглед општим значењем</a:t>
            </a:r>
          </a:p>
          <a:p>
            <a:r>
              <a:rPr lang="sr-Cyrl-RS" dirty="0">
                <a:solidFill>
                  <a:schemeClr val="tx1"/>
                </a:solidFill>
              </a:rPr>
              <a:t>паронимија</a:t>
            </a:r>
          </a:p>
          <a:p>
            <a:r>
              <a:rPr lang="sr-Cyrl-RS" dirty="0">
                <a:solidFill>
                  <a:schemeClr val="tx1"/>
                </a:solidFill>
              </a:rPr>
              <a:t>дифузна значења</a:t>
            </a:r>
          </a:p>
          <a:p>
            <a:r>
              <a:rPr lang="sr-Cyrl-RS" dirty="0">
                <a:solidFill>
                  <a:schemeClr val="tx1"/>
                </a:solidFill>
              </a:rPr>
              <a:t>перспективизација</a:t>
            </a:r>
          </a:p>
          <a:p>
            <a:r>
              <a:rPr lang="sr-Cyrl-RS" dirty="0">
                <a:solidFill>
                  <a:schemeClr val="tx1"/>
                </a:solidFill>
              </a:rPr>
              <a:t>деплеција</a:t>
            </a:r>
          </a:p>
          <a:p>
            <a:r>
              <a:rPr lang="sr-Cyrl-RS" dirty="0">
                <a:solidFill>
                  <a:schemeClr val="tx1"/>
                </a:solidFill>
              </a:rPr>
              <a:t>понављање истог творбеног модела</a:t>
            </a:r>
          </a:p>
          <a:p>
            <a:r>
              <a:rPr lang="sr-Cyrl-RS" dirty="0">
                <a:solidFill>
                  <a:schemeClr val="tx1"/>
                </a:solidFill>
              </a:rPr>
              <a:t>аутотропонимија</a:t>
            </a:r>
          </a:p>
          <a:p>
            <a:r>
              <a:rPr lang="sr-Cyrl-RS" dirty="0">
                <a:solidFill>
                  <a:schemeClr val="tx1"/>
                </a:solidFill>
              </a:rPr>
              <a:t>граматичка полисемија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B800F5-9AD2-4DEE-8E44-C43C21BA3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CA7A4A-F4DE-41D8-870D-2724C4EA1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691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2674A6-D51A-4919-A9B7-0D861E2FE3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значења повезана наизглед општим значењем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168586-D057-4E0C-9E8E-98B87A7C55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КОРА 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→ чини се да постоји опште значење: </a:t>
            </a:r>
            <a:r>
              <a:rPr lang="sr-Cyrl-CS" sz="1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тврди омотач уопште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sr-Cyrl-C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спољашњи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омотач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стабла дрвета, његових грана и корена, који може да се одвоји, огули, сљушти.</a:t>
            </a:r>
          </a:p>
          <a:p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спољашњи тврђи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део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хлеба или пецива уопште; осушени, стврднути део хлеба. </a:t>
            </a:r>
          </a:p>
          <a:p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спољњи омотач неких плодова,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љуска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спољњи, тврди део јајета,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љуска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чврст, рожнати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омотач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код неких животиња. 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607573-C361-4A6C-AB4F-6273F69F9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37A037-DBAD-4A85-8564-072B00706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3221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1A934C-F029-4B92-B965-D2A94102C5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Паронимија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3ED896-F7B0-4CE1-B921-BAD9706379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marR="0" indent="0" algn="just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ПРОГЛЕДАТИ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0" marR="0" indent="0" algn="just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C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гледајући видети кроз што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sr-Cyrl-C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indent="0" algn="just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C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2.а.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почети гледати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видети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Штенци још нису прогледали. </a:t>
            </a:r>
          </a:p>
          <a:p>
            <a:pPr marL="0" marR="0" indent="0" algn="just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C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2.б.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поново добити вид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Лекар јој је рекао да ће прогледати. </a:t>
            </a:r>
          </a:p>
          <a:p>
            <a:pPr marL="0" marR="0" indent="0" algn="just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C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2.в. 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фиг.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постати свестан чега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освестити се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Народ је прогледао и диже се на устанак. </a:t>
            </a:r>
          </a:p>
          <a:p>
            <a:pPr marL="0" marR="0" indent="0" algn="just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C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3.а.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отворити очи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пробудити се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0" marR="0" indent="0" algn="just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</a:t>
            </a:r>
            <a:r>
              <a:rPr lang="sr-Cyrl-C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б.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потпуно упознати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разоткрити кога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Та ја сам тебе прогледао скроз. </a:t>
            </a:r>
          </a:p>
          <a:p>
            <a:pPr marL="0" marR="0" indent="0" algn="just">
              <a:lnSpc>
                <a:spcPct val="17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sr-Cyrl-C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добити рупе од дуге употребе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подерати се 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оделу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обући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). – Ђонови ми прогледали.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CS" sz="1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6.</a:t>
            </a:r>
            <a:r>
              <a:rPr lang="sr-Cyrl-C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прегледати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разгледати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Бабу послаше да прогледа око куће.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16ABC1-6630-4EDB-B748-2ABC93E59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39FBC0-9425-4B06-A415-3C95FB5D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532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412B4-5FAD-48B4-9E1E-EB77F78D66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Дифузна значења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88163D-CAFE-4170-A1C2-9E28E63000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/>
              <a:t>Марш одавде </a:t>
            </a:r>
            <a:r>
              <a:rPr lang="sr-Cyrl-RS" dirty="0">
                <a:solidFill>
                  <a:srgbClr val="FFFF00"/>
                </a:solidFill>
              </a:rPr>
              <a:t>брзо</a:t>
            </a:r>
            <a:r>
              <a:rPr lang="sr-Cyrl-RS" dirty="0"/>
              <a:t>!</a:t>
            </a:r>
          </a:p>
          <a:p>
            <a:r>
              <a:rPr lang="sr-Cyrl-RS" dirty="0">
                <a:solidFill>
                  <a:srgbClr val="FFFF00"/>
                </a:solidFill>
              </a:rPr>
              <a:t>брзо = одмах + не-споро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05F6F3-55B2-429D-931E-69F65F7D8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A35D10-5C10-4C6F-976F-B88BC4E15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50467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4324C-9CC1-42A8-B55D-9EF82B45B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перспективизација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3E81FA-FC53-46B2-84E8-9378E7A583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1800" cap="small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храбар сведок на суђењу </a:t>
            </a:r>
            <a:endParaRPr lang="sr-Cyrl-CS" sz="1800" cap="small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2800" cap="small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храбар војник </a:t>
            </a:r>
          </a:p>
          <a:p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3200" cap="all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храбар човек</a:t>
            </a:r>
            <a:endParaRPr lang="en-US" sz="3200" cap="all" dirty="0">
              <a:solidFill>
                <a:srgbClr val="FFFF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DE4363-6861-48BE-9E22-FBBC8ED40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1F78E1-7C65-490D-878A-85955E82C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947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8593D-E31A-43A9-90A9-96B0F83DA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Деплеција = </a:t>
            </a:r>
            <a:r>
              <a:rPr lang="sr-Cyrl-RS" sz="2400" dirty="0"/>
              <a:t>семантичка истрошеност</a:t>
            </a:r>
            <a:endParaRPr lang="en-US" sz="24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A69E4D-C660-4B6A-B5B6-FDDE4E8EE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Л.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Згуста: У случају полисемије, контекст елиминише из укупног значења речи оне смислове о којима се ту не ради. У случају деплеције, контекст веома битно доприноси значењу дотичне речи.</a:t>
            </a:r>
          </a:p>
          <a:p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</a:rPr>
              <a:t>лексема </a:t>
            </a:r>
            <a:r>
              <a:rPr lang="sr-Cyrl-CS" sz="18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супер</a:t>
            </a:r>
          </a:p>
          <a:p>
            <a:r>
              <a:rPr lang="sr-Cyrl-CS" sz="1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sr-Cyrl-CS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еп</a:t>
            </a:r>
            <a:r>
              <a:rPr lang="sr-Cyrl-C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sr-Cyrl-CS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добар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добра прилика/лепа прилика, добар провод/леп провод, добро друштво/лепо друштво, добра плата/лепа плата, лепо владање/добро владање.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33F754-DF86-4089-83D9-BE6A7894F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D14D06-DE07-46FB-9715-6D15CF1D3D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15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53D38-F2F6-48A8-8DAC-D199D47E0B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RS" sz="2800" dirty="0"/>
              <a:t>Понављање истог творбеног модела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4E6F0D-EF0F-4442-836C-4031B809BB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	БЕЛКА</a:t>
            </a:r>
            <a:endParaRPr lang="sr-Cyrl-C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животиња (женка) беле боје;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беличасто воће; 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жена светлоплаве косе; 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врста горње мушке одеће;</a:t>
            </a:r>
          </a:p>
          <a:p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</a:rPr>
              <a:t>сребрни новчић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6FED26-1F1B-4EB4-AA06-B42707482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CA40EE-2DD3-42BE-87F0-C6BF3B591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116517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297</TotalTime>
  <Words>992</Words>
  <Application>Microsoft Office PowerPoint</Application>
  <PresentationFormat>Widescreen</PresentationFormat>
  <Paragraphs>163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Calibri</vt:lpstr>
      <vt:lpstr>Century Gothic</vt:lpstr>
      <vt:lpstr>Times New Roman</vt:lpstr>
      <vt:lpstr>Wingdings 3</vt:lpstr>
      <vt:lpstr>Slice</vt:lpstr>
      <vt:lpstr>МањЕ продуктивни механизми за настајање секундарних значења лексема</vt:lpstr>
      <vt:lpstr>Основни механизми за развој полисемије</vt:lpstr>
      <vt:lpstr>Мање продуктивни механизми за настајање секундарних значења </vt:lpstr>
      <vt:lpstr>значења повезана наизглед општим значењем </vt:lpstr>
      <vt:lpstr>Паронимија</vt:lpstr>
      <vt:lpstr>Дифузна значења</vt:lpstr>
      <vt:lpstr>перспективизација</vt:lpstr>
      <vt:lpstr>Деплеција = семантичка истрошеност</vt:lpstr>
      <vt:lpstr>Понављање истог творбеног модела</vt:lpstr>
      <vt:lpstr>аутотропонимија</vt:lpstr>
      <vt:lpstr>Граматичка полисемија</vt:lpstr>
      <vt:lpstr>Регуларност семантичког варирања</vt:lpstr>
      <vt:lpstr>PowerPoint Presentation</vt:lpstr>
      <vt:lpstr>Семантика деривата</vt:lpstr>
      <vt:lpstr>Двореферентни и једнореферентни деривати</vt:lpstr>
      <vt:lpstr>Подела деривата према степену</vt:lpstr>
      <vt:lpstr>Творбена основа према деривату</vt:lpstr>
      <vt:lpstr>Суфикс према деривату</vt:lpstr>
      <vt:lpstr>Деривационо гнездо</vt:lpstr>
      <vt:lpstr>Деривати у менталном лексикону</vt:lpstr>
      <vt:lpstr>Деривати именице глава у  асоцијативном речнику српског језика</vt:lpstr>
      <vt:lpstr>Н.В. Уфимцева, Г.А. Черкасова, Ю.Н. караулов, Е.Ф.Тарасов Славянский ассциативный словарь москва, 2004.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Мањи продуктивни механизми за настајање секундарних значења лексема</dc:title>
  <dc:creator>Recenzent</dc:creator>
  <cp:lastModifiedBy>Recenzent</cp:lastModifiedBy>
  <cp:revision>28</cp:revision>
  <dcterms:created xsi:type="dcterms:W3CDTF">2020-12-13T21:35:25Z</dcterms:created>
  <dcterms:modified xsi:type="dcterms:W3CDTF">2021-12-08T10:13:56Z</dcterms:modified>
</cp:coreProperties>
</file>