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8" r:id="rId19"/>
    <p:sldId id="274" r:id="rId20"/>
    <p:sldId id="275" r:id="rId21"/>
    <p:sldId id="276" r:id="rId22"/>
    <p:sldId id="277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93" d="100"/>
          <a:sy n="93" d="100"/>
        </p:scale>
        <p:origin x="247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263EE1-4218-4B9B-AB19-358A846B0396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1B3B4-CAC2-4337-A4E4-E90B42131E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2191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3657CF-4D5B-49C4-9AE4-1D32FC548F0C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5723C1-A5FB-4118-8C50-4EFD8D654992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0A2F9-1796-471E-8376-F11D5D34056E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20A9CF-9A20-4524-A42D-84BEA0CA4A4F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E790E-A92E-48FC-9DA9-C8EA3918E844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A7942-4D6E-44DA-8E70-6DCBC220E6EE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34A5D5-7552-49F7-96B5-CA1244D94A30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E4E09-6600-4909-A967-6D0DD1B1FB7A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439325-8670-477D-BF1A-D7F3BE1C3AE0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F370C-489F-41E0-AFBD-7BEFFFDA1B16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645EB-1CA3-4F32-9D2A-C14848E21100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16A8C7-1B9D-4FAB-A9C7-7F3337B7FE23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AB1B8A-F543-426D-B533-6CE52CEAB4A0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C4224-61CB-4E6C-AB0C-C28B9B1A3F3E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EF04CB-D950-4B8C-A149-349715E7889D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B2BC0-26CD-4E6B-BFF7-A792BF590822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4B7224-D64F-45A3-87C3-F14237E1060C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52362EA-8917-4DCC-ADD0-6768EF091087}" type="datetime1">
              <a:rPr lang="en-US" smtClean="0"/>
              <a:t>12/8/2021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D0623-55F9-4222-87F3-0C50998828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/>
              <a:t>Полисемија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CD7726-43B5-49F7-B8A3-79A1BFDF48C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AE1AC0-8152-48B1-8E15-34B5027FD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b="1" smtClean="0">
                <a:solidFill>
                  <a:schemeClr val="tx1"/>
                </a:solidFill>
              </a:rPr>
              <a:pPr/>
              <a:t>1</a:t>
            </a:fld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75349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41E3F-7491-4EB9-B65F-A54184519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Полисемантичка структура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2F4A7-DD72-4DC4-8C5B-A052D336C6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Нога</a:t>
            </a:r>
            <a:endParaRPr lang="sr-Cyrl-CS" sz="1800" b="1" i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C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1.а.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један од два доња уда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екстремитета код човека од трупа до врхова прстију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који служи за кретање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– Данас је четврти дан како ме боли десна нога у чланку. Ово су нека од секундарних значења: </a:t>
            </a:r>
            <a:r>
              <a:rPr lang="sr-Cyrl-C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в.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доњи део ноге у човека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стопало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– Навукао је на босу ногу каљаче. </a:t>
            </a:r>
            <a:r>
              <a:rPr lang="sr-Cyrl-C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а.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један од више окомитих 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ређе укрштених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кракова 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обично од два до четири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неког предмета 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делова намештаја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направа и сл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.)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који се ослања горњи део тога предмета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ногар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– Нога од кревета поклекла је испод Херцеговца. </a:t>
            </a:r>
            <a:r>
              <a:rPr lang="sr-Cyrl-C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г.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стуб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подупирач 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моста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зида и сл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.) – Од тог моста стоје и сад седам ногу. </a:t>
            </a:r>
            <a:r>
              <a:rPr lang="sr-Cyrl-C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г.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један од кракова двокраког предмета 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маказа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шестара и сл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.). </a:t>
            </a:r>
            <a:r>
              <a:rPr lang="sr-Cyrl-C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а. 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заст.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јединица мере за дужину величине просечног људског стопала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– Два пила 17 ногух висока.</a:t>
            </a:r>
            <a:endParaRPr lang="en-US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BA9A01-A477-433A-B854-434A46F77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25882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27424-46F8-45CE-AC7A-70BD8E56C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Радијална полисемија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CE4321E5-E877-4E1F-9B38-C706993BEE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75891" y="989234"/>
            <a:ext cx="6527771" cy="3614738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0C26234-4496-469A-8776-99EF4702E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8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803A1-3904-4DF4-8D03-F8AB2D336B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Ланчана полисемија</a:t>
            </a:r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DA416BD-DB01-4817-A0CE-AF5C2348E79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54325" y="1876013"/>
            <a:ext cx="7947474" cy="1806190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470B865-6B2F-406D-961D-D02611742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03786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DA660-7A2C-4E80-B701-BD8AF38FC9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Проблем примарног значења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9EBDF6-7592-497C-9F2A-8DBA129B2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Етимолошки примарно значење:</a:t>
            </a:r>
          </a:p>
          <a:p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Лат. </a:t>
            </a:r>
            <a:r>
              <a:rPr lang="sr-Latn-CS" sz="1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Tabula</a:t>
            </a:r>
            <a:r>
              <a:rPr lang="sr-Cyrl-CS" sz="1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</a:t>
            </a: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C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дрвена или камена плоча</a:t>
            </a:r>
          </a:p>
          <a:p>
            <a:r>
              <a:rPr lang="sr-Cyrl-CS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</a:t>
            </a: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нгл. </a:t>
            </a:r>
            <a:r>
              <a:rPr lang="sr-Latn-CS" sz="1800" i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table</a:t>
            </a:r>
            <a:r>
              <a:rPr lang="sr-Cyrl-R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</a:t>
            </a: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C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сто</a:t>
            </a:r>
            <a:endParaRPr lang="sr-Cyrl-C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sr-Cyrl-CS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Срп. </a:t>
            </a:r>
            <a:r>
              <a:rPr lang="sr-Cyrl-CS" sz="18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табла</a:t>
            </a:r>
            <a:r>
              <a:rPr lang="sr-Cyrl-CS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CS" sz="1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– плоча</a:t>
            </a:r>
            <a:r>
              <a:rPr lang="sr-Cyrl-CS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</a:p>
          <a:p>
            <a:r>
              <a:rPr lang="sr-Cyrl-CS" dirty="0">
                <a:solidFill>
                  <a:schemeClr val="tx1"/>
                </a:solidFill>
                <a:latin typeface="Times New Roman" panose="02020603050405020304" pitchFamily="18" charset="0"/>
              </a:rPr>
              <a:t>Семантички примарно значење:</a:t>
            </a:r>
          </a:p>
          <a:p>
            <a:r>
              <a:rPr lang="sr-Cyrl-CS" sz="1800" dirty="0">
                <a:solidFill>
                  <a:srgbClr val="FF0000"/>
                </a:solidFill>
                <a:latin typeface="Times New Roman" panose="02020603050405020304" pitchFamily="18" charset="0"/>
              </a:rPr>
              <a:t>љут</a:t>
            </a:r>
            <a:r>
              <a:rPr lang="sr-Cyrl-CS" sz="1800" dirty="0">
                <a:latin typeface="Times New Roman" panose="02020603050405020304" pitchFamily="18" charset="0"/>
              </a:rPr>
              <a:t> – љут човек (прим.) и љута паприка (сек.)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BDBCD7A-5ED3-4E5E-92E2-1C8B85154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2830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85293-5235-4FDA-BED4-E8C243806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Примарно и доминантно значење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A7B77F-13E4-433D-91E7-7992C2ADA4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Основно значење 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лексеме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туп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који није довољно наоштрен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 којим се тешко реже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сече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тестери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брије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туп нож. </a:t>
            </a:r>
          </a:p>
          <a:p>
            <a:r>
              <a:rPr lang="sr-Cyrl-CS" sz="18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Значења деривата 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заснивају се, међутим, на секундарном значењу обележеном у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Речнику МС 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под 4. а: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умно ограничен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који слабо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тешко схвата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глуп 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 човеку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уму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):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тупав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тупавац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тупавити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тупавко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тупавост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тупак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тупан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тупаџија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тупеж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тупост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тупака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тупарија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419D5D-28BF-4A4A-BDCC-25234B5F8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9945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98BFA-A4E7-4787-BAD2-3E573C620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Главни механизми полисемије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6B4A81-1AAE-4573-8CC0-51636E54FF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solidFill>
                  <a:schemeClr val="tx1"/>
                </a:solidFill>
              </a:rPr>
              <a:t>лексичка метафора</a:t>
            </a:r>
          </a:p>
          <a:p>
            <a:r>
              <a:rPr lang="sr-Cyrl-RS" dirty="0">
                <a:solidFill>
                  <a:schemeClr val="tx1"/>
                </a:solidFill>
              </a:rPr>
              <a:t>лексичка метонимија</a:t>
            </a:r>
          </a:p>
          <a:p>
            <a:r>
              <a:rPr lang="sr-Cyrl-RS" dirty="0">
                <a:solidFill>
                  <a:schemeClr val="tx1"/>
                </a:solidFill>
              </a:rPr>
              <a:t>синегдоха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DFCDCC-EBA3-46F6-9E32-EC7D6CC4F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68099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27D74-7B5D-4BD3-BEAE-8518F402B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слојеви метафоре</a:t>
            </a:r>
            <a:endParaRPr lang="en-US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149AF9B-E9D8-4D56-A659-9F061DA362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73004" y="1992264"/>
            <a:ext cx="6614733" cy="2190940"/>
          </a:xfr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3E62D4F-AAB1-4510-B267-FBB63A0CE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8924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70B093-C5BC-4215-BF43-424390E41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Подсећање на појмовну метафору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D4368A-814E-4AD6-8A1B-EFD4BB69CF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 машина ће ти уштедети сате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Немам времена за тебе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Потрошила сам три сата за тај посао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r>
              <a:rPr lang="sr-Cyrl-CS" sz="1800" dirty="0">
                <a:solidFill>
                  <a:schemeClr val="tx1"/>
                </a:solidFill>
                <a:latin typeface="Times New Roman" panose="02020603050405020304" pitchFamily="18" charset="0"/>
              </a:rPr>
              <a:t>Појмовна метафора: ВРЕМЕ ЈЕ НОВАЦ.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31DEFB-D693-4EA4-AE26-1926F3654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8839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E833F-2240-4E7F-8658-DD977CD85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Три важне чињенице о метафори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453A2-8A9D-4D74-B607-43145D0E6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b="1" dirty="0">
                <a:solidFill>
                  <a:srgbClr val="FF0000"/>
                </a:solidFill>
              </a:rPr>
              <a:t>Лексичка метафора није стилска фигура!</a:t>
            </a:r>
          </a:p>
          <a:p>
            <a:r>
              <a:rPr lang="sr-Cyrl-RS" b="1" dirty="0">
                <a:solidFill>
                  <a:srgbClr val="FF0000"/>
                </a:solidFill>
              </a:rPr>
              <a:t>Метафора није пренос значења, већ пренос имена!</a:t>
            </a:r>
          </a:p>
          <a:p>
            <a:r>
              <a:rPr lang="sr-Cyrl-RS" b="1" dirty="0">
                <a:solidFill>
                  <a:srgbClr val="FF0000"/>
                </a:solidFill>
              </a:rPr>
              <a:t>Метафора није скраћено поређење!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02A549-D2F5-4D50-8BFD-8FC7A326A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42680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3E968-3126-4810-A02A-D2A76B704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Лексичка метафора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1D88DA-FC0B-4141-A07F-C75BF3C641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sz="18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Л</a:t>
            </a:r>
            <a:r>
              <a:rPr lang="sr-Cyrl-C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ексичка метафора је пренос имена с једног појма на други на основу сличности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Сличност изворног и циљног појма никад није апсолутна и комплетна, већ је заснована на некој компоненти, као што је, рецимо, функција, облик, боја, положај, порекло итд. </a:t>
            </a:r>
          </a:p>
          <a:p>
            <a:r>
              <a:rPr lang="sr-Cyrl-CS" sz="1800" dirty="0">
                <a:solidFill>
                  <a:schemeClr val="tx1"/>
                </a:solidFill>
                <a:latin typeface="Times New Roman" panose="02020603050405020304" pitchFamily="18" charset="0"/>
              </a:rPr>
              <a:t>НОГА човека </a:t>
            </a:r>
            <a:r>
              <a:rPr lang="sr-Cyrl-C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НОГА стола</a:t>
            </a:r>
            <a:endParaRPr lang="en-US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sr-Cyrl-RS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ОРИТО (предмет) </a:t>
            </a:r>
            <a:r>
              <a:rPr lang="sr-Cyrl-C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КОРИТО реке</a:t>
            </a:r>
          </a:p>
          <a:p>
            <a:r>
              <a:rPr lang="sr-Cyrl-C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КРИЛО птице </a:t>
            </a:r>
            <a:r>
              <a:rPr lang="sr-Cyrl-CS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→ КРИЛО авиона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881D17-C329-4B81-A9BD-C2304EC30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0243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9245A-D180-4DC8-8891-0FBA12BD9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Полисемија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3F51BD-44D4-42E2-BE39-635E7D2B7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solidFill>
                  <a:schemeClr val="tx1"/>
                </a:solidFill>
              </a:rPr>
              <a:t>Полисемија је вишезначност лексема.</a:t>
            </a:r>
          </a:p>
          <a:p>
            <a:r>
              <a:rPr lang="sr-Cyrl-RS" dirty="0">
                <a:solidFill>
                  <a:schemeClr val="tx1"/>
                </a:solidFill>
              </a:rPr>
              <a:t>Под полисемијом се подразумевају и механизми који доводе до вишезначности.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2D25FF-3B00-4F2F-80D4-12A6D3D3F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89596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13594-699B-4BE8-9701-83A7D3037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/>
              <a:t>Компоненцијална анализа основног и метафоричног значења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A7C70-A9B2-42EF-8A04-8B3445C01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C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глава човека </a:t>
            </a: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</a:t>
            </a:r>
            <a:r>
              <a:rPr lang="sr-Cyrl-C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део људског тела </a:t>
            </a: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округласт</a:t>
            </a: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+ </a:t>
            </a:r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горњи</a:t>
            </a: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+ у којем  је мозак и главна чула.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C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глава ексера </a:t>
            </a: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= </a:t>
            </a:r>
            <a:r>
              <a:rPr lang="sr-Cyrl-C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део предмета </a:t>
            </a: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+ </a:t>
            </a:r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округласт</a:t>
            </a: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+ </a:t>
            </a:r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горњи</a:t>
            </a:r>
            <a:r>
              <a:rPr lang="sr-Cyrl-C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+ пљоснат + који служи за укуцавање  ексера.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9F564A-1F0E-4BE9-AE6E-5190A790F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27225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66003-D268-405A-9C74-9AA9967337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Типови лексичке метафоре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EA16A0-58E3-4AB4-B3A4-CC436514611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(1) </a:t>
            </a:r>
            <a:r>
              <a:rPr lang="sr-Cyrl-C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метафоричке асоцијације по облику: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врат на боци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врат гитаре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врат секире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(2) </a:t>
            </a:r>
            <a:r>
              <a:rPr lang="sr-Cyrl-C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метафоричке асоцијације по боји: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крваве трешње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крвав месец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(3) </a:t>
            </a:r>
            <a:r>
              <a:rPr lang="sr-Cyrl-C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метафоричке асоцијације према месту, положају: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глава брда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(4) </a:t>
            </a:r>
            <a:r>
              <a:rPr lang="sr-Cyrl-C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метафоричке асоцијације засноване на трансформацијама типа конкретно – апстрактно: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оштар нож – оштар човек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туп нож – туп човек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); </a:t>
            </a:r>
          </a:p>
          <a:p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(5) </a:t>
            </a:r>
            <a:r>
              <a:rPr lang="sr-Cyrl-C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метафоричке асоцијације засноване на трансформацији типа апстрактно – конкретно: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симпатична девојка – симпатична справа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добар човек – добра журка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(6) </a:t>
            </a:r>
            <a:r>
              <a:rPr lang="sr-Cyrl-C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метафоричке асоцијације засноване на семама колективне експресије: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јагње – кротка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мирна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недужна особа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буква – глуп човек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глупак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незналица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(7) </a:t>
            </a:r>
            <a:r>
              <a:rPr lang="sr-Cyrl-CS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метафоричке асоцијације типа простор – време: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далека земља – далека прошлост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кратка улица – кратки дани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блиска околина – блиска будућност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n-US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AF88BD-472F-4CF1-801F-A277AD776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7594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1CBCC8-D22D-415A-8AFF-5FFFD7FFD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Два могућа тумачења новинског наслова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1C0CFF-40B4-41F4-97F6-197142D1AB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sr-Cyrl-RS" dirty="0">
                <a:solidFill>
                  <a:schemeClr val="tx1"/>
                </a:solidFill>
              </a:rPr>
              <a:t>ПРОФИТ ТОПИ ОБЕЋАЊА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D4F1F5-8A3F-4420-9F3C-115CD5E66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4288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BB49C-BF9E-459D-B5F1-242228D310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/>
              <a:t>Семантичка позиција за остваривање метафоричког значења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E5639F-FC8B-40CB-8F4A-6F6C72E668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solidFill>
                  <a:schemeClr val="tx1"/>
                </a:solidFill>
              </a:rPr>
              <a:t>Сломио се зуб </a:t>
            </a:r>
            <a:r>
              <a:rPr lang="sr-Cyrl-RS" u="sng" dirty="0">
                <a:solidFill>
                  <a:srgbClr val="FF0000"/>
                </a:solidFill>
              </a:rPr>
              <a:t>на чешљу</a:t>
            </a:r>
            <a:r>
              <a:rPr lang="sr-Cyrl-RS" dirty="0"/>
              <a:t>.</a:t>
            </a:r>
          </a:p>
          <a:p>
            <a:pPr marL="0" indent="0">
              <a:buNone/>
            </a:pPr>
            <a:r>
              <a:rPr lang="sr-Cyrl-RS" dirty="0"/>
              <a:t>					</a:t>
            </a:r>
            <a:r>
              <a:rPr lang="sr-Cyrl-RS" dirty="0">
                <a:solidFill>
                  <a:srgbClr val="FF0000"/>
                </a:solidFill>
              </a:rPr>
              <a:t>детерминатор</a:t>
            </a:r>
          </a:p>
          <a:p>
            <a:pPr marL="0" indent="0">
              <a:buNone/>
            </a:pPr>
            <a:r>
              <a:rPr lang="sr-Cyrl-RS" dirty="0">
                <a:solidFill>
                  <a:schemeClr val="tx1"/>
                </a:solidFill>
              </a:rPr>
              <a:t>Метафоричка значења се остварују у семантичкој позицији са детерминатором.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973B0E-17F4-42A3-9CDB-6F474DC7C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5463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7BF361-6541-4843-BF68-C1068D5F0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Синестезија у лексикологији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B6E18-64B9-438F-9779-BF5D870AFF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solidFill>
                  <a:schemeClr val="tx1"/>
                </a:solidFill>
              </a:rPr>
              <a:t>Када се детерминатори којима се примарно одређују речи у вези с једним чулом употребљавају да одреде речи у вези са другим чулима говоримо о синестезији.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7C0949E-4585-4D2C-965C-367F2A90C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50754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F886E4-817B-49A9-B2F5-84ECEB959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Синестезија као предмет различитих дисциплина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22137C-2A39-4374-8199-FB6D4A4386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solidFill>
                  <a:schemeClr val="tx1"/>
                </a:solidFill>
              </a:rPr>
              <a:t>Синестезија као предмет медицине</a:t>
            </a:r>
          </a:p>
          <a:p>
            <a:r>
              <a:rPr lang="sr-Cyrl-RS" dirty="0">
                <a:solidFill>
                  <a:schemeClr val="tx1"/>
                </a:solidFill>
              </a:rPr>
              <a:t>Синестезија као предмет науке о књижевности</a:t>
            </a:r>
          </a:p>
          <a:p>
            <a:r>
              <a:rPr lang="sr-Cyrl-RS" dirty="0">
                <a:solidFill>
                  <a:schemeClr val="tx1"/>
                </a:solidFill>
              </a:rPr>
              <a:t>Синестезија као предмет науке о језику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26CCD7-EECD-49A2-9E32-229F6A1B4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9476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E1EF44-CB8F-40C4-8429-532012FCE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Неуролози о синестезији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B88B61-E753-4BF0-ACB6-57F972085C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r-Cyrl-CS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еуролог Р. Е. Сајтовик (</a:t>
            </a:r>
            <a:r>
              <a:rPr lang="en-US" sz="18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Cytowic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1995) синестезији приступа као способности која је нарочито изражена код неких људи</a:t>
            </a:r>
            <a:r>
              <a:rPr lang="sr-Cyrl-CS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Људи с овом способношћу зову се синестете.</a:t>
            </a:r>
            <a:endParaRPr lang="sr-Cyrl-CS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сваких 25.000 људи један има ту способност. </a:t>
            </a:r>
          </a:p>
          <a:p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Синестети перципирају гласове или бројеве, на пример, као боје или укусе. Најуобичајенија форма испољавања синестезије јесте обојено чујење. </a:t>
            </a:r>
          </a:p>
          <a:p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Синестезија има неуролошку базу. Синестетичке сензације нису вољно контролисане и не могу се потиснути. </a:t>
            </a:r>
          </a:p>
          <a:p>
            <a:r>
              <a:rPr lang="sr-Cyrl-CS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Ж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ене склоније синестезији од мушкараца и да су леворуки људи синестетичнији од десноруких. </a:t>
            </a:r>
          </a:p>
          <a:p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Дрога ЛСД, па чак и марихуана, појачавају синестетичке способности код обичних људи. Центар за синестезију налази се у хипокампусу.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B41822-A90A-456B-8399-AA91D81A1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87126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92BFC9-BE44-4B6A-9DC8-FB63FBB68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Синестезија у књижевности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11FCAD-643E-4177-92CF-77166EBFB3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solidFill>
                  <a:schemeClr val="tx1"/>
                </a:solidFill>
              </a:rPr>
              <a:t>Ђорђије Вуковић, </a:t>
            </a:r>
            <a:r>
              <a:rPr lang="sr-Cyrl-RS" i="1" dirty="0">
                <a:solidFill>
                  <a:schemeClr val="tx1"/>
                </a:solidFill>
              </a:rPr>
              <a:t>Бели лелек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 је испитао синестезијске метафоре у делима наших писаца од 1850. до 1930. године, односно од Бранка Радичевића до М. Црњанског.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еки трансфери су чести, а неки ретки, јер језик нема подједнаке изражајне способности за све. </a:t>
            </a:r>
          </a:p>
          <a:p>
            <a:r>
              <a:rPr lang="ru-RU" sz="18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ајчешће се синестезијски описују именице 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глас 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ru-RU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песма</a:t>
            </a:r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r>
              <a:rPr lang="ru-RU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 синестезијским и осталим исказима о чулном искуству највише има именица, као и глагола, баш када је посреди оно што се види и чује. Додир, укус и температура означавају се углавном придевима.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772D1A-8C2F-4C0B-A0C6-3CA8FA7C7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04101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AF4A17-2C2D-4B5E-A51A-F8D1EA26C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Синестезија у лексикологији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9C58C-26B8-4A51-81D7-2893A2368A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Примери за синестезију у српском језику:</a:t>
            </a:r>
            <a:endParaRPr lang="en-US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мирис – додир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лак мирис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оштар воњ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тежак мирис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слух–додир:</a:t>
            </a:r>
            <a:r>
              <a:rPr lang="sr-Cyrl-CS" sz="1800" i="1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нежан глас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оштар писак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тежак бат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топао глас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укус–додир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благ шербет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лако вино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оштра ракија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тешко пиће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слух–вид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висок глас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дубок глас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крупно смејање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танак глас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мирис–укус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бљутав смрад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горак задах дима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кисео мирис зноја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сладуњав мирис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вид–додир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мека светлост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лако руменило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нежне боје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хладне боје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слух–укус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љут звук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сладак тенор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укус–вид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танка ракија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 </a:t>
            </a:r>
          </a:p>
          <a:p>
            <a:pPr marL="0" marR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sr-Cyrl-CS" sz="1800" dirty="0">
                <a:solidFill>
                  <a:srgbClr val="FFFF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додир–вид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висока температура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ниска температура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    </a:t>
            </a:r>
            <a:endParaRPr lang="en-US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2A8E71-5E7D-4B07-9924-FD360E8E5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4977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6B466-DD4B-4165-8BDA-7EE28DF140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Закључак о синестезији као језичком механизму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1F961-7920-4053-8757-42A6DCA95B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Наведени подаци показују и то да се придевима који одређују мирис никада (или скоро никада) не описују именице из сфере других чула. У исто време, придеви којима се описује додир могу одређивати именице из сфере свих других чула. Изгледа да су у нашем језику најмање компатибилни придеви који означавају мирис уз именице из сфере чула слуха, и обрнуто – придеви који описују некакав звук уз именице из сфере мириса.</a:t>
            </a:r>
          </a:p>
          <a:p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Најважнији закључак овог истраживања представља чињеница да су резултати испитивања синестезије у српском језику подударни с резултатима истраживања материјала у енглеском и немачком језику, на основу чега би се могла поставити хипотеза о универзалности синестезије, бар у европским језицима. Објашњење за ову универзалност требало би тражити у неурологији чулâ и у самом језику.</a:t>
            </a:r>
            <a:endParaRPr lang="en-US" sz="18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46F28B-8734-46C8-8BF0-92EC592BC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1514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EC735-C877-4CDA-AB2F-A1AB88932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Једнозначне и вишезначне речи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57895F-1BD5-4721-B0B2-A4478E2601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solidFill>
                  <a:schemeClr val="tx1"/>
                </a:solidFill>
              </a:rPr>
              <a:t>Основна подела лексема је подела на:</a:t>
            </a:r>
          </a:p>
          <a:p>
            <a:pPr lvl="1"/>
            <a:r>
              <a:rPr lang="sr-Cyrl-RS" dirty="0">
                <a:solidFill>
                  <a:schemeClr val="tx1"/>
                </a:solidFill>
              </a:rPr>
              <a:t> једнозначне (моносемичне) </a:t>
            </a:r>
          </a:p>
          <a:p>
            <a:pPr lvl="1"/>
            <a:r>
              <a:rPr lang="sr-Cyrl-RS" dirty="0">
                <a:solidFill>
                  <a:schemeClr val="tx1"/>
                </a:solidFill>
              </a:rPr>
              <a:t>вишезначне (полисемичне)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E8FE6A-440E-44C1-BDDD-2DFC7BCA9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4353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3E0B7-2292-4005-A3F3-6CF0DB8F1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30298-90CD-40DE-8360-D42E81DDCF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sr-Cyrl-RS" dirty="0">
                <a:solidFill>
                  <a:schemeClr val="tx1"/>
                </a:solidFill>
              </a:rPr>
              <a:t>Хвала на пажњи!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07C197-EF4B-45B5-8289-457B50D9A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9442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7A941A-D67A-4E33-A067-B05728D9E3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Бројност једнозначних и вишезначних речи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3FD3EF-E756-4ED1-8AA6-D3F4A28212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Руски лингвиста Ф. П. Фиљин сматра да су две трећине лексема у руском језику једнозначне. Број једнозначних лексема у језику нарочито увећавају термини, којима се језици стално богате, а који су обично једнозначни.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CDE454-13FB-458D-94EC-B2690ED2B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207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6DB301-2DC9-4C2D-AEAA-5D360D82B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Вишезначне речи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8B302-67AD-42E3-8A5F-EF05BAFE17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М. Дешић прегледао је прве три књиге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Речника САНУ.</a:t>
            </a:r>
          </a:p>
          <a:p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167 лексема које имају више од петнаест значења. </a:t>
            </a:r>
          </a:p>
          <a:p>
            <a:pPr lvl="1"/>
            <a:r>
              <a:rPr lang="sr-Cyrl-CS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(1) именице и глаголи имају највише значењâ; </a:t>
            </a:r>
          </a:p>
          <a:p>
            <a:pPr lvl="1"/>
            <a:r>
              <a:rPr lang="sr-Cyrl-CS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(2) полисемичне речи су углавном променљиве (богатство облика, сматра Дешић, стоји у некој вези са богатством значења);</a:t>
            </a:r>
          </a:p>
          <a:p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Latn-R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(3) више значењâ имају домаће него стране речи;</a:t>
            </a:r>
          </a:p>
          <a:p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Latn-R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(4) највише значењâ имају лексеме које се односе на човеков свакодневни живот – на делове тела, породицу и друштвени живот, предмете из свакодневног живота, биљке и животиње из нашег окружења; </a:t>
            </a:r>
          </a:p>
          <a:p>
            <a:pPr marL="457200" lvl="1" indent="0">
              <a:buNone/>
            </a:pPr>
            <a:r>
              <a:rPr lang="sr-Cyrl-CS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(5) највише значења имају просте речи, а изведенице и сложенице имају знатно мање значењâ. Ипак, има и оних деривата који су вишезначни (нпр. они који су изведени суфиксима -</a:t>
            </a:r>
            <a:r>
              <a:rPr lang="sr-Cyrl-CS" sz="16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ак </a:t>
            </a:r>
            <a:r>
              <a:rPr lang="sr-Cyrl-CS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sr-Cyrl-CS" sz="16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-ица</a:t>
            </a:r>
            <a:r>
              <a:rPr lang="sr-Cyrl-CS" sz="1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); (6) вишезначне су обично краће речи (оне чија се основа састоји из највише пет фонема).</a:t>
            </a:r>
            <a:endParaRPr lang="en-US" sz="16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1F445F-E4F7-495B-93BC-5D3B4CB74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96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B36AB-77D9-4D9C-B85D-A91A6CE324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Једнозначне речи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6BF77F-D869-45F7-BFAE-A9245F02B9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solidFill>
                  <a:schemeClr val="tx1"/>
                </a:solidFill>
              </a:rPr>
              <a:t>термини</a:t>
            </a:r>
          </a:p>
          <a:p>
            <a:r>
              <a:rPr lang="sr-Cyrl-RS" dirty="0">
                <a:solidFill>
                  <a:schemeClr val="tx1"/>
                </a:solidFill>
              </a:rPr>
              <a:t>тек позајмљене лексеме</a:t>
            </a:r>
          </a:p>
          <a:p>
            <a:r>
              <a:rPr lang="sr-Cyrl-RS" dirty="0">
                <a:solidFill>
                  <a:schemeClr val="tx1"/>
                </a:solidFill>
              </a:rPr>
              <a:t>различити типови специјалне лексике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F9FF51-9D38-4A14-9A11-45CF9532D2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7874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CEA45-B098-4D34-8830-25B36D7CF2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Судбина речи у вези са полисемијом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631B5-0699-450C-8381-7159DAD9CF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>
                <a:solidFill>
                  <a:schemeClr val="tx1"/>
                </a:solidFill>
              </a:rPr>
              <a:t>Неке лексеме добијају нова значења:</a:t>
            </a:r>
          </a:p>
          <a:p>
            <a:pPr lvl="1"/>
            <a:r>
              <a:rPr lang="sr-Cyrl-RS" i="1" dirty="0">
                <a:solidFill>
                  <a:schemeClr val="tx1"/>
                </a:solidFill>
              </a:rPr>
              <a:t>миш</a:t>
            </a:r>
            <a:r>
              <a:rPr lang="sr-Cyrl-RS" dirty="0">
                <a:solidFill>
                  <a:schemeClr val="tx1"/>
                </a:solidFill>
              </a:rPr>
              <a:t>: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мала мобилна справа којом се контролишу покрети курсора на компјутерском монитору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sr-Cyrl-RS" dirty="0">
              <a:solidFill>
                <a:schemeClr val="tx1"/>
              </a:solidFill>
            </a:endParaRPr>
          </a:p>
          <a:p>
            <a:r>
              <a:rPr lang="sr-Cyrl-RS" dirty="0">
                <a:solidFill>
                  <a:schemeClr val="tx1"/>
                </a:solidFill>
              </a:rPr>
              <a:t>Неким лексемама се значења цепају у посебне лексеме:</a:t>
            </a:r>
          </a:p>
          <a:p>
            <a:pPr lvl="1"/>
            <a:r>
              <a:rPr lang="sr-Cyrl-CS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онац</a:t>
            </a:r>
            <a:r>
              <a:rPr lang="sr-Cyrl-CS" sz="1800" baseline="30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1__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нит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жица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влакно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пређа 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нпр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 свиле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вуне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памука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вештачких сировина и др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.) </a:t>
            </a:r>
          </a:p>
          <a:p>
            <a:pPr lvl="1"/>
            <a:r>
              <a:rPr lang="sr-Cyrl-CS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онац</a:t>
            </a:r>
            <a:r>
              <a:rPr lang="sr-Cyrl-CS" sz="1800" baseline="30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2__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завршни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последњи тренутак или део неког временског периода;</a:t>
            </a:r>
          </a:p>
          <a:p>
            <a:pPr lvl="1"/>
            <a:r>
              <a:rPr lang="sr-Cyrl-CS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онац</a:t>
            </a:r>
            <a:r>
              <a:rPr lang="sr-Cyrl-CS" sz="1800" baseline="30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 __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стара мера за дужину која је износила 2 метра и 13 центиметара;</a:t>
            </a:r>
          </a:p>
          <a:p>
            <a:pPr lvl="1"/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конац</a:t>
            </a:r>
            <a:r>
              <a:rPr lang="sr-Cyrl-CS" sz="1800" baseline="30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 __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глежањ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чланак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чукаљ 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прегиб код стопала на чарапи или ципели</a:t>
            </a:r>
            <a:r>
              <a:rPr lang="sr-Cyrl-CS" sz="18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r>
              <a:rPr lang="sr-Cyrl-CS" sz="18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AF47B3-BCF5-4312-AA53-B827BFF03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348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192D7D-5B0B-4257-9C26-168884C0D1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Узроци полисемије</a:t>
            </a:r>
            <a:br>
              <a:rPr lang="sr-Cyrl-R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DD4D6-0EE6-4205-A348-51E3B73A40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solidFill>
                  <a:schemeClr val="tx1"/>
                </a:solidFill>
              </a:rPr>
              <a:t>човекове когнитивне способности</a:t>
            </a:r>
          </a:p>
          <a:p>
            <a:r>
              <a:rPr lang="sr-Cyrl-RS" dirty="0">
                <a:solidFill>
                  <a:schemeClr val="tx1"/>
                </a:solidFill>
              </a:rPr>
              <a:t>покушај очувања системских веза међу лексемама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9D0316-77BD-4AA1-B261-07F3B02F2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919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B0949-00D5-43D1-9E84-919EEDBBB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Полисемантичка структура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9E59CF-AAD1-470A-8892-5489DE3C8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dirty="0">
                <a:solidFill>
                  <a:schemeClr val="tx1"/>
                </a:solidFill>
              </a:rPr>
              <a:t>1. примарно значење /основно значење / примарна семантичка реализација</a:t>
            </a:r>
          </a:p>
          <a:p>
            <a:r>
              <a:rPr lang="sr-Cyrl-RS" dirty="0">
                <a:solidFill>
                  <a:schemeClr val="tx1"/>
                </a:solidFill>
              </a:rPr>
              <a:t>2, 3., 4.а., 4.б..... секундарна значења /секундарне семантичке реализације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D6A8BF-A10F-4E6F-9DEC-B74201B53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460023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335</TotalTime>
  <Words>1660</Words>
  <Application>Microsoft Office PowerPoint</Application>
  <PresentationFormat>Widescreen</PresentationFormat>
  <Paragraphs>152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Calibri</vt:lpstr>
      <vt:lpstr>Century Gothic</vt:lpstr>
      <vt:lpstr>Times New Roman</vt:lpstr>
      <vt:lpstr>Wingdings 3</vt:lpstr>
      <vt:lpstr>Slice</vt:lpstr>
      <vt:lpstr>Полисемија</vt:lpstr>
      <vt:lpstr>Полисемија</vt:lpstr>
      <vt:lpstr>Једнозначне и вишезначне речи</vt:lpstr>
      <vt:lpstr>Бројност једнозначних и вишезначних речи</vt:lpstr>
      <vt:lpstr>Вишезначне речи</vt:lpstr>
      <vt:lpstr>Једнозначне речи</vt:lpstr>
      <vt:lpstr>Судбина речи у вези са полисемијом</vt:lpstr>
      <vt:lpstr>Узроци полисемије </vt:lpstr>
      <vt:lpstr>Полисемантичка структура</vt:lpstr>
      <vt:lpstr>Полисемантичка структура </vt:lpstr>
      <vt:lpstr>Радијална полисемија</vt:lpstr>
      <vt:lpstr>Ланчана полисемија</vt:lpstr>
      <vt:lpstr>Проблем примарног значења</vt:lpstr>
      <vt:lpstr>Примарно и доминантно значење</vt:lpstr>
      <vt:lpstr>Главни механизми полисемије</vt:lpstr>
      <vt:lpstr>слојеви метафоре</vt:lpstr>
      <vt:lpstr>Подсећање на појмовну метафору</vt:lpstr>
      <vt:lpstr>Три важне чињенице о метафори</vt:lpstr>
      <vt:lpstr>Лексичка метафора</vt:lpstr>
      <vt:lpstr>Компоненцијална анализа основног и метафоричног значења</vt:lpstr>
      <vt:lpstr>Типови лексичке метафоре</vt:lpstr>
      <vt:lpstr>Два могућа тумачења новинског наслова</vt:lpstr>
      <vt:lpstr>Семантичка позиција за остваривање метафоричког значења</vt:lpstr>
      <vt:lpstr>Синестезија у лексикологији</vt:lpstr>
      <vt:lpstr>Синестезија као предмет различитих дисциплина</vt:lpstr>
      <vt:lpstr>Неуролози о синестезији</vt:lpstr>
      <vt:lpstr>Синестезија у књижевности</vt:lpstr>
      <vt:lpstr>Синестезија у лексикологији</vt:lpstr>
      <vt:lpstr>Закључак о синестезији као језичком механизму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Полисемија</dc:title>
  <dc:creator>Recenzent</dc:creator>
  <cp:lastModifiedBy>Recenzent</cp:lastModifiedBy>
  <cp:revision>36</cp:revision>
  <dcterms:created xsi:type="dcterms:W3CDTF">2020-12-03T13:45:04Z</dcterms:created>
  <dcterms:modified xsi:type="dcterms:W3CDTF">2021-12-08T09:50:48Z</dcterms:modified>
</cp:coreProperties>
</file>