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86" r:id="rId10"/>
    <p:sldId id="288" r:id="rId11"/>
    <p:sldId id="290" r:id="rId12"/>
    <p:sldId id="292" r:id="rId13"/>
    <p:sldId id="294" r:id="rId14"/>
    <p:sldId id="296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3" r:id="rId24"/>
    <p:sldId id="275" r:id="rId25"/>
    <p:sldId id="276" r:id="rId26"/>
    <p:sldId id="277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13EE-2081-4C2B-A10F-D948122631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Асоцијативна метода у семантичким истраживањима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43A62-A07A-478C-BFB3-8CD8F4D03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3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7624-152A-42CD-95D1-22A3A9C3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Рајна Драгићевић, предраг пипер, мариј стефановић, </a:t>
            </a:r>
            <a:r>
              <a:rPr lang="sr-Cyrl-RS" sz="2400" i="1" dirty="0"/>
              <a:t>Обратни асоцијативни речник српскога језика</a:t>
            </a:r>
            <a:r>
              <a:rPr lang="sr-Cyrl-RS" sz="2400" dirty="0"/>
              <a:t>, београд, 2011.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9A5047-9BED-441D-A70C-B6F4D48FD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32482" y="326598"/>
            <a:ext cx="4274109" cy="3825718"/>
          </a:xfrm>
        </p:spPr>
      </p:pic>
    </p:spTree>
    <p:extLst>
      <p:ext uri="{BB962C8B-B14F-4D97-AF65-F5344CB8AC3E}">
        <p14:creationId xmlns:p14="http://schemas.microsoft.com/office/powerpoint/2010/main" val="330288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687E8-B250-4F4B-85F6-8FC7905F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Врата у ар1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51D08-6E75-4C1E-8CF6-F81CC03AA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48925" y="224386"/>
            <a:ext cx="3946915" cy="4354678"/>
          </a:xfrm>
        </p:spPr>
      </p:pic>
    </p:spTree>
    <p:extLst>
      <p:ext uri="{BB962C8B-B14F-4D97-AF65-F5344CB8AC3E}">
        <p14:creationId xmlns:p14="http://schemas.microsoft.com/office/powerpoint/2010/main" val="143987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FA2D-DA2A-4986-9EC8-29BB3779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Врата у ар 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DD4FC5-1563-46DB-8AD6-8D0EE39BC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40405" y="706330"/>
            <a:ext cx="4529477" cy="3718519"/>
          </a:xfrm>
        </p:spPr>
      </p:pic>
    </p:spTree>
    <p:extLst>
      <p:ext uri="{BB962C8B-B14F-4D97-AF65-F5344CB8AC3E}">
        <p14:creationId xmlns:p14="http://schemas.microsoft.com/office/powerpoint/2010/main" val="180809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44DA-E4FC-4426-8CBE-2E3A24F9D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Статистика у ар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ED56-1909-41A9-B013-2F25BF5A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</a:rPr>
              <a:t>ВРАТА у АР1:</a:t>
            </a:r>
          </a:p>
          <a:p>
            <a:r>
              <a:rPr lang="sr-Cyrl-RS" dirty="0">
                <a:solidFill>
                  <a:schemeClr val="tx1"/>
                </a:solidFill>
              </a:rPr>
              <a:t>800 (164, 442, 44) + 181 + 11 + 111</a:t>
            </a:r>
          </a:p>
          <a:p>
            <a:r>
              <a:rPr lang="sr-Cyrl-RS" dirty="0">
                <a:solidFill>
                  <a:schemeClr val="tx1"/>
                </a:solidFill>
              </a:rPr>
              <a:t>800 (укупан број испитаника)</a:t>
            </a:r>
          </a:p>
          <a:p>
            <a:r>
              <a:rPr lang="sr-Cyrl-RS" dirty="0">
                <a:solidFill>
                  <a:schemeClr val="tx1"/>
                </a:solidFill>
              </a:rPr>
              <a:t>181 – укупан број различитих реакција, </a:t>
            </a:r>
          </a:p>
          <a:p>
            <a:r>
              <a:rPr lang="sr-Cyrl-RS" dirty="0">
                <a:solidFill>
                  <a:schemeClr val="tx1"/>
                </a:solidFill>
              </a:rPr>
              <a:t>11 – омисије (број испитаника који нису имали одговор),</a:t>
            </a:r>
          </a:p>
          <a:p>
            <a:r>
              <a:rPr lang="sr-Cyrl-RS" dirty="0">
                <a:solidFill>
                  <a:schemeClr val="tx1"/>
                </a:solidFill>
              </a:rPr>
              <a:t> 111 – број асоцијација са фреквенцијом 1, </a:t>
            </a:r>
          </a:p>
          <a:p>
            <a:r>
              <a:rPr lang="sr-Cyrl-RS" dirty="0">
                <a:solidFill>
                  <a:schemeClr val="tx1"/>
                </a:solidFill>
              </a:rPr>
              <a:t>(164 – мушкарци, 442 – студенти друштвених наука, 44 – студенти природних наука).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0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34DC-CEC6-4F0D-A6A6-3E2A0E7F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Статистика у ар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9755-82A3-4877-A149-A2BF7103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rgbClr val="FF0000"/>
                </a:solidFill>
              </a:rPr>
              <a:t>ВРАТА у АР 2</a:t>
            </a:r>
          </a:p>
          <a:p>
            <a:r>
              <a:rPr lang="sr-Cyrl-RS" dirty="0">
                <a:solidFill>
                  <a:schemeClr val="tx1"/>
                </a:solidFill>
              </a:rPr>
              <a:t>775 + 52</a:t>
            </a:r>
          </a:p>
          <a:p>
            <a:r>
              <a:rPr lang="sr-Cyrl-RS" dirty="0">
                <a:solidFill>
                  <a:schemeClr val="tx1"/>
                </a:solidFill>
              </a:rPr>
              <a:t>775 – врата су била 775 пута рекација испитаника у АР1</a:t>
            </a:r>
          </a:p>
          <a:p>
            <a:r>
              <a:rPr lang="sr-Cyrl-RS" dirty="0">
                <a:solidFill>
                  <a:schemeClr val="tx1"/>
                </a:solidFill>
              </a:rPr>
              <a:t>52 – врата су представљала реакцију на 52 стимулуса у АР1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3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5224-713F-413B-91F4-759FC605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07AE-9A32-4771-B3A0-4C28FF02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 слободних асоцијација – од ученика се тражило да на десет речи-дражи одговоре првом речју која им падне на памет. Речи-дражи: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црн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бео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леви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хладан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земља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брат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мајка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кокошка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вучица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Овај тест је осмишљен с намером да се испита је ли заиста лексема супротног значења најчешћа асоцијација на реч-драж.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A2C6-D951-45C9-8B6F-B4F5F280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антонимија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1549D-CEBA-4A7D-B24A-6418557A1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 испитаника је тражено да на шест речи-дражи одговоре речју супротног значења. Задате су следеће речи: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обувен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дебео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пун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сув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0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D4F6-D340-4E89-ACF8-51F9D277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Теорија прототипа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7962-280B-42A5-8863-E66F4E2C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Асоцијативном анкетом дошло се до прототипичних придева са значењем људских особина – </a:t>
            </a:r>
            <a:r>
              <a:rPr lang="sr-Cyrl-RS" i="1" dirty="0">
                <a:solidFill>
                  <a:schemeClr val="tx1"/>
                </a:solidFill>
              </a:rPr>
              <a:t>добар</a:t>
            </a:r>
            <a:r>
              <a:rPr lang="sr-Cyrl-RS" dirty="0">
                <a:solidFill>
                  <a:schemeClr val="tx1"/>
                </a:solidFill>
              </a:rPr>
              <a:t> и </a:t>
            </a:r>
            <a:r>
              <a:rPr lang="sr-Cyrl-RS" i="1" dirty="0">
                <a:solidFill>
                  <a:schemeClr val="tx1"/>
                </a:solidFill>
              </a:rPr>
              <a:t>леп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Пример преплитања теорије прототипа и асоцијативне методе.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66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14DA-D294-4123-A86F-8F9658BC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Концептуализација</a:t>
            </a:r>
            <a:br>
              <a:rPr lang="sr-Cyrl-RS" dirty="0"/>
            </a:br>
            <a:r>
              <a:rPr lang="sr-Cyrl-RS" sz="2400" dirty="0"/>
              <a:t>(истраживање бр.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CAE3-C323-4241-9116-2BCDA638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кад...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могу искрено да кажем оно што мислим; бих срушила све око себе; си изнервиран; /; ми је учињена неправда; се нађем у неправди; ме неко изнервира; сам потпуно немоћан у случају неправде; не успеш у ономе што желиш; ме изнервира мама; нешто не испадне онако како желиш; не могу да постигнем оно што желим; те изнервира неко; ме неко не схвати; не могу да добијем оно што желим, а могуће је; немаш контролу над собом; се изгубиш; смо нервозни; ме неко лаже; бих побила све око себе; си љут на некога; бих неког убила; ми дође да убијем и кад губим контролу; ти нешто не одговара; ме дечко превари с мојом најбољом другарицом; сам љута; не могу да урадим шта желим; не постижем шта желим; се љутиш; неко некога прекида док прича; кад ме неко нервира; смо изнервирани, бесни због нечег; ме неко изнервира; неком позајмиш одело, а тај ти не врати; ме неко згази у градском превозу; нешто планираш, а не испадне како си хтео; ме не поштују; ме неко изнервира; си изнервиран да не можеш да се контролишеш; си нервозан, нерасположен; ме неко изнервира; не добијем оно што сам очекивала; се љутиш на неког; бих најрађе убила неког кад ме изнервира; изгубиш разум; рукама удараш у јастук; осетиш као да нешто кључа у теби; искалимо на себи нешто што је други урадио; ми неко добаци; ти се не оствари жеља; ме неко повреди; не добијем или не постигнем оно што желим; мрзиш све око себе; неко створи осећај незадовољства или нервозе која прелази одређене границе; није онако како ја хоћу; горим изнутра и желим да пукнем; те неко изнервира; ме брат изнервира; неко прекрши обећање; мрзим цео свет; ме дечко изнервира; те неко изнервира у превозу; ме неко разочара или изневери и тиме испровоцира; се изнервирамо; нисмо у границама нормале; ме обори професор на испиту; ме неко лаже, а мисли да ја не примећујем; желиш да разбијеш све око себе....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9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D51C-6A8D-4BEE-A28D-9C4FD837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Концептуализација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03B3-E8AF-459A-B5FA-221B22D0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Систематизација реакција показује четири најчешћа типа асоцијација на љутњу. Први је: </a:t>
            </a:r>
            <a:r>
              <a:rPr lang="sr-Cyrl-CS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кад ме неко изнервира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Други: </a:t>
            </a:r>
            <a:r>
              <a:rPr lang="sr-Cyrl-CS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блокирани циљ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Трећи: </a:t>
            </a:r>
            <a:r>
              <a:rPr lang="sr-Cyrl-CS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кад испољим физиолошку реакцију као реакцију на неки догађај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Четврти: </a:t>
            </a:r>
            <a:r>
              <a:rPr lang="sr-Cyrl-CS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кад ми неко учини неправду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вај асоцијативни тест показује да је љутња у свом најтипичнијем облику реакција на блокирани циљ или на нанесено понижење.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1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5D57-24AD-473B-8391-962D3487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Истраживања вербалних асоцијација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0F45-8798-4879-AEFF-2310A42EE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Кент и Розанов (G. H. Kent и  A. J. Rosanoff), 1910.</a:t>
            </a:r>
          </a:p>
          <a:p>
            <a:pPr marL="0" indent="0">
              <a:buNone/>
            </a:pPr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Испитали 1000 Американаца тестом слободних асоцијација од 100 стимулуса</a:t>
            </a:r>
            <a:endParaRPr lang="sr-Cyrl-C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У англосаксонском свету – асоцијације се истражују седамдесетих година ХХ века, у оквиру експерименталне психологије.</a:t>
            </a:r>
          </a:p>
          <a:p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У словенском свету – асоцијације се испитују крајем ХХ века, у оквиру лингвистике, психолингвистике, лингвокултурологије.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2477-0DAB-4D20-AFB1-EC49D667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Концептуализација</a:t>
            </a:r>
            <a:br>
              <a:rPr lang="sr-Cyrl-RS" dirty="0"/>
            </a:br>
            <a:r>
              <a:rPr lang="sr-Cyrl-RS" dirty="0"/>
              <a:t> </a:t>
            </a:r>
            <a:r>
              <a:rPr lang="sr-Cyrl-RS" sz="2400" dirty="0"/>
              <a:t>(истраживање бр.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B702-4A94-4B49-AA47-6288637D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–––––––––––––– осећа љутњу. </a:t>
            </a:r>
          </a:p>
          <a:p>
            <a:pPr marL="0" indent="0" algn="ctr">
              <a:buNone/>
            </a:pPr>
            <a:endParaRPr lang="sr-Cyrl-C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Одговори су били дивергентни, али најчешће реакције су:</a:t>
            </a:r>
          </a:p>
          <a:p>
            <a:pPr marL="0" indent="0" algn="ctr">
              <a:buNone/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1)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отац/тата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2)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професор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95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D628-1C26-4FE9-9D24-35E91D32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Концептуализација</a:t>
            </a:r>
            <a:br>
              <a:rPr lang="sr-Cyrl-RS" dirty="0"/>
            </a:br>
            <a:r>
              <a:rPr lang="sr-Cyrl-RS" sz="2400" dirty="0"/>
              <a:t>(истраживање бр.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591E-D67E-48CC-9CAB-29320334A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Слободне асоцијације на придев ЉУТ.</a:t>
            </a:r>
          </a:p>
          <a:p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Најчешћи одговор који се односио на доживљаваоца љутње био је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(због фразеологизма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 као рис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а одмах затим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отац/тата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Неке друге реакције, а пре свега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мрзовољан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мргуд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незадовољан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безобразан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напет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зао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пргав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напрасан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огорчен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импулсиван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агресиван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слаб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намћораст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пркосан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колерик...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7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4518-D28B-4164-95BA-70BB5409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Семантички сценарио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BB4A-E0CF-4419-ABBF-95A76526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sr-Cyrl-C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Љутња је у свом најтипичнијем облику реакција на блокирани циљ или на нанесено понижење.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Љутња је реакција на догађај, а стереотипни носиоци љутње у типичном сценарију јесу они који немају разлога да је контролишу због своје важне улоге у друштвеној групи, па је због тога слободно и често испољавају.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Љутња има две своје манифестације – тренутну и трајн(иј)у. Тренутна манифестација је типична емоција, док је трајн(иј)а део колеричног темперамента и представља особину.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Два типична сценарија љутње са компонентама имиџа љутње, према резултатима асоцијативне методе, јесу: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Први сценарио: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један учесник; објективно остварљив циљ; труд/нада/уверење да ће се постићи зацртани циљ; немогућност остварења циља; осећање фрустрације; губитак контроле; физиолошке реакције понекад праћене агресивним понашањем.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 сценарио: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два учесника; изазивач чини неправду, увреду, понижење; други учесник тиме бива изазван; губитак контроле; физиолошке реакције понекад праћене агресивним понашањем.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1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Деривација у менталном лексикону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14017"/>
              </p:ext>
            </p:extLst>
          </p:nvPr>
        </p:nvGraphicFramePr>
        <p:xfrm>
          <a:off x="1664560" y="581821"/>
          <a:ext cx="7414056" cy="35776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853514">
                  <a:extLst>
                    <a:ext uri="{9D8B030D-6E8A-4147-A177-3AD203B41FA5}">
                      <a16:colId xmlns:a16="http://schemas.microsoft.com/office/drawing/2014/main" val="522180331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3342459415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2035889488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2416815512"/>
                    </a:ext>
                  </a:extLst>
                </a:gridCol>
              </a:tblGrid>
              <a:tr h="741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Језик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Укупан број асоцијација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</a:rPr>
                        <a:t>Број творбено повезаних асоцијација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Творбено повезане асоцијације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243203"/>
                  </a:ext>
                </a:extLst>
              </a:tr>
              <a:tr h="7414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српски глуп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</a:rPr>
                        <a:t>глупак (2), глупост (2), глупан (1), глупсон (1)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710376"/>
                  </a:ext>
                </a:extLst>
              </a:tr>
              <a:tr h="5560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руски глупый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594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///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335679"/>
                  </a:ext>
                </a:extLst>
              </a:tr>
              <a:tr h="370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</a:rPr>
                        <a:t>белоруски дурны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641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дурань (7), дурак (1)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907566"/>
                  </a:ext>
                </a:extLst>
              </a:tr>
              <a:tr h="74140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</a:rPr>
                        <a:t>бугарски глупав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583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глупак (5), глупавичък (1), глупчо (1)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038652"/>
                  </a:ext>
                </a:extLst>
              </a:tr>
              <a:tr h="3707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</a:rPr>
                        <a:t>украјински дурний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478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400" dirty="0">
                          <a:effectLst/>
                        </a:rPr>
                        <a:t>дурень (5)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82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2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EFA6-D36A-43ED-ACB3-8EDD0FF4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Значење придева са значењем људских особина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5DBA-4485-4DD6-AD3F-B801B999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567" y="911325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Инспирација:</a:t>
            </a:r>
          </a:p>
          <a:p>
            <a:pPr marL="0" indent="0">
              <a:buNone/>
            </a:pPr>
            <a:r>
              <a:rPr lang="sr-Cyrl-RS" b="1" dirty="0">
                <a:solidFill>
                  <a:schemeClr val="tx1"/>
                </a:solidFill>
              </a:rPr>
              <a:t>храбар, </a:t>
            </a:r>
            <a:r>
              <a:rPr lang="sr-Cyrl-RS" dirty="0">
                <a:solidFill>
                  <a:schemeClr val="tx1"/>
                </a:solidFill>
              </a:rPr>
              <a:t>прибран у опасности (РМС)</a:t>
            </a:r>
          </a:p>
          <a:p>
            <a:pPr marL="0" indent="0">
              <a:buNone/>
            </a:pPr>
            <a:endParaRPr lang="sr-Cyrl-R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 dirty="0">
                <a:solidFill>
                  <a:schemeClr val="tx1"/>
                </a:solidFill>
              </a:rPr>
              <a:t>Прототипични носиоци особина: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__________ је искрен/паметан/добар/строг/ храбар/веран/марљив/лукав/љубоморан/</a:t>
            </a:r>
          </a:p>
          <a:p>
            <a:pPr marL="0" indent="0"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Највећи број различитих одговора: добар</a:t>
            </a:r>
          </a:p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Највећи број истих одговора: марљив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FB86-6807-4DC7-AD9B-149208D2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Значење придева ЉО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BCCC4-2DB4-437D-80E0-42B826538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>
                <a:solidFill>
                  <a:schemeClr val="tx1"/>
                </a:solidFill>
              </a:rPr>
              <a:t>Искрен је </a:t>
            </a:r>
            <a:r>
              <a:rPr lang="sr-Cyrl-RS" u="sng" dirty="0">
                <a:solidFill>
                  <a:schemeClr val="tx1"/>
                </a:solidFill>
              </a:rPr>
              <a:t>пријатељ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Паметан је </a:t>
            </a:r>
            <a:r>
              <a:rPr lang="sr-Cyrl-RS" u="sng" dirty="0">
                <a:solidFill>
                  <a:schemeClr val="tx1"/>
                </a:solidFill>
              </a:rPr>
              <a:t>професор/ученик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Добра је </a:t>
            </a:r>
            <a:r>
              <a:rPr lang="sr-Cyrl-RS" u="sng" dirty="0">
                <a:solidFill>
                  <a:schemeClr val="tx1"/>
                </a:solidFill>
              </a:rPr>
              <a:t>мајка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Строг је </a:t>
            </a:r>
            <a:r>
              <a:rPr lang="sr-Cyrl-RS" u="sng" dirty="0">
                <a:solidFill>
                  <a:schemeClr val="tx1"/>
                </a:solidFill>
              </a:rPr>
              <a:t>професор/отац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Храбар је </a:t>
            </a:r>
            <a:r>
              <a:rPr lang="sr-Cyrl-RS" u="sng" dirty="0">
                <a:solidFill>
                  <a:schemeClr val="tx1"/>
                </a:solidFill>
              </a:rPr>
              <a:t>војник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Веран је </a:t>
            </a:r>
            <a:r>
              <a:rPr lang="sr-Cyrl-RS" u="sng" dirty="0">
                <a:solidFill>
                  <a:schemeClr val="tx1"/>
                </a:solidFill>
              </a:rPr>
              <a:t>муж/жена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Марљив је </a:t>
            </a:r>
            <a:r>
              <a:rPr lang="sr-Cyrl-RS" u="sng" dirty="0">
                <a:solidFill>
                  <a:schemeClr val="tx1"/>
                </a:solidFill>
              </a:rPr>
              <a:t>ученик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Лукав је </a:t>
            </a:r>
            <a:r>
              <a:rPr lang="sr-Cyrl-RS" u="sng" dirty="0">
                <a:solidFill>
                  <a:schemeClr val="tx1"/>
                </a:solidFill>
              </a:rPr>
              <a:t>трговац/политичар</a:t>
            </a:r>
            <a:r>
              <a:rPr lang="sr-Cyrl-RS" dirty="0">
                <a:solidFill>
                  <a:schemeClr val="tx1"/>
                </a:solidFill>
              </a:rPr>
              <a:t>.</a:t>
            </a:r>
          </a:p>
          <a:p>
            <a:r>
              <a:rPr lang="sr-Cyrl-RS" dirty="0">
                <a:solidFill>
                  <a:schemeClr val="tx1"/>
                </a:solidFill>
              </a:rPr>
              <a:t>Љубоморан је </a:t>
            </a:r>
            <a:r>
              <a:rPr lang="sr-Cyrl-RS" u="sng" dirty="0">
                <a:solidFill>
                  <a:schemeClr val="tx1"/>
                </a:solidFill>
              </a:rPr>
              <a:t>муж/жена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64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8914-0D77-410F-904A-F41A71B6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Синтагматски лексички односи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AC75-9F50-4485-BE78-50610E64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починити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злочин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геноцид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грех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грешку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кривично дело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глупост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зло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невоље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неправду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убиство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самоубиство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крађу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прекршај...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Ево каквим су речима-асоцијацијама студенти допунили овај глагол: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злочин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(22),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грех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(7),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грешку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убиство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(6),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кривично дело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прекршај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прељубу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самоубиство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злодело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крађу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неправду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преступ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штету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sr-Cyrl-RS" sz="18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побрати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аплаузе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позитивне критике, епитете, признања, симпатије, комплименте, похвале, ловорике, добре оцене, заслуге, овације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... Асоцијације студената: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симпатије 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(10),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похвале 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(9),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звезде 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успехе 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аплаузе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доказе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заслуге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знање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кајмак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ловорике 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овације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признања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r-Cyrl-R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тантијеме</a:t>
            </a:r>
            <a:r>
              <a:rPr lang="sr-Cyrl-R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33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13DB-275B-4614-83BF-200EE705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D68F2-7246-460A-8D87-9A83CF71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Наслов домаћег задатка: </a:t>
            </a: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Асоцијативна метода у семантичким истраживањима</a:t>
            </a:r>
          </a:p>
          <a:p>
            <a:r>
              <a:rPr lang="sr-Cyrl-RS" dirty="0">
                <a:solidFill>
                  <a:schemeClr val="tx1"/>
                </a:solidFill>
              </a:rPr>
              <a:t>Изабрати речнички чланак у АР 1. На основу АР 1 и АР 2, описати семантичке реакције испитаника на задати стимулус (синонимија, антонимија, хипонимија, полисемија итд.)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A4A1-EA2E-4049-960E-BA13791C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Како се врши истраживање асоцијација – асоцијативна анкета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3078-522B-44F7-B3A9-8CD82BF2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Речи-дражи (стимулуси)</a:t>
            </a:r>
          </a:p>
          <a:p>
            <a:r>
              <a:rPr lang="sr-Cyrl-RS" dirty="0">
                <a:solidFill>
                  <a:schemeClr val="tx1"/>
                </a:solidFill>
              </a:rPr>
              <a:t>Речи-реакције (асоцијације)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5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4115-F2C2-4F71-AB41-63AE92D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класификација асоцијација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4C7E-0F66-44C2-87E0-BB25BE40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Дискретне и континуиране асоцијације</a:t>
            </a:r>
          </a:p>
          <a:p>
            <a:r>
              <a:rPr lang="sr-Cyrl-RS" dirty="0">
                <a:solidFill>
                  <a:schemeClr val="tx1"/>
                </a:solidFill>
              </a:rPr>
              <a:t>Слободне и контролисане асоцијације</a:t>
            </a:r>
          </a:p>
          <a:p>
            <a:r>
              <a:rPr lang="sr-Cyrl-RS" dirty="0">
                <a:solidFill>
                  <a:schemeClr val="tx1"/>
                </a:solidFill>
              </a:rPr>
              <a:t>Синтагматске и парадигматске асоцијације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2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79FF-E07B-4A1E-ABDA-593029E9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Вербалне асоцијације у српским друштвеним наукама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35DC7-F0EF-4DF0-8355-0020CF40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Смиљка Васић, </a:t>
            </a:r>
            <a:r>
              <a:rPr lang="sr-Cyrl-RS" i="1" dirty="0">
                <a:solidFill>
                  <a:schemeClr val="tx1"/>
                </a:solidFill>
              </a:rPr>
              <a:t>Развојне говорне норме у наше деце</a:t>
            </a:r>
            <a:r>
              <a:rPr lang="sr-Cyrl-RS" dirty="0">
                <a:solidFill>
                  <a:schemeClr val="tx1"/>
                </a:solidFill>
              </a:rPr>
              <a:t>, 1976.</a:t>
            </a:r>
          </a:p>
          <a:p>
            <a:r>
              <a:rPr lang="sr-Cyrl-RS" dirty="0">
                <a:solidFill>
                  <a:schemeClr val="tx1"/>
                </a:solidFill>
              </a:rPr>
              <a:t>Слободанка Гашић Павишић, </a:t>
            </a:r>
            <a:r>
              <a:rPr lang="sr-Cyrl-RS" i="1" dirty="0">
                <a:solidFill>
                  <a:schemeClr val="tx1"/>
                </a:solidFill>
              </a:rPr>
              <a:t>Слободне асоцијације речи код деце</a:t>
            </a:r>
            <a:r>
              <a:rPr lang="sr-Cyrl-RS" dirty="0">
                <a:solidFill>
                  <a:schemeClr val="tx1"/>
                </a:solidFill>
              </a:rPr>
              <a:t>, 1981.</a:t>
            </a:r>
          </a:p>
          <a:p>
            <a:r>
              <a:rPr lang="sr-Cyrl-RS" dirty="0">
                <a:solidFill>
                  <a:schemeClr val="tx1"/>
                </a:solidFill>
              </a:rPr>
              <a:t>Слободанка Гашић Павишић, </a:t>
            </a:r>
            <a:r>
              <a:rPr lang="sr-Cyrl-RS" i="1" dirty="0">
                <a:solidFill>
                  <a:schemeClr val="tx1"/>
                </a:solidFill>
              </a:rPr>
              <a:t>Асоцијативне норме за предшколски узраст</a:t>
            </a:r>
            <a:r>
              <a:rPr lang="sr-Cyrl-RS" dirty="0">
                <a:solidFill>
                  <a:schemeClr val="tx1"/>
                </a:solidFill>
              </a:rPr>
              <a:t>, 1984.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8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DCF7-77F2-4217-9CD8-A6941513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Смиљка Васић (1976)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C684-BDE2-4ABF-B3AB-24F721DB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/>
          </a:p>
          <a:p>
            <a:endParaRPr lang="sr-Cyrl-RS" dirty="0"/>
          </a:p>
          <a:p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 Васић је тестом контролисаних асоцијација тестирала 1306 ученика од другог до осмог разреда основне школе из сеоске, градске и београдске средине. Од њих је тражено да напишу супротан придев на четири речи-дражи, а то су брижљиво одабрани придеви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добар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црн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sr-Cyrl-C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слободан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Резултати корисни за развојну психологију, педагогију и психолингвистику.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A93F-03E5-4A9B-B32D-8AEC38EC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Асоцијативне анкете у семантичким истраживањима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89D0-562F-47D0-866A-918A296C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sr-Cyrl-C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социјативна метода, за разлику од других до сада наведених теорија, не може самостално да се користи у семантичким истраживањима, али она има велики значај у дијагностиковању неке семантичке појаве или у потврђивању резултата до којих се дошло применом неке друге теорије. Готово да нема семантичког истраживања у којем се нешто не би могло проверити асоцијативним тестом.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484F-EE1C-44D3-BB08-C496E64C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Асоцијативна анкета за ар 1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483442-B729-42EE-8077-EA6551C15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953" y="127114"/>
            <a:ext cx="7622732" cy="4360218"/>
          </a:xfrm>
        </p:spPr>
      </p:pic>
    </p:spTree>
    <p:extLst>
      <p:ext uri="{BB962C8B-B14F-4D97-AF65-F5344CB8AC3E}">
        <p14:creationId xmlns:p14="http://schemas.microsoft.com/office/powerpoint/2010/main" val="193496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2A99-E9CC-4F36-83C2-5E033B6F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800" dirty="0"/>
              <a:t>Предраг Пипер, рајна драгићевић, марија стефановић, </a:t>
            </a:r>
            <a:r>
              <a:rPr lang="sr-Cyrl-RS" sz="1800" i="1" dirty="0"/>
              <a:t>Асоцијативни речник српскога језика</a:t>
            </a:r>
            <a:r>
              <a:rPr lang="sr-Cyrl-RS" sz="1800" dirty="0"/>
              <a:t>, београд, 2005.</a:t>
            </a:r>
            <a:endParaRPr lang="en-US" sz="1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1B1AB3-E630-4CAA-837E-D5D32FBD6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6714" y="631469"/>
            <a:ext cx="4543296" cy="3985635"/>
          </a:xfrm>
        </p:spPr>
      </p:pic>
    </p:spTree>
    <p:extLst>
      <p:ext uri="{BB962C8B-B14F-4D97-AF65-F5344CB8AC3E}">
        <p14:creationId xmlns:p14="http://schemas.microsoft.com/office/powerpoint/2010/main" val="50836050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147</TotalTime>
  <Words>1690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Times New Roman</vt:lpstr>
      <vt:lpstr>Wingdings 3</vt:lpstr>
      <vt:lpstr>Slice</vt:lpstr>
      <vt:lpstr>Асоцијативна метода у семантичким истраживањима </vt:lpstr>
      <vt:lpstr>Истраживања вербалних асоцијација</vt:lpstr>
      <vt:lpstr>Како се врши истраживање асоцијација – асоцијативна анкета</vt:lpstr>
      <vt:lpstr>класификација асоцијација</vt:lpstr>
      <vt:lpstr>Вербалне асоцијације у српским друштвеним наукама</vt:lpstr>
      <vt:lpstr>Смиљка Васић (1976)</vt:lpstr>
      <vt:lpstr>Асоцијативне анкете у семантичким истраживањима</vt:lpstr>
      <vt:lpstr>Асоцијативна анкета за ар 1</vt:lpstr>
      <vt:lpstr>Предраг Пипер, рајна драгићевић, марија стефановић, Асоцијативни речник српскога језика, београд, 2005.</vt:lpstr>
      <vt:lpstr>Рајна Драгићевић, предраг пипер, мариј стефановић, Обратни асоцијативни речник српскога језика, београд, 2011.</vt:lpstr>
      <vt:lpstr>Врата у ар1</vt:lpstr>
      <vt:lpstr>Врата у ар 2</vt:lpstr>
      <vt:lpstr>Статистика у ар 1</vt:lpstr>
      <vt:lpstr>Статистика у ар 2</vt:lpstr>
      <vt:lpstr>АНТОНИМИЈА</vt:lpstr>
      <vt:lpstr>антонимија</vt:lpstr>
      <vt:lpstr>Теорија прототипа</vt:lpstr>
      <vt:lpstr>Концептуализација (истраживање бр. 1)</vt:lpstr>
      <vt:lpstr>Концептуализација</vt:lpstr>
      <vt:lpstr>Концептуализација  (истраживање бр. 2)</vt:lpstr>
      <vt:lpstr>Концептуализација (истраживање бр. 3)</vt:lpstr>
      <vt:lpstr>Семантички сценарио </vt:lpstr>
      <vt:lpstr>Деривација у менталном лексикону</vt:lpstr>
      <vt:lpstr>Значење придева са значењем људских особина</vt:lpstr>
      <vt:lpstr>Значење придева ЉО</vt:lpstr>
      <vt:lpstr>Синтагматски лексички односи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Асоцијативна метода у семантичким истраживањима </dc:title>
  <dc:creator>Recenzent</dc:creator>
  <cp:lastModifiedBy>Recenzent</cp:lastModifiedBy>
  <cp:revision>27</cp:revision>
  <dcterms:created xsi:type="dcterms:W3CDTF">2020-11-26T11:00:16Z</dcterms:created>
  <dcterms:modified xsi:type="dcterms:W3CDTF">2020-11-26T13:28:15Z</dcterms:modified>
</cp:coreProperties>
</file>