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73" r:id="rId15"/>
    <p:sldId id="276" r:id="rId16"/>
    <p:sldId id="268" r:id="rId17"/>
    <p:sldId id="269" r:id="rId18"/>
    <p:sldId id="270" r:id="rId19"/>
    <p:sldId id="271"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3" d="100"/>
          <a:sy n="93" d="100"/>
        </p:scale>
        <p:origin x="24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990C-6F14-4585-9C39-0335B7E70653}"/>
              </a:ext>
            </a:extLst>
          </p:cNvPr>
          <p:cNvSpPr>
            <a:spLocks noGrp="1"/>
          </p:cNvSpPr>
          <p:nvPr>
            <p:ph type="ctrTitle"/>
          </p:nvPr>
        </p:nvSpPr>
        <p:spPr/>
        <p:txBody>
          <a:bodyPr/>
          <a:lstStyle/>
          <a:p>
            <a:r>
              <a:rPr lang="sr-Cyrl-RS" dirty="0"/>
              <a:t>Концептуална анализа</a:t>
            </a:r>
            <a:endParaRPr lang="en-US" dirty="0"/>
          </a:p>
        </p:txBody>
      </p:sp>
      <p:sp>
        <p:nvSpPr>
          <p:cNvPr id="3" name="Subtitle 2">
            <a:extLst>
              <a:ext uri="{FF2B5EF4-FFF2-40B4-BE49-F238E27FC236}">
                <a16:creationId xmlns:a16="http://schemas.microsoft.com/office/drawing/2014/main" id="{8EFB385B-2B0C-4580-8A6A-B1198A77CF71}"/>
              </a:ext>
            </a:extLst>
          </p:cNvPr>
          <p:cNvSpPr>
            <a:spLocks noGrp="1"/>
          </p:cNvSpPr>
          <p:nvPr>
            <p:ph type="subTitle" idx="1"/>
          </p:nvPr>
        </p:nvSpPr>
        <p:spPr/>
        <p:txBody>
          <a:bodyPr/>
          <a:lstStyle/>
          <a:p>
            <a:r>
              <a:rPr lang="sr-Cyrl-RS" dirty="0"/>
              <a:t>Проф. </a:t>
            </a:r>
            <a:r>
              <a:rPr lang="sr-Cyrl-RS"/>
              <a:t>др Рајна Драгићевић</a:t>
            </a:r>
            <a:endParaRPr lang="en-US" dirty="0"/>
          </a:p>
        </p:txBody>
      </p:sp>
    </p:spTree>
    <p:extLst>
      <p:ext uri="{BB962C8B-B14F-4D97-AF65-F5344CB8AC3E}">
        <p14:creationId xmlns:p14="http://schemas.microsoft.com/office/powerpoint/2010/main" val="2503624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ACFC-2BD0-49FF-9181-4BA6FB9AAE2D}"/>
              </a:ext>
            </a:extLst>
          </p:cNvPr>
          <p:cNvSpPr>
            <a:spLocks noGrp="1"/>
          </p:cNvSpPr>
          <p:nvPr>
            <p:ph type="title"/>
          </p:nvPr>
        </p:nvSpPr>
        <p:spPr/>
        <p:txBody>
          <a:bodyPr/>
          <a:lstStyle/>
          <a:p>
            <a:r>
              <a:rPr lang="sr-Cyrl-RS" dirty="0"/>
              <a:t>Структурне појмовне метафоре</a:t>
            </a:r>
            <a:endParaRPr lang="en-US" dirty="0"/>
          </a:p>
        </p:txBody>
      </p:sp>
      <p:sp>
        <p:nvSpPr>
          <p:cNvPr id="3" name="Content Placeholder 2">
            <a:extLst>
              <a:ext uri="{FF2B5EF4-FFF2-40B4-BE49-F238E27FC236}">
                <a16:creationId xmlns:a16="http://schemas.microsoft.com/office/drawing/2014/main" id="{F2408418-1B08-4B31-B221-509CE2217FA4}"/>
              </a:ext>
            </a:extLst>
          </p:cNvPr>
          <p:cNvSpPr>
            <a:spLocks noGrp="1"/>
          </p:cNvSpPr>
          <p:nvPr>
            <p:ph idx="1"/>
          </p:nvPr>
        </p:nvSpPr>
        <p:spPr/>
        <p:txBody>
          <a:bodyPr/>
          <a:lstStyle/>
          <a:p>
            <a:pPr algn="just"/>
            <a:r>
              <a:rPr lang="sr-Cyrl-CS" sz="1800" dirty="0">
                <a:solidFill>
                  <a:schemeClr val="tx1"/>
                </a:solidFill>
                <a:effectLst/>
                <a:latin typeface="Times New Roman" panose="02020603050405020304" pitchFamily="18" charset="0"/>
                <a:ea typeface="Times New Roman" panose="02020603050405020304" pitchFamily="18" charset="0"/>
              </a:rPr>
              <a:t>Механизам структурне метафоре заснива се на томе да се један појам метафорички структурира помоћу другог. Тако, на пример, љубав концептуализујемо помоћу следећих појмовних метафора:</a:t>
            </a:r>
          </a:p>
          <a:p>
            <a:pPr algn="just"/>
            <a:r>
              <a:rPr lang="sr-Cyrl-CS" sz="1800" dirty="0">
                <a:solidFill>
                  <a:schemeClr val="tx1"/>
                </a:solidFill>
                <a:effectLst/>
                <a:latin typeface="Times New Roman" panose="02020603050405020304" pitchFamily="18" charset="0"/>
                <a:ea typeface="Times New Roman" panose="02020603050405020304" pitchFamily="18" charset="0"/>
              </a:rPr>
              <a:t> ЉУБАВ ЈЕ ФИЗИЧКА СИЛА: </a:t>
            </a:r>
            <a:r>
              <a:rPr lang="sr-Cyrl-CS" sz="1800" i="1" dirty="0">
                <a:solidFill>
                  <a:schemeClr val="tx1"/>
                </a:solidFill>
                <a:effectLst/>
                <a:latin typeface="Times New Roman" panose="02020603050405020304" pitchFamily="18" charset="0"/>
                <a:ea typeface="Times New Roman" panose="02020603050405020304" pitchFamily="18" charset="0"/>
              </a:rPr>
              <a:t>Она га је магнетски привлачила</a:t>
            </a:r>
            <a:r>
              <a:rPr lang="sr-Cyrl-CS" sz="1800" i="1" dirty="0">
                <a:solidFill>
                  <a:schemeClr val="tx1"/>
                </a:solidFill>
                <a:latin typeface="Times New Roman" panose="02020603050405020304" pitchFamily="18" charset="0"/>
                <a:ea typeface="Times New Roman" panose="02020603050405020304" pitchFamily="18" charset="0"/>
              </a:rPr>
              <a:t>.</a:t>
            </a:r>
          </a:p>
          <a:p>
            <a:pPr algn="just"/>
            <a:r>
              <a:rPr lang="sr-Cyrl-CS" sz="1800" dirty="0">
                <a:solidFill>
                  <a:schemeClr val="tx1"/>
                </a:solidFill>
                <a:effectLst/>
                <a:latin typeface="Times New Roman" panose="02020603050405020304" pitchFamily="18" charset="0"/>
                <a:ea typeface="Times New Roman" panose="02020603050405020304" pitchFamily="18" charset="0"/>
              </a:rPr>
              <a:t> ЉУБАВ ЈЕ ЛУДИЛО: </a:t>
            </a:r>
            <a:r>
              <a:rPr lang="sr-Cyrl-CS" sz="1800" i="1" dirty="0">
                <a:solidFill>
                  <a:schemeClr val="tx1"/>
                </a:solidFill>
                <a:effectLst/>
                <a:latin typeface="Times New Roman" panose="02020603050405020304" pitchFamily="18" charset="0"/>
                <a:ea typeface="Times New Roman" panose="02020603050405020304" pitchFamily="18" charset="0"/>
              </a:rPr>
              <a:t>Луд је за њом</a:t>
            </a:r>
            <a:r>
              <a:rPr lang="sr-Cyrl-CS" sz="1800" i="1" dirty="0">
                <a:solidFill>
                  <a:schemeClr val="tx1"/>
                </a:solidFill>
                <a:latin typeface="Times New Roman" panose="02020603050405020304" pitchFamily="18" charset="0"/>
                <a:ea typeface="Times New Roman" panose="02020603050405020304" pitchFamily="18" charset="0"/>
              </a:rPr>
              <a:t>. Изгубила је главу за њим.</a:t>
            </a:r>
          </a:p>
          <a:p>
            <a:pPr algn="just"/>
            <a:r>
              <a:rPr lang="sr-Cyrl-CS" sz="1800" dirty="0">
                <a:solidFill>
                  <a:schemeClr val="tx1"/>
                </a:solidFill>
                <a:effectLst/>
                <a:latin typeface="Times New Roman" panose="02020603050405020304" pitchFamily="18" charset="0"/>
                <a:ea typeface="Times New Roman" panose="02020603050405020304" pitchFamily="18" charset="0"/>
              </a:rPr>
              <a:t> ЉУБАВ ЈЕ ЧАРОЛИЈА: </a:t>
            </a:r>
            <a:r>
              <a:rPr lang="sr-Cyrl-CS" sz="1800" i="1" dirty="0">
                <a:solidFill>
                  <a:schemeClr val="tx1"/>
                </a:solidFill>
                <a:effectLst/>
                <a:latin typeface="Times New Roman" panose="02020603050405020304" pitchFamily="18" charset="0"/>
                <a:ea typeface="Times New Roman" panose="02020603050405020304" pitchFamily="18" charset="0"/>
              </a:rPr>
              <a:t>Зачарала га је</a:t>
            </a:r>
            <a:r>
              <a:rPr lang="sr-Cyrl-CS" sz="1800" i="1" dirty="0">
                <a:solidFill>
                  <a:schemeClr val="tx1"/>
                </a:solidFill>
                <a:latin typeface="Times New Roman" panose="02020603050405020304" pitchFamily="18" charset="0"/>
                <a:ea typeface="Times New Roman" panose="02020603050405020304" pitchFamily="18" charset="0"/>
              </a:rPr>
              <a:t>.</a:t>
            </a:r>
            <a:r>
              <a:rPr lang="sr-Cyrl-CS" sz="1800" dirty="0">
                <a:solidFill>
                  <a:schemeClr val="tx1"/>
                </a:solidFill>
                <a:effectLst/>
                <a:latin typeface="Times New Roman" panose="02020603050405020304" pitchFamily="18" charset="0"/>
                <a:ea typeface="Times New Roman" panose="02020603050405020304" pitchFamily="18" charset="0"/>
              </a:rPr>
              <a:t> </a:t>
            </a:r>
          </a:p>
          <a:p>
            <a:pPr algn="just"/>
            <a:r>
              <a:rPr lang="sr-Cyrl-CS" sz="1800" dirty="0">
                <a:solidFill>
                  <a:schemeClr val="tx1"/>
                </a:solidFill>
                <a:effectLst/>
                <a:latin typeface="Times New Roman" panose="02020603050405020304" pitchFamily="18" charset="0"/>
                <a:ea typeface="Times New Roman" panose="02020603050405020304" pitchFamily="18" charset="0"/>
              </a:rPr>
              <a:t>ЉУБАВ ЈЕ РАТ: </a:t>
            </a:r>
            <a:r>
              <a:rPr lang="sr-Cyrl-CS" sz="1800" i="1" dirty="0">
                <a:solidFill>
                  <a:schemeClr val="tx1"/>
                </a:solidFill>
                <a:effectLst/>
                <a:latin typeface="Times New Roman" panose="02020603050405020304" pitchFamily="18" charset="0"/>
                <a:ea typeface="Times New Roman" panose="02020603050405020304" pitchFamily="18" charset="0"/>
              </a:rPr>
              <a:t>Он је велики освајач</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Мораш да се бориш за њу</a:t>
            </a:r>
            <a:r>
              <a:rPr lang="sr-Cyrl-CS" sz="1800" dirty="0">
                <a:solidFill>
                  <a:schemeClr val="tx1"/>
                </a:solidFill>
                <a:effectLst/>
                <a:latin typeface="Times New Roman" panose="02020603050405020304" pitchFamily="18" charset="0"/>
                <a:ea typeface="Times New Roman" panose="02020603050405020304" pitchFamily="18" charset="0"/>
              </a:rPr>
              <a:t>.</a:t>
            </a:r>
          </a:p>
          <a:p>
            <a:pPr algn="just"/>
            <a:r>
              <a:rPr lang="sr-Cyrl-CS" sz="1800" dirty="0">
                <a:solidFill>
                  <a:schemeClr val="tx1"/>
                </a:solidFill>
                <a:effectLst/>
                <a:latin typeface="Times New Roman" panose="02020603050405020304" pitchFamily="18" charset="0"/>
                <a:ea typeface="Times New Roman" panose="02020603050405020304" pitchFamily="18" charset="0"/>
              </a:rPr>
              <a:t>ЉУБАВ ЈЕ ПУТОВАЊЕ: </a:t>
            </a:r>
            <a:r>
              <a:rPr lang="sr-Cyrl-CS" sz="1800" i="1" dirty="0">
                <a:solidFill>
                  <a:schemeClr val="tx1"/>
                </a:solidFill>
                <a:effectLst/>
                <a:latin typeface="Times New Roman" panose="02020603050405020304" pitchFamily="18" charset="0"/>
                <a:ea typeface="Times New Roman" panose="02020603050405020304" pitchFamily="18" charset="0"/>
              </a:rPr>
              <a:t>Разишли су се. Гледај докле смо стигли. Налазимо се на раскрсници. </a:t>
            </a:r>
            <a:r>
              <a:rPr lang="sr-Cyrl-CS" sz="1800" i="1" dirty="0">
                <a:solidFill>
                  <a:schemeClr val="tx1"/>
                </a:solidFill>
                <a:latin typeface="Times New Roman" panose="02020603050405020304" pitchFamily="18" charset="0"/>
                <a:ea typeface="Times New Roman" panose="02020603050405020304" pitchFamily="18" charset="0"/>
              </a:rPr>
              <a:t>Путеви су им се раздвојили. Ова веза је у ћорсокаку. Мислим да ово више не води никуда. Можемо ли кренути испочетка?</a:t>
            </a:r>
            <a:r>
              <a:rPr lang="sr-Cyrl-CS" sz="1800" i="1" dirty="0">
                <a:solidFill>
                  <a:schemeClr val="tx1"/>
                </a:solidFill>
                <a:effectLst/>
                <a:latin typeface="Times New Roman" panose="02020603050405020304" pitchFamily="18" charset="0"/>
                <a:ea typeface="Times New Roman" panose="02020603050405020304" pitchFamily="18" charset="0"/>
              </a:rPr>
              <a:t> </a:t>
            </a:r>
            <a:endParaRPr lang="en-US" i="1" dirty="0">
              <a:solidFill>
                <a:schemeClr val="tx1"/>
              </a:solidFill>
            </a:endParaRPr>
          </a:p>
        </p:txBody>
      </p:sp>
    </p:spTree>
    <p:extLst>
      <p:ext uri="{BB962C8B-B14F-4D97-AF65-F5344CB8AC3E}">
        <p14:creationId xmlns:p14="http://schemas.microsoft.com/office/powerpoint/2010/main" val="259788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B6E1-029A-47EE-B576-50FF2E87886B}"/>
              </a:ext>
            </a:extLst>
          </p:cNvPr>
          <p:cNvSpPr>
            <a:spLocks noGrp="1"/>
          </p:cNvSpPr>
          <p:nvPr>
            <p:ph type="title"/>
          </p:nvPr>
        </p:nvSpPr>
        <p:spPr/>
        <p:txBody>
          <a:bodyPr/>
          <a:lstStyle/>
          <a:p>
            <a:r>
              <a:rPr lang="sr-Cyrl-RS" dirty="0"/>
              <a:t>Онтолошке појмовне метафоре</a:t>
            </a:r>
            <a:endParaRPr lang="en-US" dirty="0"/>
          </a:p>
        </p:txBody>
      </p:sp>
      <p:sp>
        <p:nvSpPr>
          <p:cNvPr id="3" name="Content Placeholder 2">
            <a:extLst>
              <a:ext uri="{FF2B5EF4-FFF2-40B4-BE49-F238E27FC236}">
                <a16:creationId xmlns:a16="http://schemas.microsoft.com/office/drawing/2014/main" id="{2937D2AD-AA78-4DFC-AEFA-C5D3949969C3}"/>
              </a:ext>
            </a:extLst>
          </p:cNvPr>
          <p:cNvSpPr>
            <a:spLocks noGrp="1"/>
          </p:cNvSpPr>
          <p:nvPr>
            <p:ph idx="1"/>
          </p:nvPr>
        </p:nvSpPr>
        <p:spPr/>
        <p:txBody>
          <a:bodyPr/>
          <a:lstStyle/>
          <a:p>
            <a:r>
              <a:rPr lang="sr-Cyrl-CS" sz="1800" dirty="0">
                <a:solidFill>
                  <a:schemeClr val="tx1"/>
                </a:solidFill>
                <a:effectLst/>
                <a:latin typeface="Times New Roman" panose="02020603050405020304" pitchFamily="18" charset="0"/>
                <a:ea typeface="Times New Roman" panose="02020603050405020304" pitchFamily="18" charset="0"/>
              </a:rPr>
              <a:t>Онтолошке метафоре се заснивају на разумевању емоција, идеја итд. преко различитих ентитета или супстанци. </a:t>
            </a:r>
          </a:p>
          <a:p>
            <a:r>
              <a:rPr lang="sr-Cyrl-CS" sz="1800" dirty="0">
                <a:solidFill>
                  <a:schemeClr val="tx1"/>
                </a:solidFill>
                <a:effectLst/>
                <a:latin typeface="Times New Roman" panose="02020603050405020304" pitchFamily="18" charset="0"/>
                <a:ea typeface="Times New Roman" panose="02020603050405020304" pitchFamily="18" charset="0"/>
              </a:rPr>
              <a:t>ИНФЛАЦИЈА ЈЕ ЕНТИТЕТ: </a:t>
            </a:r>
            <a:r>
              <a:rPr lang="sr-Cyrl-CS" sz="1800" i="1" dirty="0">
                <a:solidFill>
                  <a:schemeClr val="tx1"/>
                </a:solidFill>
                <a:effectLst/>
                <a:latin typeface="Times New Roman" panose="02020603050405020304" pitchFamily="18" charset="0"/>
                <a:ea typeface="Times New Roman" panose="02020603050405020304" pitchFamily="18" charset="0"/>
              </a:rPr>
              <a:t>Инфлација једе наш профит</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Инфлација нам снижава животни стандард</a:t>
            </a:r>
            <a:r>
              <a:rPr lang="sr-Cyrl-CS" sz="1800" dirty="0">
                <a:solidFill>
                  <a:schemeClr val="tx1"/>
                </a:solidFill>
                <a:effectLst/>
                <a:latin typeface="Times New Roman" panose="02020603050405020304" pitchFamily="18" charset="0"/>
                <a:ea typeface="Times New Roman" panose="02020603050405020304" pitchFamily="18" charset="0"/>
              </a:rPr>
              <a:t>. </a:t>
            </a:r>
          </a:p>
          <a:p>
            <a:r>
              <a:rPr lang="sr-Cyrl-CS" sz="1800" dirty="0">
                <a:solidFill>
                  <a:schemeClr val="tx1"/>
                </a:solidFill>
                <a:latin typeface="Times New Roman" panose="02020603050405020304" pitchFamily="18" charset="0"/>
              </a:rPr>
              <a:t>ЕМОЦИЈЕ СУ ПРЕДМЕТИ: </a:t>
            </a:r>
            <a:r>
              <a:rPr lang="sr-Cyrl-CS" sz="1800" i="1" dirty="0">
                <a:solidFill>
                  <a:schemeClr val="tx1"/>
                </a:solidFill>
                <a:latin typeface="Times New Roman" panose="02020603050405020304" pitchFamily="18" charset="0"/>
              </a:rPr>
              <a:t>мој страх, твој страх</a:t>
            </a:r>
            <a:r>
              <a:rPr lang="sr-Cyrl-CS" sz="1800" dirty="0">
                <a:solidFill>
                  <a:schemeClr val="tx1"/>
                </a:solidFill>
                <a:latin typeface="Times New Roman" panose="02020603050405020304" pitchFamily="18" charset="0"/>
              </a:rPr>
              <a:t>; </a:t>
            </a:r>
            <a:r>
              <a:rPr lang="sr-Cyrl-CS" sz="1800" i="1" dirty="0">
                <a:solidFill>
                  <a:schemeClr val="tx1"/>
                </a:solidFill>
                <a:latin typeface="Times New Roman" panose="02020603050405020304" pitchFamily="18" charset="0"/>
              </a:rPr>
              <a:t>носио је своју тугу са собом/ у себи...</a:t>
            </a:r>
            <a:endParaRPr lang="en-US" dirty="0">
              <a:solidFill>
                <a:schemeClr val="tx1"/>
              </a:solidFill>
            </a:endParaRPr>
          </a:p>
        </p:txBody>
      </p:sp>
    </p:spTree>
    <p:extLst>
      <p:ext uri="{BB962C8B-B14F-4D97-AF65-F5344CB8AC3E}">
        <p14:creationId xmlns:p14="http://schemas.microsoft.com/office/powerpoint/2010/main" val="400143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2877-85E4-473A-A410-09112EC0534D}"/>
              </a:ext>
            </a:extLst>
          </p:cNvPr>
          <p:cNvSpPr>
            <a:spLocks noGrp="1"/>
          </p:cNvSpPr>
          <p:nvPr>
            <p:ph type="title"/>
          </p:nvPr>
        </p:nvSpPr>
        <p:spPr/>
        <p:txBody>
          <a:bodyPr/>
          <a:lstStyle/>
          <a:p>
            <a:r>
              <a:rPr lang="sr-Cyrl-RS" dirty="0"/>
              <a:t>Оријентационе појмовне метафоре</a:t>
            </a:r>
            <a:endParaRPr lang="en-US" dirty="0"/>
          </a:p>
        </p:txBody>
      </p:sp>
      <p:sp>
        <p:nvSpPr>
          <p:cNvPr id="3" name="Content Placeholder 2">
            <a:extLst>
              <a:ext uri="{FF2B5EF4-FFF2-40B4-BE49-F238E27FC236}">
                <a16:creationId xmlns:a16="http://schemas.microsoft.com/office/drawing/2014/main" id="{42ACF635-8530-4456-BA0D-7369D573517F}"/>
              </a:ext>
            </a:extLst>
          </p:cNvPr>
          <p:cNvSpPr>
            <a:spLocks noGrp="1"/>
          </p:cNvSpPr>
          <p:nvPr>
            <p:ph idx="1"/>
          </p:nvPr>
        </p:nvSpPr>
        <p:spPr/>
        <p:txBody>
          <a:bodyPr/>
          <a:lstStyle/>
          <a:p>
            <a:r>
              <a:rPr lang="sr-Cyrl-RS" dirty="0">
                <a:solidFill>
                  <a:schemeClr val="tx1"/>
                </a:solidFill>
              </a:rPr>
              <a:t>Има много пријатеља </a:t>
            </a:r>
            <a:r>
              <a:rPr lang="sr-Cyrl-RS" u="sng" dirty="0">
                <a:solidFill>
                  <a:schemeClr val="tx1"/>
                </a:solidFill>
              </a:rPr>
              <a:t>на високим положајима</a:t>
            </a:r>
            <a:r>
              <a:rPr lang="sr-Cyrl-RS" dirty="0">
                <a:solidFill>
                  <a:schemeClr val="tx1"/>
                </a:solidFill>
              </a:rPr>
              <a:t>. О томе се одлучује </a:t>
            </a:r>
            <a:r>
              <a:rPr lang="sr-Cyrl-RS" u="sng" dirty="0">
                <a:solidFill>
                  <a:schemeClr val="tx1"/>
                </a:solidFill>
              </a:rPr>
              <a:t>на највишем месту</a:t>
            </a:r>
            <a:r>
              <a:rPr lang="sr-Cyrl-RS" dirty="0">
                <a:solidFill>
                  <a:schemeClr val="tx1"/>
                </a:solidFill>
              </a:rPr>
              <a:t>. Стигло је наређење </a:t>
            </a:r>
            <a:r>
              <a:rPr lang="sr-Cyrl-RS" u="sng" dirty="0">
                <a:solidFill>
                  <a:schemeClr val="tx1"/>
                </a:solidFill>
              </a:rPr>
              <a:t>одозго</a:t>
            </a:r>
            <a:r>
              <a:rPr lang="sr-Cyrl-RS" dirty="0">
                <a:solidFill>
                  <a:schemeClr val="tx1"/>
                </a:solidFill>
              </a:rPr>
              <a:t>. Нека о томе брину они </a:t>
            </a:r>
            <a:r>
              <a:rPr lang="sr-Cyrl-RS" u="sng" dirty="0">
                <a:solidFill>
                  <a:schemeClr val="tx1"/>
                </a:solidFill>
              </a:rPr>
              <a:t>горе</a:t>
            </a:r>
            <a:r>
              <a:rPr lang="sr-Cyrl-RS" dirty="0">
                <a:solidFill>
                  <a:schemeClr val="tx1"/>
                </a:solidFill>
              </a:rPr>
              <a:t>. Сведоци смо његовог </a:t>
            </a:r>
            <a:r>
              <a:rPr lang="sr-Cyrl-RS" u="sng" dirty="0">
                <a:solidFill>
                  <a:schemeClr val="tx1"/>
                </a:solidFill>
              </a:rPr>
              <a:t>успона и пада</a:t>
            </a:r>
            <a:r>
              <a:rPr lang="sr-Cyrl-RS" dirty="0">
                <a:solidFill>
                  <a:schemeClr val="tx1"/>
                </a:solidFill>
              </a:rPr>
              <a:t>. Још увек тавори </a:t>
            </a:r>
            <a:r>
              <a:rPr lang="sr-Cyrl-RS" u="sng" dirty="0">
                <a:solidFill>
                  <a:schemeClr val="tx1"/>
                </a:solidFill>
              </a:rPr>
              <a:t>на дну</a:t>
            </a:r>
            <a:r>
              <a:rPr lang="sr-Cyrl-RS" dirty="0">
                <a:solidFill>
                  <a:schemeClr val="tx1"/>
                </a:solidFill>
              </a:rPr>
              <a:t>. </a:t>
            </a:r>
          </a:p>
          <a:p>
            <a:pPr marL="0" indent="0" algn="ctr">
              <a:buNone/>
            </a:pPr>
            <a:r>
              <a:rPr lang="sr-Cyrl-RS" b="1" dirty="0">
                <a:solidFill>
                  <a:schemeClr val="tx1"/>
                </a:solidFill>
              </a:rPr>
              <a:t>ДРУШТВО ЈЕ ПРОСТОР.</a:t>
            </a:r>
          </a:p>
          <a:p>
            <a:pPr marL="0" indent="0" algn="ctr">
              <a:buNone/>
            </a:pPr>
            <a:r>
              <a:rPr lang="sr-Cyrl-RS" b="1" dirty="0">
                <a:solidFill>
                  <a:schemeClr val="tx1"/>
                </a:solidFill>
                <a:latin typeface="Times New Roman" panose="02020603050405020304" pitchFamily="18" charset="0"/>
                <a:cs typeface="Times New Roman" panose="02020603050405020304" pitchFamily="18" charset="0"/>
              </a:rPr>
              <a:t>↓</a:t>
            </a:r>
          </a:p>
          <a:p>
            <a:pPr marL="0" indent="0" algn="ctr">
              <a:buNone/>
            </a:pPr>
            <a:r>
              <a:rPr lang="sr-Cyrl-RS" sz="1800" b="1" dirty="0">
                <a:solidFill>
                  <a:schemeClr val="tx1"/>
                </a:solidFill>
                <a:latin typeface="Times New Roman" panose="02020603050405020304" pitchFamily="18" charset="0"/>
                <a:cs typeface="Times New Roman" panose="02020603050405020304" pitchFamily="18" charset="0"/>
              </a:rPr>
              <a:t>ПОВОЉАН ПОЛОЖАЈ ЈЕ ГОРЕ. НЕПОВОЉАН ПОЛОЖАЈ ЈЕ ДОЛЕ</a:t>
            </a:r>
            <a:r>
              <a:rPr lang="sr-Cyrl-RS"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Tree>
    <p:extLst>
      <p:ext uri="{BB962C8B-B14F-4D97-AF65-F5344CB8AC3E}">
        <p14:creationId xmlns:p14="http://schemas.microsoft.com/office/powerpoint/2010/main" val="68398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B49B-A8EE-42BA-A1A5-BED015275EBA}"/>
              </a:ext>
            </a:extLst>
          </p:cNvPr>
          <p:cNvSpPr>
            <a:spLocks noGrp="1"/>
          </p:cNvSpPr>
          <p:nvPr>
            <p:ph type="title"/>
          </p:nvPr>
        </p:nvSpPr>
        <p:spPr/>
        <p:txBody>
          <a:bodyPr/>
          <a:lstStyle/>
          <a:p>
            <a:r>
              <a:rPr lang="sr-Cyrl-RS" dirty="0"/>
              <a:t>ОРИЈЕНТАЦИОНЕ ПОЈМОВНЕ МЕТАФОРЕ</a:t>
            </a:r>
            <a:endParaRPr lang="en-US" dirty="0"/>
          </a:p>
        </p:txBody>
      </p:sp>
      <p:sp>
        <p:nvSpPr>
          <p:cNvPr id="3" name="Content Placeholder 2">
            <a:extLst>
              <a:ext uri="{FF2B5EF4-FFF2-40B4-BE49-F238E27FC236}">
                <a16:creationId xmlns:a16="http://schemas.microsoft.com/office/drawing/2014/main" id="{C6AD5D6A-E143-436A-A9A7-CF13E36D75CC}"/>
              </a:ext>
            </a:extLst>
          </p:cNvPr>
          <p:cNvSpPr>
            <a:spLocks noGrp="1"/>
          </p:cNvSpPr>
          <p:nvPr>
            <p:ph idx="1"/>
          </p:nvPr>
        </p:nvSpPr>
        <p:spPr/>
        <p:txBody>
          <a:bodyPr>
            <a:normAutofit lnSpcReduction="10000"/>
          </a:bodyPr>
          <a:lstStyle/>
          <a:p>
            <a:r>
              <a:rPr lang="sr-Cyrl-RS" dirty="0">
                <a:solidFill>
                  <a:schemeClr val="tx1"/>
                </a:solidFill>
              </a:rPr>
              <a:t>МОРАЛНО ЈЕ ГОРЕ, НЕМОРАЛНО ЈЕ ДОЛЕ: високи морални пронципи, низак ударац, ниске побуде, низак поступак.</a:t>
            </a:r>
          </a:p>
          <a:p>
            <a:r>
              <a:rPr lang="sr-Cyrl-RS" dirty="0">
                <a:solidFill>
                  <a:schemeClr val="tx1"/>
                </a:solidFill>
              </a:rPr>
              <a:t>БОЉИ ЈЕ ИСПРЕД, ЛОШИЈИ ЈЕ ИЗА: Учи да би стигао остале. Она предњачи у свему. Он је у предности јер има искуства.</a:t>
            </a:r>
          </a:p>
          <a:p>
            <a:r>
              <a:rPr lang="sr-Cyrl-RS" dirty="0">
                <a:solidFill>
                  <a:schemeClr val="tx1"/>
                </a:solidFill>
              </a:rPr>
              <a:t>БУДУЋНОСТ ЈЕ ИСПРЕД, ПРОШЛОСТ ЈЕ ИЗА: Морамо се вратити бар 10 година уназад. Предстоје нам искушења.</a:t>
            </a:r>
          </a:p>
          <a:p>
            <a:r>
              <a:rPr lang="sr-Cyrl-RS" dirty="0">
                <a:solidFill>
                  <a:schemeClr val="tx1"/>
                </a:solidFill>
              </a:rPr>
              <a:t>ДОБРО ЈЕ ГОРЕ, ЛОШЕ ЈЕ ДОЛЕ: високи стандарди, резултати изнад очекивања.</a:t>
            </a:r>
          </a:p>
          <a:p>
            <a:r>
              <a:rPr lang="sr-Cyrl-RS" dirty="0">
                <a:solidFill>
                  <a:schemeClr val="tx1"/>
                </a:solidFill>
              </a:rPr>
              <a:t>РАЦИОНАЛНО ЈЕ ГОРЕ, ЕМОЦИОНАЛНО ЈЕ ДОЛЕ: најнижи људски нагони, ниске страсти; издићи се изнад емоција.</a:t>
            </a:r>
            <a:endParaRPr lang="en-US" dirty="0">
              <a:solidFill>
                <a:schemeClr val="tx1"/>
              </a:solidFill>
            </a:endParaRPr>
          </a:p>
        </p:txBody>
      </p:sp>
    </p:spTree>
    <p:extLst>
      <p:ext uri="{BB962C8B-B14F-4D97-AF65-F5344CB8AC3E}">
        <p14:creationId xmlns:p14="http://schemas.microsoft.com/office/powerpoint/2010/main" val="232459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43B4-53EE-4897-ABB7-4F182A3BEF08}"/>
              </a:ext>
            </a:extLst>
          </p:cNvPr>
          <p:cNvSpPr>
            <a:spLocks noGrp="1"/>
          </p:cNvSpPr>
          <p:nvPr>
            <p:ph type="title"/>
          </p:nvPr>
        </p:nvSpPr>
        <p:spPr/>
        <p:txBody>
          <a:bodyPr/>
          <a:lstStyle/>
          <a:p>
            <a:r>
              <a:rPr lang="sr-Cyrl-RS" dirty="0">
                <a:solidFill>
                  <a:srgbClr val="FFFF00"/>
                </a:solidFill>
              </a:rPr>
              <a:t>АУТОМОБИЛ ЈЕ ЧОВЕК.</a:t>
            </a:r>
            <a:endParaRPr lang="en-US" dirty="0"/>
          </a:p>
        </p:txBody>
      </p:sp>
      <p:sp>
        <p:nvSpPr>
          <p:cNvPr id="3" name="Content Placeholder 2">
            <a:extLst>
              <a:ext uri="{FF2B5EF4-FFF2-40B4-BE49-F238E27FC236}">
                <a16:creationId xmlns:a16="http://schemas.microsoft.com/office/drawing/2014/main" id="{9F230615-4ECE-4D36-9077-9C72B3DD81A3}"/>
              </a:ext>
            </a:extLst>
          </p:cNvPr>
          <p:cNvSpPr>
            <a:spLocks noGrp="1"/>
          </p:cNvSpPr>
          <p:nvPr>
            <p:ph idx="1"/>
          </p:nvPr>
        </p:nvSpPr>
        <p:spPr/>
        <p:txBody>
          <a:bodyPr>
            <a:normAutofit fontScale="92500" lnSpcReduction="20000"/>
          </a:bodyPr>
          <a:lstStyle/>
          <a:p>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 има људске делове тела и људске физичке особине</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Даевуов најмањи аутомобил добио је </a:t>
            </a:r>
            <a:r>
              <a:rPr lang="sr-Cyrl-CS" sz="1800" b="1" i="1" dirty="0">
                <a:solidFill>
                  <a:schemeClr val="tx1"/>
                </a:solidFill>
                <a:effectLst/>
                <a:latin typeface="Times New Roman" panose="02020603050405020304" pitchFamily="18" charset="0"/>
                <a:ea typeface="Times New Roman" panose="02020603050405020304" pitchFamily="18" charset="0"/>
              </a:rPr>
              <a:t>ново лице</a:t>
            </a:r>
            <a:r>
              <a:rPr lang="sr-Cyrl-CS" sz="1800" i="1" dirty="0">
                <a:solidFill>
                  <a:schemeClr val="tx1"/>
                </a:solidFill>
                <a:effectLst/>
                <a:latin typeface="Times New Roman" panose="02020603050405020304" pitchFamily="18" charset="0"/>
                <a:ea typeface="Times New Roman" panose="02020603050405020304" pitchFamily="18" charset="0"/>
              </a:rPr>
              <a:t>, и сада је, каку кажу, још </a:t>
            </a:r>
            <a:r>
              <a:rPr lang="sr-Cyrl-CS" sz="1800" b="1" i="1" dirty="0">
                <a:solidFill>
                  <a:schemeClr val="tx1"/>
                </a:solidFill>
                <a:effectLst/>
                <a:latin typeface="Times New Roman" panose="02020603050405020304" pitchFamily="18" charset="0"/>
                <a:ea typeface="Times New Roman" panose="02020603050405020304" pitchFamily="18" charset="0"/>
              </a:rPr>
              <a:t>привлачнији</a:t>
            </a:r>
            <a:r>
              <a:rPr lang="sr-Cyrl-CS" sz="1800" b="1" i="1" dirty="0">
                <a:solidFill>
                  <a:schemeClr val="tx1"/>
                </a:solidFill>
                <a:latin typeface="Times New Roman" panose="02020603050405020304" pitchFamily="18" charset="0"/>
                <a:ea typeface="Times New Roman" panose="02020603050405020304" pitchFamily="18" charset="0"/>
              </a:rPr>
              <a:t>.</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Некада највећи Сузукијев теренац сада је </a:t>
            </a:r>
            <a:r>
              <a:rPr lang="sr-Cyrl-CS" sz="1800" b="1" i="1" dirty="0">
                <a:solidFill>
                  <a:schemeClr val="tx1"/>
                </a:solidFill>
                <a:effectLst/>
                <a:latin typeface="Times New Roman" panose="02020603050405020304" pitchFamily="18" charset="0"/>
                <a:ea typeface="Times New Roman" panose="02020603050405020304" pitchFamily="18" charset="0"/>
              </a:rPr>
              <a:t>порастао</a:t>
            </a:r>
            <a:r>
              <a:rPr lang="sr-Cyrl-CS" sz="1800" b="1" i="1" dirty="0">
                <a:solidFill>
                  <a:schemeClr val="tx1"/>
                </a:solidFill>
                <a:latin typeface="Times New Roman" panose="02020603050405020304" pitchFamily="18" charset="0"/>
                <a:ea typeface="Times New Roman" panose="02020603050405020304" pitchFamily="18" charset="0"/>
              </a:rPr>
              <a:t>.</a:t>
            </a:r>
          </a:p>
          <a:p>
            <a:pPr algn="just"/>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 има људске духовне особине</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Сви будући модели ће имати </a:t>
            </a:r>
            <a:r>
              <a:rPr lang="sr-Cyrl-CS" sz="1800" b="1" i="1" dirty="0">
                <a:solidFill>
                  <a:schemeClr val="tx1"/>
                </a:solidFill>
                <a:effectLst/>
                <a:latin typeface="Times New Roman" panose="02020603050405020304" pitchFamily="18" charset="0"/>
                <a:ea typeface="Times New Roman" panose="02020603050405020304" pitchFamily="18" charset="0"/>
              </a:rPr>
              <a:t>динамичан спортски дух</a:t>
            </a:r>
            <a:r>
              <a:rPr lang="sr-Cyrl-CS" sz="1800" b="1" i="1" dirty="0">
                <a:solidFill>
                  <a:schemeClr val="tx1"/>
                </a:solidFill>
                <a:latin typeface="Times New Roman" panose="02020603050405020304" pitchFamily="18" charset="0"/>
                <a:ea typeface="Times New Roman" panose="02020603050405020304" pitchFamily="18" charset="0"/>
              </a:rPr>
              <a:t>.</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Талија је мала и </a:t>
            </a:r>
            <a:r>
              <a:rPr lang="sr-Cyrl-CS" sz="1800" b="1" i="1" dirty="0">
                <a:solidFill>
                  <a:schemeClr val="tx1"/>
                </a:solidFill>
                <a:effectLst/>
                <a:latin typeface="Times New Roman" panose="02020603050405020304" pitchFamily="18" charset="0"/>
                <a:ea typeface="Times New Roman" panose="02020603050405020304" pitchFamily="18" charset="0"/>
              </a:rPr>
              <a:t>спретна</a:t>
            </a:r>
            <a:r>
              <a:rPr lang="sr-Cyrl-CS" sz="1800" i="1" dirty="0">
                <a:solidFill>
                  <a:schemeClr val="tx1"/>
                </a:solidFill>
                <a:effectLst/>
                <a:latin typeface="Times New Roman" panose="02020603050405020304" pitchFamily="18" charset="0"/>
                <a:ea typeface="Times New Roman" panose="02020603050405020304" pitchFamily="18" charset="0"/>
              </a:rPr>
              <a:t> лимузина.</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Џип се по угледу на своје претходнике из доба инвазије на Нормандију понаша </a:t>
            </a:r>
            <a:r>
              <a:rPr lang="sr-Cyrl-CS" sz="1800" b="1" i="1" dirty="0">
                <a:solidFill>
                  <a:schemeClr val="tx1"/>
                </a:solidFill>
                <a:effectLst/>
                <a:latin typeface="Times New Roman" panose="02020603050405020304" pitchFamily="18" charset="0"/>
                <a:ea typeface="Times New Roman" panose="02020603050405020304" pitchFamily="18" charset="0"/>
              </a:rPr>
              <a:t>одлучно и неустрашиво</a:t>
            </a:r>
            <a:r>
              <a:rPr lang="sr-Cyrl-CS" sz="1800" b="1" i="1" dirty="0">
                <a:solidFill>
                  <a:schemeClr val="tx1"/>
                </a:solidFill>
                <a:latin typeface="Times New Roman" panose="02020603050405020304" pitchFamily="18" charset="0"/>
                <a:ea typeface="Times New Roman" panose="02020603050405020304" pitchFamily="18" charset="0"/>
              </a:rPr>
              <a:t>.</a:t>
            </a:r>
            <a:r>
              <a:rPr lang="sr-Cyrl-CS" sz="1800" dirty="0">
                <a:solidFill>
                  <a:schemeClr val="tx1"/>
                </a:solidFill>
                <a:effectLst/>
                <a:latin typeface="Times New Roman" panose="02020603050405020304" pitchFamily="18" charset="0"/>
                <a:ea typeface="Times New Roman" panose="02020603050405020304" pitchFamily="18" charset="0"/>
              </a:rPr>
              <a:t> </a:t>
            </a:r>
          </a:p>
          <a:p>
            <a:pPr algn="just"/>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 има породицу</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Предвиђена је премијера </a:t>
            </a:r>
            <a:r>
              <a:rPr lang="sr-Cyrl-CS" sz="1800" b="1" i="1" dirty="0">
                <a:solidFill>
                  <a:schemeClr val="tx1"/>
                </a:solidFill>
                <a:effectLst/>
                <a:latin typeface="Times New Roman" panose="02020603050405020304" pitchFamily="18" charset="0"/>
                <a:ea typeface="Times New Roman" panose="02020603050405020304" pitchFamily="18" charset="0"/>
              </a:rPr>
              <a:t>млађег брата</a:t>
            </a:r>
            <a:r>
              <a:rPr lang="sr-Cyrl-CS" sz="1800" i="1" dirty="0">
                <a:solidFill>
                  <a:schemeClr val="tx1"/>
                </a:solidFill>
                <a:effectLst/>
                <a:latin typeface="Times New Roman" panose="02020603050405020304" pitchFamily="18" charset="0"/>
                <a:ea typeface="Times New Roman" panose="02020603050405020304" pitchFamily="18" charset="0"/>
              </a:rPr>
              <a:t> тог модела.</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Тај </a:t>
            </a:r>
            <a:r>
              <a:rPr lang="sr-Cyrl-CS" sz="1800" b="1" i="1" dirty="0">
                <a:solidFill>
                  <a:schemeClr val="tx1"/>
                </a:solidFill>
                <a:effectLst/>
                <a:latin typeface="Times New Roman" panose="02020603050405020304" pitchFamily="18" charset="0"/>
                <a:ea typeface="Times New Roman" panose="02020603050405020304" pitchFamily="18" charset="0"/>
              </a:rPr>
              <a:t>природни отац</a:t>
            </a:r>
            <a:r>
              <a:rPr lang="sr-Cyrl-CS" sz="1800" i="1" dirty="0">
                <a:solidFill>
                  <a:schemeClr val="tx1"/>
                </a:solidFill>
                <a:effectLst/>
                <a:latin typeface="Times New Roman" panose="02020603050405020304" pitchFamily="18" charset="0"/>
                <a:ea typeface="Times New Roman" panose="02020603050405020304" pitchFamily="18" charset="0"/>
              </a:rPr>
              <a:t> свих каснијих ГТИ модела произведен је у свега 2405 комада.</a:t>
            </a:r>
          </a:p>
          <a:p>
            <a:pPr marL="0" marR="0" indent="457200" algn="just">
              <a:lnSpc>
                <a:spcPct val="150000"/>
              </a:lnSpc>
              <a:spcBef>
                <a:spcPts val="0"/>
              </a:spcBef>
              <a:spcAft>
                <a:spcPts val="0"/>
              </a:spcAft>
            </a:pPr>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 има пријатеље</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Хамер је сачувао ћошкасти стил </a:t>
            </a:r>
            <a:r>
              <a:rPr lang="sr-Cyrl-CS" sz="1800" b="1" i="1" dirty="0">
                <a:solidFill>
                  <a:schemeClr val="tx1"/>
                </a:solidFill>
                <a:effectLst/>
                <a:latin typeface="Times New Roman" panose="02020603050405020304" pitchFamily="18" charset="0"/>
                <a:ea typeface="Times New Roman" panose="02020603050405020304" pitchFamily="18" charset="0"/>
              </a:rPr>
              <a:t>ратног колеге</a:t>
            </a:r>
            <a:r>
              <a:rPr lang="sr-Cyrl-CS"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endParaRPr>
          </a:p>
          <a:p>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аутомобили имају националност</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Фијат је уложио много труда у изради новог конкурента све популарнијим </a:t>
            </a:r>
            <a:r>
              <a:rPr lang="sr-Cyrl-CS" sz="1800" b="1" i="1" dirty="0">
                <a:solidFill>
                  <a:schemeClr val="tx1"/>
                </a:solidFill>
                <a:effectLst/>
                <a:latin typeface="Times New Roman" panose="02020603050405020304" pitchFamily="18" charset="0"/>
                <a:ea typeface="Times New Roman" panose="02020603050405020304" pitchFamily="18" charset="0"/>
              </a:rPr>
              <a:t>французима.</a:t>
            </a:r>
            <a:r>
              <a:rPr lang="sr-Cyrl-CS" sz="1800" dirty="0">
                <a:solidFill>
                  <a:schemeClr val="tx1"/>
                </a:solidFill>
                <a:effectLst/>
                <a:latin typeface="Times New Roman" panose="02020603050405020304" pitchFamily="18" charset="0"/>
                <a:ea typeface="Times New Roman" panose="02020603050405020304" pitchFamily="18" charset="0"/>
              </a:rPr>
              <a:t> </a:t>
            </a:r>
          </a:p>
          <a:p>
            <a:r>
              <a:rPr lang="sr-Cyrl-CS" sz="1800" b="1" cap="small" dirty="0">
                <a:solidFill>
                  <a:srgbClr val="FFFF00"/>
                </a:solidFill>
                <a:effectLst/>
                <a:latin typeface="Times New Roman" panose="02020603050405020304" pitchFamily="18" charset="0"/>
                <a:ea typeface="Times New Roman" panose="02020603050405020304" pitchFamily="18" charset="0"/>
              </a:rPr>
              <a:t>аутомобили имају животни циклус од детињства до старости</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Рено еспас наредног пролећа одлази </a:t>
            </a:r>
            <a:r>
              <a:rPr lang="sr-Cyrl-CS" sz="1800" b="1" i="1" dirty="0">
                <a:solidFill>
                  <a:schemeClr val="tx1"/>
                </a:solidFill>
                <a:effectLst/>
                <a:latin typeface="Times New Roman" panose="02020603050405020304" pitchFamily="18" charset="0"/>
                <a:ea typeface="Times New Roman" panose="02020603050405020304" pitchFamily="18" charset="0"/>
              </a:rPr>
              <a:t>у заслужену пензију</a:t>
            </a:r>
            <a:r>
              <a:rPr lang="sr-Cyrl-CS" sz="1800" b="1" i="1" dirty="0">
                <a:solidFill>
                  <a:schemeClr val="tx1"/>
                </a:solidFill>
                <a:latin typeface="Times New Roman" panose="02020603050405020304" pitchFamily="18" charset="0"/>
                <a:ea typeface="Times New Roman" panose="02020603050405020304" pitchFamily="18" charset="0"/>
              </a:rPr>
              <a:t>.</a:t>
            </a:r>
            <a:endParaRPr lang="en-US" dirty="0">
              <a:solidFill>
                <a:schemeClr val="tx1"/>
              </a:solidFill>
            </a:endParaRPr>
          </a:p>
        </p:txBody>
      </p:sp>
    </p:spTree>
    <p:extLst>
      <p:ext uri="{BB962C8B-B14F-4D97-AF65-F5344CB8AC3E}">
        <p14:creationId xmlns:p14="http://schemas.microsoft.com/office/powerpoint/2010/main" val="87600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2FCD-EA18-4E48-9C43-0CEBB7D4F9A3}"/>
              </a:ext>
            </a:extLst>
          </p:cNvPr>
          <p:cNvSpPr>
            <a:spLocks noGrp="1"/>
          </p:cNvSpPr>
          <p:nvPr>
            <p:ph type="title"/>
          </p:nvPr>
        </p:nvSpPr>
        <p:spPr/>
        <p:txBody>
          <a:bodyPr>
            <a:normAutofit/>
          </a:bodyPr>
          <a:lstStyle/>
          <a:p>
            <a:pPr algn="ctr"/>
            <a:r>
              <a:rPr lang="sr-Cyrl-RS" sz="2000" dirty="0"/>
              <a:t>Силашки и др., </a:t>
            </a:r>
            <a:r>
              <a:rPr lang="sr-Cyrl-RS" sz="2000" i="1" dirty="0"/>
              <a:t>Јавни дискурс србије, </a:t>
            </a:r>
            <a:r>
              <a:rPr lang="sr-Cyrl-RS" sz="2000" dirty="0"/>
              <a:t>2009</a:t>
            </a:r>
            <a:r>
              <a:rPr lang="sr-Cyrl-RS" sz="2000" i="1" dirty="0"/>
              <a:t>. </a:t>
            </a:r>
            <a:endParaRPr lang="en-US" sz="2000" i="1" dirty="0"/>
          </a:p>
        </p:txBody>
      </p:sp>
      <p:sp>
        <p:nvSpPr>
          <p:cNvPr id="3" name="Content Placeholder 2">
            <a:extLst>
              <a:ext uri="{FF2B5EF4-FFF2-40B4-BE49-F238E27FC236}">
                <a16:creationId xmlns:a16="http://schemas.microsoft.com/office/drawing/2014/main" id="{59F9905F-E49D-435E-9B93-206154CC44BA}"/>
              </a:ext>
            </a:extLst>
          </p:cNvPr>
          <p:cNvSpPr>
            <a:spLocks noGrp="1"/>
          </p:cNvSpPr>
          <p:nvPr>
            <p:ph idx="1"/>
          </p:nvPr>
        </p:nvSpPr>
        <p:spPr/>
        <p:txBody>
          <a:bodyPr/>
          <a:lstStyle/>
          <a:p>
            <a:pPr marL="0" indent="0">
              <a:buNone/>
            </a:pPr>
            <a:r>
              <a:rPr lang="sr-Cyrl-RS" dirty="0"/>
              <a:t> </a:t>
            </a:r>
          </a:p>
          <a:p>
            <a:endParaRPr lang="en-US" dirty="0"/>
          </a:p>
        </p:txBody>
      </p:sp>
      <p:pic>
        <p:nvPicPr>
          <p:cNvPr id="5" name="Picture 4">
            <a:extLst>
              <a:ext uri="{FF2B5EF4-FFF2-40B4-BE49-F238E27FC236}">
                <a16:creationId xmlns:a16="http://schemas.microsoft.com/office/drawing/2014/main" id="{AF84B2A5-183E-4DE4-80A6-DA8261B15C86}"/>
              </a:ext>
            </a:extLst>
          </p:cNvPr>
          <p:cNvPicPr>
            <a:picLocks noChangeAspect="1"/>
          </p:cNvPicPr>
          <p:nvPr/>
        </p:nvPicPr>
        <p:blipFill>
          <a:blip r:embed="rId2"/>
          <a:stretch>
            <a:fillRect/>
          </a:stretch>
        </p:blipFill>
        <p:spPr>
          <a:xfrm>
            <a:off x="2737735" y="730603"/>
            <a:ext cx="5143328" cy="3857496"/>
          </a:xfrm>
          <a:prstGeom prst="rect">
            <a:avLst/>
          </a:prstGeom>
        </p:spPr>
      </p:pic>
    </p:spTree>
    <p:extLst>
      <p:ext uri="{BB962C8B-B14F-4D97-AF65-F5344CB8AC3E}">
        <p14:creationId xmlns:p14="http://schemas.microsoft.com/office/powerpoint/2010/main" val="305482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1BC2-E21D-4A19-84F0-14A71D22FC90}"/>
              </a:ext>
            </a:extLst>
          </p:cNvPr>
          <p:cNvSpPr>
            <a:spLocks noGrp="1"/>
          </p:cNvSpPr>
          <p:nvPr>
            <p:ph type="title"/>
          </p:nvPr>
        </p:nvSpPr>
        <p:spPr/>
        <p:txBody>
          <a:bodyPr/>
          <a:lstStyle/>
          <a:p>
            <a:r>
              <a:rPr lang="sr-Cyrl-RS" dirty="0"/>
              <a:t>Појмовна метонимија као средство концептуализације</a:t>
            </a:r>
            <a:endParaRPr lang="en-US" dirty="0"/>
          </a:p>
        </p:txBody>
      </p:sp>
      <p:pic>
        <p:nvPicPr>
          <p:cNvPr id="5" name="Content Placeholder 4">
            <a:extLst>
              <a:ext uri="{FF2B5EF4-FFF2-40B4-BE49-F238E27FC236}">
                <a16:creationId xmlns:a16="http://schemas.microsoft.com/office/drawing/2014/main" id="{6156DD65-42D8-4DFA-A42A-AB8D7D05AF56}"/>
              </a:ext>
            </a:extLst>
          </p:cNvPr>
          <p:cNvPicPr>
            <a:picLocks noGrp="1" noChangeAspect="1"/>
          </p:cNvPicPr>
          <p:nvPr>
            <p:ph idx="1"/>
          </p:nvPr>
        </p:nvPicPr>
        <p:blipFill>
          <a:blip r:embed="rId2"/>
          <a:stretch>
            <a:fillRect/>
          </a:stretch>
        </p:blipFill>
        <p:spPr>
          <a:xfrm>
            <a:off x="2354294" y="1707273"/>
            <a:ext cx="6637595" cy="2621507"/>
          </a:xfrm>
        </p:spPr>
      </p:pic>
    </p:spTree>
    <p:extLst>
      <p:ext uri="{BB962C8B-B14F-4D97-AF65-F5344CB8AC3E}">
        <p14:creationId xmlns:p14="http://schemas.microsoft.com/office/powerpoint/2010/main" val="9863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3519-186D-4F0D-B7CF-8896AAB985FC}"/>
              </a:ext>
            </a:extLst>
          </p:cNvPr>
          <p:cNvSpPr>
            <a:spLocks noGrp="1"/>
          </p:cNvSpPr>
          <p:nvPr>
            <p:ph type="title"/>
          </p:nvPr>
        </p:nvSpPr>
        <p:spPr/>
        <p:txBody>
          <a:bodyPr/>
          <a:lstStyle/>
          <a:p>
            <a:r>
              <a:rPr lang="sr-Cyrl-RS" dirty="0"/>
              <a:t>Дефиниција појмовне метонимије</a:t>
            </a:r>
            <a:endParaRPr lang="en-US" dirty="0"/>
          </a:p>
        </p:txBody>
      </p:sp>
      <p:sp>
        <p:nvSpPr>
          <p:cNvPr id="3" name="Content Placeholder 2">
            <a:extLst>
              <a:ext uri="{FF2B5EF4-FFF2-40B4-BE49-F238E27FC236}">
                <a16:creationId xmlns:a16="http://schemas.microsoft.com/office/drawing/2014/main" id="{3958F796-917F-494E-A02E-643B24E8050D}"/>
              </a:ext>
            </a:extLst>
          </p:cNvPr>
          <p:cNvSpPr>
            <a:spLocks noGrp="1"/>
          </p:cNvSpPr>
          <p:nvPr>
            <p:ph idx="1"/>
          </p:nvPr>
        </p:nvSpPr>
        <p:spPr/>
        <p:txBody>
          <a:bodyPr/>
          <a:lstStyle/>
          <a:p>
            <a:pPr algn="just"/>
            <a:r>
              <a:rPr lang="sr-Cyrl-CS" sz="1800" dirty="0">
                <a:solidFill>
                  <a:schemeClr val="tx1"/>
                </a:solidFill>
                <a:effectLst/>
                <a:latin typeface="Times New Roman" panose="02020603050405020304" pitchFamily="18" charset="0"/>
                <a:ea typeface="Times New Roman" panose="02020603050405020304" pitchFamily="18" charset="0"/>
              </a:rPr>
              <a:t>Док се метафора заснива на сличности, метонимија се базира на другим логичким везама. У когнитивној лингвистици метонимија се дефинише као когнитивни процес у коме се један концептуални ентитет, извор, налази у логичкој вези са другим концептуалним ентитетом, циљем, </a:t>
            </a:r>
            <a:r>
              <a:rPr lang="sr-Cyrl-CS" sz="1800" u="sng" dirty="0">
                <a:solidFill>
                  <a:schemeClr val="tx1"/>
                </a:solidFill>
                <a:effectLst/>
                <a:latin typeface="Times New Roman" panose="02020603050405020304" pitchFamily="18" charset="0"/>
                <a:ea typeface="Times New Roman" panose="02020603050405020304" pitchFamily="18" charset="0"/>
              </a:rPr>
              <a:t>унутар истог домена</a:t>
            </a:r>
            <a:r>
              <a:rPr lang="sr-Cyrl-CS" sz="1800" dirty="0">
                <a:solidFill>
                  <a:schemeClr val="tx1"/>
                </a:solidFill>
                <a:effectLst/>
                <a:latin typeface="Times New Roman" panose="02020603050405020304" pitchFamily="18" charset="0"/>
                <a:ea typeface="Times New Roman" panose="02020603050405020304" pitchFamily="18" charset="0"/>
              </a:rPr>
              <a:t>.</a:t>
            </a:r>
            <a:endParaRPr lang="en-US" dirty="0">
              <a:solidFill>
                <a:schemeClr val="tx1"/>
              </a:solidFill>
            </a:endParaRPr>
          </a:p>
        </p:txBody>
      </p:sp>
    </p:spTree>
    <p:extLst>
      <p:ext uri="{BB962C8B-B14F-4D97-AF65-F5344CB8AC3E}">
        <p14:creationId xmlns:p14="http://schemas.microsoft.com/office/powerpoint/2010/main" val="160688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95E4-04AA-4D83-8322-0CA7B98E3330}"/>
              </a:ext>
            </a:extLst>
          </p:cNvPr>
          <p:cNvSpPr>
            <a:spLocks noGrp="1"/>
          </p:cNvSpPr>
          <p:nvPr>
            <p:ph type="title"/>
          </p:nvPr>
        </p:nvSpPr>
        <p:spPr/>
        <p:txBody>
          <a:bodyPr/>
          <a:lstStyle/>
          <a:p>
            <a:r>
              <a:rPr lang="sr-Cyrl-RS" dirty="0"/>
              <a:t>Примери за појмовну метонимију</a:t>
            </a:r>
            <a:endParaRPr lang="en-US" dirty="0"/>
          </a:p>
        </p:txBody>
      </p:sp>
      <p:sp>
        <p:nvSpPr>
          <p:cNvPr id="3" name="Content Placeholder 2">
            <a:extLst>
              <a:ext uri="{FF2B5EF4-FFF2-40B4-BE49-F238E27FC236}">
                <a16:creationId xmlns:a16="http://schemas.microsoft.com/office/drawing/2014/main" id="{BA77E607-4A88-455E-BF92-EFF5940C290C}"/>
              </a:ext>
            </a:extLst>
          </p:cNvPr>
          <p:cNvSpPr>
            <a:spLocks noGrp="1"/>
          </p:cNvSpPr>
          <p:nvPr>
            <p:ph idx="1"/>
          </p:nvPr>
        </p:nvSpPr>
        <p:spPr/>
        <p:txBody>
          <a:bodyPr/>
          <a:lstStyle/>
          <a:p>
            <a:r>
              <a:rPr lang="sr-Cyrl-RS" dirty="0"/>
              <a:t>Иде </a:t>
            </a:r>
            <a:r>
              <a:rPr lang="sr-Cyrl-RS" u="sng" dirty="0"/>
              <a:t>подигнутог носа</a:t>
            </a:r>
            <a:r>
              <a:rPr lang="sr-Cyrl-RS" dirty="0"/>
              <a:t>.</a:t>
            </a:r>
          </a:p>
          <a:p>
            <a:r>
              <a:rPr lang="sr-Cyrl-RS" dirty="0"/>
              <a:t>Седи </a:t>
            </a:r>
            <a:r>
              <a:rPr lang="sr-Cyrl-RS" u="sng" dirty="0"/>
              <a:t>скрштених руку</a:t>
            </a:r>
            <a:r>
              <a:rPr lang="sr-Cyrl-RS" dirty="0"/>
              <a:t>.</a:t>
            </a:r>
          </a:p>
          <a:p>
            <a:r>
              <a:rPr lang="sr-Cyrl-RS" dirty="0"/>
              <a:t>Састаћемо се </a:t>
            </a:r>
            <a:r>
              <a:rPr lang="sr-Cyrl-RS" u="sng" dirty="0"/>
              <a:t>код Коња</a:t>
            </a:r>
            <a:r>
              <a:rPr lang="sr-Cyrl-RS" dirty="0"/>
              <a:t>.</a:t>
            </a:r>
            <a:endParaRPr lang="en-US" dirty="0"/>
          </a:p>
        </p:txBody>
      </p:sp>
    </p:spTree>
    <p:extLst>
      <p:ext uri="{BB962C8B-B14F-4D97-AF65-F5344CB8AC3E}">
        <p14:creationId xmlns:p14="http://schemas.microsoft.com/office/powerpoint/2010/main" val="139686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CAC3-6246-4EE3-86EB-2A465BF2D5B3}"/>
              </a:ext>
            </a:extLst>
          </p:cNvPr>
          <p:cNvSpPr>
            <a:spLocks noGrp="1"/>
          </p:cNvSpPr>
          <p:nvPr>
            <p:ph type="title"/>
          </p:nvPr>
        </p:nvSpPr>
        <p:spPr/>
        <p:txBody>
          <a:bodyPr/>
          <a:lstStyle/>
          <a:p>
            <a:r>
              <a:rPr lang="sr-Cyrl-RS" dirty="0"/>
              <a:t>семантички сценарио</a:t>
            </a:r>
            <a:endParaRPr lang="en-US" dirty="0"/>
          </a:p>
        </p:txBody>
      </p:sp>
      <p:sp>
        <p:nvSpPr>
          <p:cNvPr id="3" name="Content Placeholder 2">
            <a:extLst>
              <a:ext uri="{FF2B5EF4-FFF2-40B4-BE49-F238E27FC236}">
                <a16:creationId xmlns:a16="http://schemas.microsoft.com/office/drawing/2014/main" id="{E7016E50-41F7-4D6E-AD78-77087618EBE7}"/>
              </a:ext>
            </a:extLst>
          </p:cNvPr>
          <p:cNvSpPr>
            <a:spLocks noGrp="1"/>
          </p:cNvSpPr>
          <p:nvPr>
            <p:ph idx="1"/>
          </p:nvPr>
        </p:nvSpPr>
        <p:spPr/>
        <p:txBody>
          <a:bodyPr>
            <a:normAutofit lnSpcReduction="10000"/>
          </a:bodyPr>
          <a:lstStyle/>
          <a:p>
            <a:r>
              <a:rPr lang="sr-Cyrl-RS" b="1" dirty="0">
                <a:solidFill>
                  <a:srgbClr val="FF0000"/>
                </a:solidFill>
              </a:rPr>
              <a:t>Лејкоф: Сценарио ситуације у којој доминира БЕС</a:t>
            </a:r>
          </a:p>
          <a:p>
            <a:r>
              <a:rPr lang="sr-Cyrl-RS" dirty="0">
                <a:solidFill>
                  <a:schemeClr val="tx1"/>
                </a:solidFill>
              </a:rPr>
              <a:t>два учесника;</a:t>
            </a:r>
          </a:p>
          <a:p>
            <a:r>
              <a:rPr lang="sr-Cyrl-RS" dirty="0">
                <a:solidFill>
                  <a:schemeClr val="tx1"/>
                </a:solidFill>
              </a:rPr>
              <a:t>изазивач вређа доживљаваоца који почиње да осећа бес;</a:t>
            </a:r>
          </a:p>
          <a:p>
            <a:r>
              <a:rPr lang="sr-Cyrl-RS" dirty="0">
                <a:solidFill>
                  <a:schemeClr val="tx1"/>
                </a:solidFill>
              </a:rPr>
              <a:t>доживљавалац почиње да осећа бес све интензивније и доживљава физичке манифестације (црвени образи, висок крвни притисак);</a:t>
            </a:r>
          </a:p>
          <a:p>
            <a:r>
              <a:rPr lang="sr-Cyrl-RS" dirty="0">
                <a:solidFill>
                  <a:schemeClr val="tx1"/>
                </a:solidFill>
              </a:rPr>
              <a:t>покушај контролисања беса;</a:t>
            </a:r>
          </a:p>
          <a:p>
            <a:r>
              <a:rPr lang="sr-Cyrl-RS" dirty="0">
                <a:solidFill>
                  <a:schemeClr val="tx1"/>
                </a:solidFill>
              </a:rPr>
              <a:t>губљење контроле и агрсивна реакција;</a:t>
            </a:r>
          </a:p>
          <a:p>
            <a:r>
              <a:rPr lang="sr-Cyrl-RS" dirty="0">
                <a:solidFill>
                  <a:schemeClr val="tx1"/>
                </a:solidFill>
              </a:rPr>
              <a:t>кажњавање виновника и нестајање беса.</a:t>
            </a:r>
            <a:endParaRPr lang="en-US" dirty="0">
              <a:solidFill>
                <a:schemeClr val="tx1"/>
              </a:solidFill>
            </a:endParaRPr>
          </a:p>
        </p:txBody>
      </p:sp>
    </p:spTree>
    <p:extLst>
      <p:ext uri="{BB962C8B-B14F-4D97-AF65-F5344CB8AC3E}">
        <p14:creationId xmlns:p14="http://schemas.microsoft.com/office/powerpoint/2010/main" val="327333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E016-4862-4625-9378-19EF657551E3}"/>
              </a:ext>
            </a:extLst>
          </p:cNvPr>
          <p:cNvSpPr>
            <a:spLocks noGrp="1"/>
          </p:cNvSpPr>
          <p:nvPr>
            <p:ph type="title"/>
          </p:nvPr>
        </p:nvSpPr>
        <p:spPr/>
        <p:txBody>
          <a:bodyPr>
            <a:normAutofit fontScale="90000"/>
          </a:bodyPr>
          <a:lstStyle/>
          <a:p>
            <a:r>
              <a:rPr lang="sr-Cyrl-RS" dirty="0"/>
              <a:t>Концептуална анализа је изникла унутар когнитивне лингвистике</a:t>
            </a:r>
            <a:endParaRPr lang="en-US" dirty="0"/>
          </a:p>
        </p:txBody>
      </p:sp>
      <p:sp>
        <p:nvSpPr>
          <p:cNvPr id="3" name="Content Placeholder 2">
            <a:extLst>
              <a:ext uri="{FF2B5EF4-FFF2-40B4-BE49-F238E27FC236}">
                <a16:creationId xmlns:a16="http://schemas.microsoft.com/office/drawing/2014/main" id="{C71C4035-3F58-4C2E-9C15-4BCFF74B6DA2}"/>
              </a:ext>
            </a:extLst>
          </p:cNvPr>
          <p:cNvSpPr>
            <a:spLocks noGrp="1"/>
          </p:cNvSpPr>
          <p:nvPr>
            <p:ph idx="1"/>
          </p:nvPr>
        </p:nvSpPr>
        <p:spPr/>
        <p:txBody>
          <a:bodyPr/>
          <a:lstStyle/>
          <a:p>
            <a:pPr algn="just"/>
            <a:r>
              <a:rPr lang="sr-Cyrl-CS" sz="1800" dirty="0">
                <a:solidFill>
                  <a:schemeClr val="tx1"/>
                </a:solidFill>
                <a:effectLst/>
                <a:latin typeface="Times New Roman" panose="02020603050405020304" pitchFamily="18" charset="0"/>
                <a:ea typeface="Times New Roman" panose="02020603050405020304" pitchFamily="18" charset="0"/>
              </a:rPr>
              <a:t>Као и теорија прототипа, и концептуална анализа је изникла у оквирима когнитивистике. </a:t>
            </a:r>
          </a:p>
          <a:p>
            <a:pPr algn="just"/>
            <a:r>
              <a:rPr lang="sr-Cyrl-CS" sz="1800" dirty="0">
                <a:solidFill>
                  <a:schemeClr val="tx1"/>
                </a:solidFill>
                <a:effectLst/>
                <a:latin typeface="Times New Roman" panose="02020603050405020304" pitchFamily="18" charset="0"/>
                <a:ea typeface="Times New Roman" panose="02020603050405020304" pitchFamily="18" charset="0"/>
              </a:rPr>
              <a:t>Когнитивистика је настала седамдесетих година двадесетог века као интердисциплинарна област која обухвата психологију, лингвистику, филозофију, неурологију итд. Она је за свој предмет узела људски ум, тј. когнитивне феномене као што су перцепција, мишљење, памћење, учење, разумевање језика и сл. </a:t>
            </a:r>
          </a:p>
          <a:p>
            <a:pPr algn="just"/>
            <a:r>
              <a:rPr lang="sr-Cyrl-CS" sz="1800" dirty="0">
                <a:solidFill>
                  <a:schemeClr val="tx1"/>
                </a:solidFill>
                <a:latin typeface="Times New Roman" panose="02020603050405020304" pitchFamily="18" charset="0"/>
              </a:rPr>
              <a:t>За лексикологију је концептуална анализа значајна јер пружа одличан модел за анализу апстрактне лексике.</a:t>
            </a:r>
            <a:endParaRPr lang="en-US" dirty="0">
              <a:solidFill>
                <a:schemeClr val="tx1"/>
              </a:solidFill>
            </a:endParaRPr>
          </a:p>
        </p:txBody>
      </p:sp>
    </p:spTree>
    <p:extLst>
      <p:ext uri="{BB962C8B-B14F-4D97-AF65-F5344CB8AC3E}">
        <p14:creationId xmlns:p14="http://schemas.microsoft.com/office/powerpoint/2010/main" val="126559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D9E9-74DB-4906-BA39-C11BDE20B6BA}"/>
              </a:ext>
            </a:extLst>
          </p:cNvPr>
          <p:cNvSpPr>
            <a:spLocks noGrp="1"/>
          </p:cNvSpPr>
          <p:nvPr>
            <p:ph type="title"/>
          </p:nvPr>
        </p:nvSpPr>
        <p:spPr/>
        <p:txBody>
          <a:bodyPr/>
          <a:lstStyle/>
          <a:p>
            <a:r>
              <a:rPr lang="sr-Cyrl-RS" dirty="0"/>
              <a:t>Семантички сценарио</a:t>
            </a:r>
            <a:endParaRPr lang="en-US" dirty="0"/>
          </a:p>
        </p:txBody>
      </p:sp>
      <p:sp>
        <p:nvSpPr>
          <p:cNvPr id="3" name="Content Placeholder 2">
            <a:extLst>
              <a:ext uri="{FF2B5EF4-FFF2-40B4-BE49-F238E27FC236}">
                <a16:creationId xmlns:a16="http://schemas.microsoft.com/office/drawing/2014/main" id="{7B74BBA0-3B32-4286-8C3C-3F2BC5238E3E}"/>
              </a:ext>
            </a:extLst>
          </p:cNvPr>
          <p:cNvSpPr>
            <a:spLocks noGrp="1"/>
          </p:cNvSpPr>
          <p:nvPr>
            <p:ph idx="1"/>
          </p:nvPr>
        </p:nvSpPr>
        <p:spPr/>
        <p:txBody>
          <a:bodyPr>
            <a:normAutofit fontScale="92500" lnSpcReduction="20000"/>
          </a:bodyPr>
          <a:lstStyle/>
          <a:p>
            <a:r>
              <a:rPr lang="sr-Cyrl-RS" b="1" dirty="0">
                <a:solidFill>
                  <a:srgbClr val="FF0000"/>
                </a:solidFill>
              </a:rPr>
              <a:t>Ана Вјежбицка: Семантички сценарио ТУГЕ</a:t>
            </a:r>
          </a:p>
          <a:p>
            <a:pPr lvl="1"/>
            <a:r>
              <a:rPr lang="sr-Cyrl-RS" dirty="0">
                <a:solidFill>
                  <a:srgbClr val="FF0000"/>
                </a:solidFill>
              </a:rPr>
              <a:t>Природни семантички метајезик; примитиви; канонске реченице</a:t>
            </a: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а) Х нешто осећа</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б) Понекад особа мисли:</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в) Знам: Нешто лоше се догодило</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г) Не желим да се догађају такве ствари</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д) Не могу сада да мислим: Урадићу нешто због тога</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ђ) Знам да не могу ништа да урадим</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е) Због тога та особа осећа нешто лоше</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ж) Х осећа нешто тако.</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5765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6CD4-CF24-4941-996E-6EE0C43132B8}"/>
              </a:ext>
            </a:extLst>
          </p:cNvPr>
          <p:cNvSpPr>
            <a:spLocks noGrp="1"/>
          </p:cNvSpPr>
          <p:nvPr>
            <p:ph type="title"/>
          </p:nvPr>
        </p:nvSpPr>
        <p:spPr/>
        <p:txBody>
          <a:bodyPr/>
          <a:lstStyle/>
          <a:p>
            <a:r>
              <a:rPr lang="sr-Cyrl-RS" dirty="0"/>
              <a:t>Домаћи задатак</a:t>
            </a:r>
            <a:endParaRPr lang="en-US" dirty="0"/>
          </a:p>
        </p:txBody>
      </p:sp>
      <p:sp>
        <p:nvSpPr>
          <p:cNvPr id="3" name="Content Placeholder 2">
            <a:extLst>
              <a:ext uri="{FF2B5EF4-FFF2-40B4-BE49-F238E27FC236}">
                <a16:creationId xmlns:a16="http://schemas.microsoft.com/office/drawing/2014/main" id="{20B19483-A65C-4E30-8B73-7716EB8A5E13}"/>
              </a:ext>
            </a:extLst>
          </p:cNvPr>
          <p:cNvSpPr>
            <a:spLocks noGrp="1"/>
          </p:cNvSpPr>
          <p:nvPr>
            <p:ph idx="1"/>
          </p:nvPr>
        </p:nvSpPr>
        <p:spPr/>
        <p:txBody>
          <a:bodyPr/>
          <a:lstStyle/>
          <a:p>
            <a:r>
              <a:rPr lang="sr-Cyrl-RS" dirty="0"/>
              <a:t>Концептуализација појмовним метафорама</a:t>
            </a:r>
          </a:p>
          <a:p>
            <a:pPr lvl="1"/>
            <a:r>
              <a:rPr lang="sr-Cyrl-RS" dirty="0"/>
              <a:t>Извор: часописи, интернет, књижевност...</a:t>
            </a:r>
          </a:p>
          <a:p>
            <a:pPr lvl="1"/>
            <a:r>
              <a:rPr lang="sr-Cyrl-RS" dirty="0"/>
              <a:t>Задати себи изворни (човек, биљка, животиња, предмет...) или циљни домен (љубав, туга, Србија, Европа, политика...)</a:t>
            </a:r>
          </a:p>
          <a:p>
            <a:pPr lvl="1"/>
            <a:r>
              <a:rPr lang="sr-Cyrl-RS" dirty="0"/>
              <a:t>Кренути од текста и реконструисати појмовне метафоре.</a:t>
            </a:r>
          </a:p>
          <a:p>
            <a:pPr marL="457200" lvl="1" indent="0">
              <a:buNone/>
            </a:pPr>
            <a:endParaRPr lang="en-US" dirty="0"/>
          </a:p>
        </p:txBody>
      </p:sp>
    </p:spTree>
    <p:extLst>
      <p:ext uri="{BB962C8B-B14F-4D97-AF65-F5344CB8AC3E}">
        <p14:creationId xmlns:p14="http://schemas.microsoft.com/office/powerpoint/2010/main" val="290568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BB76-DD44-403D-A48F-358117E1F83B}"/>
              </a:ext>
            </a:extLst>
          </p:cNvPr>
          <p:cNvSpPr>
            <a:spLocks noGrp="1"/>
          </p:cNvSpPr>
          <p:nvPr>
            <p:ph type="title"/>
          </p:nvPr>
        </p:nvSpPr>
        <p:spPr/>
        <p:txBody>
          <a:bodyPr>
            <a:normAutofit fontScale="90000"/>
          </a:bodyPr>
          <a:lstStyle/>
          <a:p>
            <a:r>
              <a:rPr lang="sr-Cyrl-RS" dirty="0"/>
              <a:t>Концептуализација као кључни појам концептуалне анализе</a:t>
            </a:r>
            <a:endParaRPr lang="en-US" dirty="0"/>
          </a:p>
        </p:txBody>
      </p:sp>
      <p:sp>
        <p:nvSpPr>
          <p:cNvPr id="3" name="Content Placeholder 2">
            <a:extLst>
              <a:ext uri="{FF2B5EF4-FFF2-40B4-BE49-F238E27FC236}">
                <a16:creationId xmlns:a16="http://schemas.microsoft.com/office/drawing/2014/main" id="{6553798F-A092-4717-8A6C-562859F3C980}"/>
              </a:ext>
            </a:extLst>
          </p:cNvPr>
          <p:cNvSpPr>
            <a:spLocks noGrp="1"/>
          </p:cNvSpPr>
          <p:nvPr>
            <p:ph idx="1"/>
          </p:nvPr>
        </p:nvSpPr>
        <p:spPr/>
        <p:txBody>
          <a:bodyPr/>
          <a:lstStyle/>
          <a:p>
            <a:r>
              <a:rPr lang="sr-Cyrl-CS" sz="1800" b="1" dirty="0">
                <a:solidFill>
                  <a:schemeClr val="tx1"/>
                </a:solidFill>
                <a:effectLst/>
                <a:latin typeface="Times New Roman" panose="02020603050405020304" pitchFamily="18" charset="0"/>
                <a:ea typeface="Times New Roman" panose="02020603050405020304" pitchFamily="18" charset="0"/>
              </a:rPr>
              <a:t>концептуализација</a:t>
            </a:r>
            <a:r>
              <a:rPr lang="sr-Cyrl-CS" sz="1800" dirty="0">
                <a:solidFill>
                  <a:schemeClr val="tx1"/>
                </a:solidFill>
                <a:effectLst/>
                <a:latin typeface="Times New Roman" panose="02020603050405020304" pitchFamily="18" charset="0"/>
                <a:ea typeface="Times New Roman" panose="02020603050405020304" pitchFamily="18" charset="0"/>
              </a:rPr>
              <a:t> – образовање појмова на основу човековог физичког, чулног, емоционалног и интелектуалног искуства са светом који га окружује. </a:t>
            </a:r>
          </a:p>
          <a:p>
            <a:r>
              <a:rPr lang="sr-Cyrl-CS" sz="1800" b="1" dirty="0">
                <a:solidFill>
                  <a:schemeClr val="tx1"/>
                </a:solidFill>
                <a:latin typeface="Times New Roman" panose="02020603050405020304" pitchFamily="18" charset="0"/>
              </a:rPr>
              <a:t>концептуализација</a:t>
            </a:r>
            <a:r>
              <a:rPr lang="sr-Cyrl-CS" sz="1800" dirty="0">
                <a:solidFill>
                  <a:schemeClr val="tx1"/>
                </a:solidFill>
                <a:latin typeface="Times New Roman" panose="02020603050405020304" pitchFamily="18" charset="0"/>
              </a:rPr>
              <a:t> – а</a:t>
            </a:r>
            <a:r>
              <a:rPr lang="sr-Cyrl-CS" sz="1800" dirty="0">
                <a:solidFill>
                  <a:schemeClr val="tx1"/>
                </a:solidFill>
                <a:effectLst/>
                <a:latin typeface="Times New Roman" panose="02020603050405020304" pitchFamily="18" charset="0"/>
                <a:ea typeface="Times New Roman" panose="02020603050405020304" pitchFamily="18" charset="0"/>
              </a:rPr>
              <a:t>пстрактне и сложене појаве не доживљавамо непосредно, већ тако што их конкретизујемо и поједностављујемо, сводимо их на познато искуство.</a:t>
            </a:r>
            <a:endParaRPr lang="en-US" dirty="0">
              <a:solidFill>
                <a:schemeClr val="tx1"/>
              </a:solidFill>
            </a:endParaRPr>
          </a:p>
        </p:txBody>
      </p:sp>
    </p:spTree>
    <p:extLst>
      <p:ext uri="{BB962C8B-B14F-4D97-AF65-F5344CB8AC3E}">
        <p14:creationId xmlns:p14="http://schemas.microsoft.com/office/powerpoint/2010/main" val="370327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9BE8-FD8C-4722-A029-5C91D64C3946}"/>
              </a:ext>
            </a:extLst>
          </p:cNvPr>
          <p:cNvSpPr>
            <a:spLocks noGrp="1"/>
          </p:cNvSpPr>
          <p:nvPr>
            <p:ph type="title"/>
          </p:nvPr>
        </p:nvSpPr>
        <p:spPr/>
        <p:txBody>
          <a:bodyPr/>
          <a:lstStyle/>
          <a:p>
            <a:r>
              <a:rPr lang="sr-Cyrl-RS" dirty="0"/>
              <a:t>Механизми концептуализације</a:t>
            </a:r>
            <a:endParaRPr lang="en-US" dirty="0"/>
          </a:p>
        </p:txBody>
      </p:sp>
      <p:sp>
        <p:nvSpPr>
          <p:cNvPr id="3" name="Content Placeholder 2">
            <a:extLst>
              <a:ext uri="{FF2B5EF4-FFF2-40B4-BE49-F238E27FC236}">
                <a16:creationId xmlns:a16="http://schemas.microsoft.com/office/drawing/2014/main" id="{2356A76A-1117-4E20-A60C-20F23E10A76B}"/>
              </a:ext>
            </a:extLst>
          </p:cNvPr>
          <p:cNvSpPr>
            <a:spLocks noGrp="1"/>
          </p:cNvSpPr>
          <p:nvPr>
            <p:ph idx="1"/>
          </p:nvPr>
        </p:nvSpPr>
        <p:spPr/>
        <p:txBody>
          <a:bodyPr/>
          <a:lstStyle/>
          <a:p>
            <a:r>
              <a:rPr lang="sr-Cyrl-RS" dirty="0">
                <a:solidFill>
                  <a:schemeClr val="tx1"/>
                </a:solidFill>
              </a:rPr>
              <a:t>појмовна (концептуална) метафора</a:t>
            </a:r>
          </a:p>
          <a:p>
            <a:r>
              <a:rPr lang="sr-Cyrl-RS" dirty="0">
                <a:solidFill>
                  <a:schemeClr val="tx1"/>
                </a:solidFill>
              </a:rPr>
              <a:t>појмовна (концептуална) метонимија</a:t>
            </a:r>
          </a:p>
          <a:p>
            <a:r>
              <a:rPr lang="sr-Cyrl-RS" dirty="0">
                <a:solidFill>
                  <a:schemeClr val="tx1"/>
                </a:solidFill>
              </a:rPr>
              <a:t>семантички сценарио</a:t>
            </a:r>
            <a:endParaRPr lang="en-US" dirty="0">
              <a:solidFill>
                <a:schemeClr val="tx1"/>
              </a:solidFill>
            </a:endParaRPr>
          </a:p>
        </p:txBody>
      </p:sp>
    </p:spTree>
    <p:extLst>
      <p:ext uri="{BB962C8B-B14F-4D97-AF65-F5344CB8AC3E}">
        <p14:creationId xmlns:p14="http://schemas.microsoft.com/office/powerpoint/2010/main" val="320392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1BF5-57D8-404D-BE04-AE544A6C33A4}"/>
              </a:ext>
            </a:extLst>
          </p:cNvPr>
          <p:cNvSpPr>
            <a:spLocks noGrp="1"/>
          </p:cNvSpPr>
          <p:nvPr>
            <p:ph type="title"/>
          </p:nvPr>
        </p:nvSpPr>
        <p:spPr/>
        <p:txBody>
          <a:bodyPr/>
          <a:lstStyle/>
          <a:p>
            <a:r>
              <a:rPr lang="sr-Cyrl-RS" dirty="0"/>
              <a:t>Појмовна метафора</a:t>
            </a:r>
            <a:endParaRPr lang="en-US" dirty="0"/>
          </a:p>
        </p:txBody>
      </p:sp>
      <p:sp>
        <p:nvSpPr>
          <p:cNvPr id="3" name="Content Placeholder 2">
            <a:extLst>
              <a:ext uri="{FF2B5EF4-FFF2-40B4-BE49-F238E27FC236}">
                <a16:creationId xmlns:a16="http://schemas.microsoft.com/office/drawing/2014/main" id="{A38C23A2-A7BC-41FC-9A42-2EB965194170}"/>
              </a:ext>
            </a:extLst>
          </p:cNvPr>
          <p:cNvSpPr>
            <a:spLocks noGrp="1"/>
          </p:cNvSpPr>
          <p:nvPr>
            <p:ph idx="1"/>
          </p:nvPr>
        </p:nvSpPr>
        <p:spPr/>
        <p:txBody>
          <a:bodyPr>
            <a:normAutofit fontScale="92500"/>
          </a:bodyPr>
          <a:lstStyle/>
          <a:p>
            <a:r>
              <a:rPr lang="sr-Latn-RS" sz="1800" dirty="0">
                <a:solidFill>
                  <a:schemeClr val="tx1"/>
                </a:solidFill>
                <a:effectLst/>
                <a:latin typeface="Times New Roman" panose="02020603050405020304" pitchFamily="18" charset="0"/>
                <a:ea typeface="Times New Roman" panose="02020603050405020304" pitchFamily="18" charset="0"/>
              </a:rPr>
              <a:t>G. Lakoff &amp; M. Johnson, </a:t>
            </a:r>
            <a:r>
              <a:rPr lang="sr-Cyrl-CS" sz="1800" i="1" dirty="0">
                <a:solidFill>
                  <a:schemeClr val="tx1"/>
                </a:solidFill>
                <a:effectLst/>
                <a:latin typeface="Times New Roman" panose="02020603050405020304" pitchFamily="18" charset="0"/>
                <a:ea typeface="Times New Roman" panose="02020603050405020304" pitchFamily="18" charset="0"/>
              </a:rPr>
              <a:t>Мetaphors We Live By</a:t>
            </a:r>
            <a:r>
              <a:rPr lang="sr-Latn-RS" sz="1800" dirty="0">
                <a:solidFill>
                  <a:schemeClr val="tx1"/>
                </a:solidFill>
                <a:effectLst/>
                <a:latin typeface="Times New Roman" panose="02020603050405020304" pitchFamily="18" charset="0"/>
                <a:ea typeface="Times New Roman" panose="02020603050405020304" pitchFamily="18" charset="0"/>
              </a:rPr>
              <a:t>, 1980.</a:t>
            </a:r>
            <a:endParaRPr lang="sr-Cyrl-RS" sz="1800" dirty="0">
              <a:solidFill>
                <a:schemeClr val="tx1"/>
              </a:solidFill>
              <a:effectLst/>
              <a:latin typeface="Times New Roman" panose="02020603050405020304" pitchFamily="18" charset="0"/>
              <a:ea typeface="Times New Roman" panose="02020603050405020304" pitchFamily="18" charset="0"/>
            </a:endParaRPr>
          </a:p>
          <a:p>
            <a:pPr algn="just"/>
            <a:r>
              <a:rPr lang="sr-Cyrl-CS" sz="1800" i="1" dirty="0">
                <a:solidFill>
                  <a:schemeClr val="tx1"/>
                </a:solidFill>
                <a:effectLst/>
                <a:latin typeface="Times New Roman" panose="02020603050405020304" pitchFamily="18" charset="0"/>
                <a:ea typeface="Times New Roman" panose="02020603050405020304" pitchFamily="18" charset="0"/>
              </a:rPr>
              <a:t>Он нема правац у животу</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Тамо сам где желим да јесам у животу</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Ја сам на животној раскрсници</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Он је много тога прошао у животу</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Он ће далеко догурати</a:t>
            </a:r>
            <a:r>
              <a:rPr lang="sr-Cyrl-CS" sz="1800" dirty="0">
                <a:solidFill>
                  <a:schemeClr val="tx1"/>
                </a:solidFill>
                <a:effectLst/>
                <a:latin typeface="Times New Roman" panose="02020603050405020304" pitchFamily="18" charset="0"/>
                <a:ea typeface="Times New Roman" panose="02020603050405020304" pitchFamily="18" charset="0"/>
              </a:rPr>
              <a:t>. </a:t>
            </a:r>
          </a:p>
          <a:p>
            <a:pPr marL="0" indent="0" algn="just">
              <a:buNone/>
            </a:pPr>
            <a:r>
              <a:rPr lang="sr-Cyrl-CS" sz="1800" dirty="0">
                <a:solidFill>
                  <a:schemeClr val="tx1"/>
                </a:solidFill>
                <a:effectLst/>
                <a:latin typeface="Times New Roman" panose="02020603050405020304" pitchFamily="18" charset="0"/>
                <a:ea typeface="Times New Roman" panose="02020603050405020304" pitchFamily="18" charset="0"/>
              </a:rPr>
              <a:t>Појмовна метафора: </a:t>
            </a:r>
            <a:r>
              <a:rPr lang="sr-Cyrl-CS" sz="1800" dirty="0">
                <a:solidFill>
                  <a:srgbClr val="FF0000"/>
                </a:solidFill>
                <a:effectLst/>
                <a:latin typeface="Times New Roman" panose="02020603050405020304" pitchFamily="18" charset="0"/>
                <a:ea typeface="Times New Roman" panose="02020603050405020304" pitchFamily="18" charset="0"/>
              </a:rPr>
              <a:t>ЖИВОТ ЈЕ ПУТОВАЊЕ</a:t>
            </a:r>
            <a:r>
              <a:rPr lang="sr-Cyrl-CS" sz="1800" dirty="0">
                <a:solidFill>
                  <a:schemeClr val="tx1"/>
                </a:solidFill>
                <a:effectLst/>
                <a:latin typeface="Times New Roman" panose="02020603050405020304" pitchFamily="18" charset="0"/>
                <a:ea typeface="Times New Roman" panose="02020603050405020304" pitchFamily="18" charset="0"/>
              </a:rPr>
              <a:t>.</a:t>
            </a:r>
          </a:p>
          <a:p>
            <a:pPr marL="0" indent="0" algn="just">
              <a:buNone/>
            </a:pPr>
            <a:endParaRPr lang="sr-Cyrl-CS" sz="1800" dirty="0">
              <a:solidFill>
                <a:schemeClr val="tx1"/>
              </a:solidFill>
              <a:effectLst/>
              <a:latin typeface="Times New Roman" panose="02020603050405020304" pitchFamily="18" charset="0"/>
              <a:ea typeface="Times New Roman" panose="02020603050405020304" pitchFamily="18" charset="0"/>
            </a:endParaRPr>
          </a:p>
          <a:p>
            <a:pPr algn="just"/>
            <a:r>
              <a:rPr lang="sr-Cyrl-CS" sz="1800" i="1" dirty="0">
                <a:solidFill>
                  <a:schemeClr val="tx1"/>
                </a:solidFill>
                <a:effectLst/>
                <a:latin typeface="Times New Roman" panose="02020603050405020304" pitchFamily="18" charset="0"/>
                <a:ea typeface="Times New Roman" panose="02020603050405020304" pitchFamily="18" charset="0"/>
              </a:rPr>
              <a:t>Твоје тврдње су неодбрањиве</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Напао је сваку слабу тачку моје аргументације</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Његова критика је била разорна</a:t>
            </a:r>
            <a:r>
              <a:rPr lang="sr-Cyrl-CS" sz="1800" dirty="0">
                <a:solidFill>
                  <a:schemeClr val="tx1"/>
                </a:solidFill>
                <a:effectLst/>
                <a:latin typeface="Times New Roman" panose="02020603050405020304" pitchFamily="18" charset="0"/>
                <a:ea typeface="Times New Roman" panose="02020603050405020304" pitchFamily="18" charset="0"/>
              </a:rPr>
              <a:t>. </a:t>
            </a:r>
            <a:r>
              <a:rPr lang="sr-Cyrl-CS" sz="1800" i="1" dirty="0">
                <a:solidFill>
                  <a:schemeClr val="tx1"/>
                </a:solidFill>
                <a:effectLst/>
                <a:latin typeface="Times New Roman" panose="02020603050405020304" pitchFamily="18" charset="0"/>
                <a:ea typeface="Times New Roman" panose="02020603050405020304" pitchFamily="18" charset="0"/>
              </a:rPr>
              <a:t>Никада нисам победио у расправи с њим</a:t>
            </a:r>
            <a:r>
              <a:rPr lang="sr-Cyrl-CS" sz="1800" dirty="0">
                <a:solidFill>
                  <a:schemeClr val="tx1"/>
                </a:solidFill>
                <a:effectLst/>
                <a:latin typeface="Times New Roman" panose="02020603050405020304" pitchFamily="18" charset="0"/>
                <a:ea typeface="Times New Roman" panose="02020603050405020304" pitchFamily="18" charset="0"/>
              </a:rPr>
              <a:t>.</a:t>
            </a:r>
          </a:p>
          <a:p>
            <a:pPr marL="0" indent="0" algn="just">
              <a:buNone/>
            </a:pPr>
            <a:r>
              <a:rPr lang="sr-Cyrl-CS" sz="1800" dirty="0">
                <a:solidFill>
                  <a:schemeClr val="tx1"/>
                </a:solidFill>
                <a:effectLst/>
                <a:latin typeface="Times New Roman" panose="02020603050405020304" pitchFamily="18" charset="0"/>
                <a:ea typeface="Times New Roman" panose="02020603050405020304" pitchFamily="18" charset="0"/>
              </a:rPr>
              <a:t>Појмовна метафора: </a:t>
            </a:r>
            <a:r>
              <a:rPr lang="sr-Cyrl-CS" sz="1800" dirty="0">
                <a:solidFill>
                  <a:srgbClr val="FF0000"/>
                </a:solidFill>
                <a:effectLst/>
                <a:latin typeface="Times New Roman" panose="02020603050405020304" pitchFamily="18" charset="0"/>
                <a:ea typeface="Times New Roman" panose="02020603050405020304" pitchFamily="18" charset="0"/>
              </a:rPr>
              <a:t>РАСПРАВА ЈЕ РАТ</a:t>
            </a:r>
            <a:r>
              <a:rPr lang="sr-Cyrl-CS" sz="1800" dirty="0">
                <a:solidFill>
                  <a:schemeClr val="tx1"/>
                </a:solidFill>
                <a:effectLst/>
                <a:latin typeface="Times New Roman" panose="02020603050405020304" pitchFamily="18" charset="0"/>
                <a:ea typeface="Times New Roman" panose="02020603050405020304" pitchFamily="18" charset="0"/>
              </a:rPr>
              <a:t>.</a:t>
            </a:r>
          </a:p>
          <a:p>
            <a:pPr marL="0" indent="0" algn="just">
              <a:buNone/>
            </a:pPr>
            <a:r>
              <a:rPr lang="sr-Cyrl-CS" sz="1800" i="1" dirty="0">
                <a:solidFill>
                  <a:schemeClr val="tx1"/>
                </a:solidFill>
                <a:latin typeface="Times New Roman" panose="02020603050405020304" pitchFamily="18" charset="0"/>
              </a:rPr>
              <a:t>	Она кључа од беса. Експлодираће од беса. Све у њој ври од беса. </a:t>
            </a:r>
          </a:p>
          <a:p>
            <a:pPr marL="0" indent="0" algn="just">
              <a:buNone/>
            </a:pPr>
            <a:r>
              <a:rPr lang="sr-Cyrl-RS" sz="1700" dirty="0">
                <a:solidFill>
                  <a:schemeClr val="tx1"/>
                </a:solidFill>
                <a:latin typeface="Times New Roman" panose="02020603050405020304" pitchFamily="18" charset="0"/>
                <a:cs typeface="Times New Roman" panose="02020603050405020304" pitchFamily="18" charset="0"/>
              </a:rPr>
              <a:t>Појмовна метафора: </a:t>
            </a:r>
            <a:r>
              <a:rPr lang="sr-Cyrl-RS" sz="1700" dirty="0">
                <a:solidFill>
                  <a:srgbClr val="FF0000"/>
                </a:solidFill>
                <a:latin typeface="Times New Roman" panose="02020603050405020304" pitchFamily="18" charset="0"/>
                <a:cs typeface="Times New Roman" panose="02020603050405020304" pitchFamily="18" charset="0"/>
              </a:rPr>
              <a:t>БЕС ЈЕ ВРЕО ФЛУИД У КОНТЕЈНЕРУ.</a:t>
            </a:r>
            <a:endParaRPr lang="en-US"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79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99F-D0DE-4861-9D22-9BB8850287D8}"/>
              </a:ext>
            </a:extLst>
          </p:cNvPr>
          <p:cNvSpPr>
            <a:spLocks noGrp="1"/>
          </p:cNvSpPr>
          <p:nvPr>
            <p:ph type="title"/>
          </p:nvPr>
        </p:nvSpPr>
        <p:spPr/>
        <p:txBody>
          <a:bodyPr/>
          <a:lstStyle/>
          <a:p>
            <a:r>
              <a:rPr lang="sr-Cyrl-RS" dirty="0"/>
              <a:t>ПОЈМОВИ СЕ КОНЦЕПТУАЛИЗУЈУ ВЕЋИМ БРОЈЕМ МЕТАФОРА</a:t>
            </a:r>
            <a:endParaRPr lang="en-US" dirty="0"/>
          </a:p>
        </p:txBody>
      </p:sp>
      <p:sp>
        <p:nvSpPr>
          <p:cNvPr id="3" name="Content Placeholder 2">
            <a:extLst>
              <a:ext uri="{FF2B5EF4-FFF2-40B4-BE49-F238E27FC236}">
                <a16:creationId xmlns:a16="http://schemas.microsoft.com/office/drawing/2014/main" id="{1A71839F-6728-4E7E-80D8-6C6E27E932E5}"/>
              </a:ext>
            </a:extLst>
          </p:cNvPr>
          <p:cNvSpPr>
            <a:spLocks noGrp="1"/>
          </p:cNvSpPr>
          <p:nvPr>
            <p:ph idx="1"/>
          </p:nvPr>
        </p:nvSpPr>
        <p:spPr/>
        <p:txBody>
          <a:bodyPr/>
          <a:lstStyle/>
          <a:p>
            <a:r>
              <a:rPr lang="sr-Cyrl-RS" b="1" dirty="0">
                <a:solidFill>
                  <a:srgbClr val="FFFF00"/>
                </a:solidFill>
              </a:rPr>
              <a:t>БЕС ЈЕ ВРЕО ФЛУИД У КОНТЕЈНЕРУ</a:t>
            </a:r>
            <a:r>
              <a:rPr lang="sr-Cyrl-RS" dirty="0">
                <a:solidFill>
                  <a:schemeClr val="tx1"/>
                </a:solidFill>
              </a:rPr>
              <a:t>: </a:t>
            </a:r>
            <a:r>
              <a:rPr lang="sr-Cyrl-CS" i="1" dirty="0">
                <a:solidFill>
                  <a:schemeClr val="tx1"/>
                </a:solidFill>
                <a:latin typeface="Times New Roman" panose="02020603050405020304" pitchFamily="18" charset="0"/>
              </a:rPr>
              <a:t>Она кључа од беса. Експлодираће од беса. Све у њој ври од беса. </a:t>
            </a:r>
          </a:p>
          <a:p>
            <a:r>
              <a:rPr lang="sr-Cyrl-RS" b="1" dirty="0">
                <a:solidFill>
                  <a:srgbClr val="FFFF00"/>
                </a:solidFill>
              </a:rPr>
              <a:t>БЕС ЈЕ ВАТРА</a:t>
            </a:r>
            <a:r>
              <a:rPr lang="sr-Cyrl-RS" dirty="0">
                <a:solidFill>
                  <a:schemeClr val="tx1"/>
                </a:solidFill>
              </a:rPr>
              <a:t>: Горео сам од беса. </a:t>
            </a:r>
          </a:p>
          <a:p>
            <a:r>
              <a:rPr lang="sr-Cyrl-RS" b="1" dirty="0">
                <a:solidFill>
                  <a:srgbClr val="FFFF00"/>
                </a:solidFill>
              </a:rPr>
              <a:t>БЕС ЈЕ ЛУДИЛО</a:t>
            </a:r>
            <a:r>
              <a:rPr lang="sr-Cyrl-RS" dirty="0">
                <a:solidFill>
                  <a:schemeClr val="tx1"/>
                </a:solidFill>
              </a:rPr>
              <a:t>: Полудео је од беса.</a:t>
            </a:r>
          </a:p>
          <a:p>
            <a:r>
              <a:rPr lang="sr-Cyrl-RS" b="1" dirty="0">
                <a:solidFill>
                  <a:srgbClr val="FFFF00"/>
                </a:solidFill>
              </a:rPr>
              <a:t>БЕС ЈЕ НЕПРИЈАТЕЉ</a:t>
            </a:r>
            <a:r>
              <a:rPr lang="sr-Cyrl-RS" dirty="0">
                <a:solidFill>
                  <a:schemeClr val="tx1"/>
                </a:solidFill>
              </a:rPr>
              <a:t>: </a:t>
            </a:r>
            <a:r>
              <a:rPr lang="sr-Cyrl-RS" i="1" dirty="0">
                <a:solidFill>
                  <a:schemeClr val="tx1"/>
                </a:solidFill>
              </a:rPr>
              <a:t>Борио сам се са бесом</a:t>
            </a:r>
            <a:r>
              <a:rPr lang="sr-Cyrl-RS" dirty="0">
                <a:solidFill>
                  <a:schemeClr val="tx1"/>
                </a:solidFill>
              </a:rPr>
              <a:t>.</a:t>
            </a:r>
          </a:p>
          <a:p>
            <a:r>
              <a:rPr lang="sr-Cyrl-RS" b="1" dirty="0">
                <a:solidFill>
                  <a:srgbClr val="FFFF00"/>
                </a:solidFill>
              </a:rPr>
              <a:t>БЕС ЈЕ ЖИВОТИЊА</a:t>
            </a:r>
            <a:r>
              <a:rPr lang="sr-Cyrl-RS" dirty="0">
                <a:solidFill>
                  <a:schemeClr val="tx1"/>
                </a:solidFill>
              </a:rPr>
              <a:t>: </a:t>
            </a:r>
            <a:r>
              <a:rPr lang="sr-Cyrl-RS" i="1" dirty="0">
                <a:solidFill>
                  <a:schemeClr val="tx1"/>
                </a:solidFill>
              </a:rPr>
              <a:t>Обуздавао је свој бес.</a:t>
            </a:r>
          </a:p>
          <a:p>
            <a:r>
              <a:rPr lang="sr-Cyrl-RS" b="1" dirty="0">
                <a:solidFill>
                  <a:srgbClr val="FFFF00"/>
                </a:solidFill>
              </a:rPr>
              <a:t>БЕС ЈЕ ТЕРЕТ</a:t>
            </a:r>
            <a:r>
              <a:rPr lang="sr-Cyrl-RS" dirty="0">
                <a:solidFill>
                  <a:schemeClr val="tx1"/>
                </a:solidFill>
              </a:rPr>
              <a:t>: </a:t>
            </a:r>
            <a:r>
              <a:rPr lang="sr-Cyrl-RS" i="1" dirty="0">
                <a:solidFill>
                  <a:schemeClr val="tx1"/>
                </a:solidFill>
              </a:rPr>
              <a:t>Носио је свој бес са собом.</a:t>
            </a:r>
            <a:endParaRPr lang="en-US" dirty="0">
              <a:solidFill>
                <a:schemeClr val="tx1"/>
              </a:solidFill>
            </a:endParaRPr>
          </a:p>
        </p:txBody>
      </p:sp>
    </p:spTree>
    <p:extLst>
      <p:ext uri="{BB962C8B-B14F-4D97-AF65-F5344CB8AC3E}">
        <p14:creationId xmlns:p14="http://schemas.microsoft.com/office/powerpoint/2010/main" val="368585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F5EA-9C6E-4C45-8E8D-B81929E2E753}"/>
              </a:ext>
            </a:extLst>
          </p:cNvPr>
          <p:cNvSpPr>
            <a:spLocks noGrp="1"/>
          </p:cNvSpPr>
          <p:nvPr>
            <p:ph type="title"/>
          </p:nvPr>
        </p:nvSpPr>
        <p:spPr/>
        <p:txBody>
          <a:bodyPr/>
          <a:lstStyle/>
          <a:p>
            <a:r>
              <a:rPr lang="sr-Cyrl-RS" dirty="0"/>
              <a:t>Изворни и циљни домен појмовне метафоре</a:t>
            </a:r>
            <a:endParaRPr lang="en-US" dirty="0"/>
          </a:p>
        </p:txBody>
      </p:sp>
      <p:sp>
        <p:nvSpPr>
          <p:cNvPr id="3" name="Content Placeholder 2">
            <a:extLst>
              <a:ext uri="{FF2B5EF4-FFF2-40B4-BE49-F238E27FC236}">
                <a16:creationId xmlns:a16="http://schemas.microsoft.com/office/drawing/2014/main" id="{2FA3DE32-E8ED-4E83-9B8E-C7826B5C8B6D}"/>
              </a:ext>
            </a:extLst>
          </p:cNvPr>
          <p:cNvSpPr>
            <a:spLocks noGrp="1"/>
          </p:cNvSpPr>
          <p:nvPr>
            <p:ph idx="1"/>
          </p:nvPr>
        </p:nvSpPr>
        <p:spPr/>
        <p:txBody>
          <a:bodyPr/>
          <a:lstStyle/>
          <a:p>
            <a:r>
              <a:rPr lang="sr-Cyrl-CS" sz="1800" dirty="0">
                <a:solidFill>
                  <a:schemeClr val="tx1"/>
                </a:solidFill>
                <a:effectLst/>
                <a:latin typeface="Times New Roman" panose="02020603050405020304" pitchFamily="18" charset="0"/>
                <a:ea typeface="Times New Roman" panose="02020603050405020304" pitchFamily="18" charset="0"/>
              </a:rPr>
              <a:t>Метафора се одвија у два домена – </a:t>
            </a:r>
            <a:r>
              <a:rPr lang="sr-Cyrl-CS" sz="1800" b="1" dirty="0">
                <a:solidFill>
                  <a:schemeClr val="tx1"/>
                </a:solidFill>
                <a:effectLst/>
                <a:latin typeface="Times New Roman" panose="02020603050405020304" pitchFamily="18" charset="0"/>
                <a:ea typeface="Times New Roman" panose="02020603050405020304" pitchFamily="18" charset="0"/>
              </a:rPr>
              <a:t>изворном и циљном</a:t>
            </a:r>
            <a:r>
              <a:rPr lang="sr-Cyrl-CS" sz="1800" dirty="0">
                <a:solidFill>
                  <a:schemeClr val="tx1"/>
                </a:solidFill>
                <a:effectLst/>
                <a:latin typeface="Times New Roman" panose="02020603050405020304" pitchFamily="18" charset="0"/>
                <a:ea typeface="Times New Roman" panose="02020603050405020304" pitchFamily="18" charset="0"/>
              </a:rPr>
              <a:t>.</a:t>
            </a:r>
          </a:p>
          <a:p>
            <a:pPr algn="just"/>
            <a:r>
              <a:rPr lang="sr-Cyrl-CS" sz="1800" b="1" dirty="0">
                <a:solidFill>
                  <a:schemeClr val="tx1"/>
                </a:solidFill>
                <a:latin typeface="Times New Roman" panose="02020603050405020304" pitchFamily="18" charset="0"/>
                <a:ea typeface="Times New Roman" panose="02020603050405020304" pitchFamily="18" charset="0"/>
              </a:rPr>
              <a:t>И</a:t>
            </a:r>
            <a:r>
              <a:rPr lang="sr-Cyrl-CS" sz="1800" b="1" dirty="0">
                <a:solidFill>
                  <a:schemeClr val="tx1"/>
                </a:solidFill>
                <a:effectLst/>
                <a:latin typeface="Times New Roman" panose="02020603050405020304" pitchFamily="18" charset="0"/>
                <a:ea typeface="Times New Roman" panose="02020603050405020304" pitchFamily="18" charset="0"/>
              </a:rPr>
              <a:t>зворни домени </a:t>
            </a:r>
            <a:r>
              <a:rPr lang="sr-Cyrl-CS" sz="1800" dirty="0">
                <a:solidFill>
                  <a:schemeClr val="tx1"/>
                </a:solidFill>
                <a:effectLst/>
                <a:latin typeface="Times New Roman" panose="02020603050405020304" pitchFamily="18" charset="0"/>
                <a:ea typeface="Times New Roman" panose="02020603050405020304" pitchFamily="18" charset="0"/>
              </a:rPr>
              <a:t>су обично конкретни</a:t>
            </a:r>
            <a:r>
              <a:rPr lang="sr-Cyrl-CS" sz="1800" dirty="0">
                <a:solidFill>
                  <a:schemeClr val="tx1"/>
                </a:solidFill>
                <a:latin typeface="Times New Roman" panose="02020603050405020304" pitchFamily="18" charset="0"/>
                <a:ea typeface="Times New Roman" panose="02020603050405020304" pitchFamily="18" charset="0"/>
              </a:rPr>
              <a:t>: људско тело, здравље и болест, животиње, биљке, зграде и грађење, машине и алатке, игре и спорт, новац и посао, кување и храна, топлота и хладноћа, светлост и тама, силе, кретање и смер.</a:t>
            </a:r>
            <a:endParaRPr lang="sr-Cyrl-CS" sz="1800" dirty="0">
              <a:solidFill>
                <a:schemeClr val="tx1"/>
              </a:solidFill>
              <a:effectLst/>
              <a:latin typeface="Times New Roman" panose="02020603050405020304" pitchFamily="18" charset="0"/>
              <a:ea typeface="Times New Roman" panose="02020603050405020304" pitchFamily="18" charset="0"/>
            </a:endParaRPr>
          </a:p>
          <a:p>
            <a:pPr algn="just"/>
            <a:r>
              <a:rPr lang="sr-Cyrl-CS" sz="1800" b="1" dirty="0">
                <a:solidFill>
                  <a:schemeClr val="tx1"/>
                </a:solidFill>
                <a:latin typeface="Times New Roman" panose="02020603050405020304" pitchFamily="18" charset="0"/>
                <a:ea typeface="Times New Roman" panose="02020603050405020304" pitchFamily="18" charset="0"/>
              </a:rPr>
              <a:t>Ц</a:t>
            </a:r>
            <a:r>
              <a:rPr lang="sr-Cyrl-CS" sz="1800" b="1" dirty="0">
                <a:solidFill>
                  <a:schemeClr val="tx1"/>
                </a:solidFill>
                <a:effectLst/>
                <a:latin typeface="Times New Roman" panose="02020603050405020304" pitchFamily="18" charset="0"/>
                <a:ea typeface="Times New Roman" panose="02020603050405020304" pitchFamily="18" charset="0"/>
              </a:rPr>
              <a:t>иљни домени </a:t>
            </a:r>
            <a:r>
              <a:rPr lang="sr-Cyrl-CS" sz="1800" dirty="0">
                <a:solidFill>
                  <a:schemeClr val="tx1"/>
                </a:solidFill>
                <a:effectLst/>
                <a:latin typeface="Times New Roman" panose="02020603050405020304" pitchFamily="18" charset="0"/>
                <a:ea typeface="Times New Roman" panose="02020603050405020304" pitchFamily="18" charset="0"/>
              </a:rPr>
              <a:t>су обично апстрактни: емоције, моралне категорије (доброта, поштење, храброст, искреност, част и њихове супротности), мишљење, друштво, политика, привреда, људски односи (пријатељство, љубав и брак), комуникација, време, живот, вера, догађаји и акције. </a:t>
            </a:r>
            <a:endParaRPr lang="en-US" dirty="0">
              <a:solidFill>
                <a:schemeClr val="tx1"/>
              </a:solidFill>
            </a:endParaRPr>
          </a:p>
        </p:txBody>
      </p:sp>
    </p:spTree>
    <p:extLst>
      <p:ext uri="{BB962C8B-B14F-4D97-AF65-F5344CB8AC3E}">
        <p14:creationId xmlns:p14="http://schemas.microsoft.com/office/powerpoint/2010/main" val="338002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7D74-7B5D-4BD3-BEAE-8518F402BDD2}"/>
              </a:ext>
            </a:extLst>
          </p:cNvPr>
          <p:cNvSpPr>
            <a:spLocks noGrp="1"/>
          </p:cNvSpPr>
          <p:nvPr>
            <p:ph type="title"/>
          </p:nvPr>
        </p:nvSpPr>
        <p:spPr/>
        <p:txBody>
          <a:bodyPr/>
          <a:lstStyle/>
          <a:p>
            <a:r>
              <a:rPr lang="sr-Cyrl-RS" dirty="0"/>
              <a:t>слојеви метафоре</a:t>
            </a:r>
            <a:endParaRPr lang="en-US" dirty="0"/>
          </a:p>
        </p:txBody>
      </p:sp>
      <p:pic>
        <p:nvPicPr>
          <p:cNvPr id="5" name="Content Placeholder 4">
            <a:extLst>
              <a:ext uri="{FF2B5EF4-FFF2-40B4-BE49-F238E27FC236}">
                <a16:creationId xmlns:a16="http://schemas.microsoft.com/office/drawing/2014/main" id="{3149AF9B-E9D8-4D56-A659-9F061DA3624B}"/>
              </a:ext>
            </a:extLst>
          </p:cNvPr>
          <p:cNvPicPr>
            <a:picLocks noGrp="1" noChangeAspect="1"/>
          </p:cNvPicPr>
          <p:nvPr>
            <p:ph idx="1"/>
          </p:nvPr>
        </p:nvPicPr>
        <p:blipFill>
          <a:blip r:embed="rId2"/>
          <a:stretch>
            <a:fillRect/>
          </a:stretch>
        </p:blipFill>
        <p:spPr>
          <a:xfrm>
            <a:off x="2173004" y="1992264"/>
            <a:ext cx="6614733" cy="2190940"/>
          </a:xfrm>
        </p:spPr>
      </p:pic>
    </p:spTree>
    <p:extLst>
      <p:ext uri="{BB962C8B-B14F-4D97-AF65-F5344CB8AC3E}">
        <p14:creationId xmlns:p14="http://schemas.microsoft.com/office/powerpoint/2010/main" val="252789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CF87-0FE8-4F7B-B930-F7FC71AD1BE2}"/>
              </a:ext>
            </a:extLst>
          </p:cNvPr>
          <p:cNvSpPr>
            <a:spLocks noGrp="1"/>
          </p:cNvSpPr>
          <p:nvPr>
            <p:ph type="title"/>
          </p:nvPr>
        </p:nvSpPr>
        <p:spPr/>
        <p:txBody>
          <a:bodyPr/>
          <a:lstStyle/>
          <a:p>
            <a:r>
              <a:rPr lang="sr-Cyrl-RS" dirty="0"/>
              <a:t>Подела појмовних метафора</a:t>
            </a:r>
            <a:endParaRPr lang="en-US" dirty="0"/>
          </a:p>
        </p:txBody>
      </p:sp>
      <p:sp>
        <p:nvSpPr>
          <p:cNvPr id="3" name="Content Placeholder 2">
            <a:extLst>
              <a:ext uri="{FF2B5EF4-FFF2-40B4-BE49-F238E27FC236}">
                <a16:creationId xmlns:a16="http://schemas.microsoft.com/office/drawing/2014/main" id="{59F3EDDB-F5BD-4B09-8B72-9D8F116A7352}"/>
              </a:ext>
            </a:extLst>
          </p:cNvPr>
          <p:cNvSpPr>
            <a:spLocks noGrp="1"/>
          </p:cNvSpPr>
          <p:nvPr>
            <p:ph idx="1"/>
          </p:nvPr>
        </p:nvSpPr>
        <p:spPr/>
        <p:txBody>
          <a:bodyPr/>
          <a:lstStyle/>
          <a:p>
            <a:r>
              <a:rPr lang="sr-Cyrl-RS" dirty="0">
                <a:solidFill>
                  <a:schemeClr val="tx1"/>
                </a:solidFill>
              </a:rPr>
              <a:t>структурне појмовне метафоре</a:t>
            </a:r>
          </a:p>
          <a:p>
            <a:r>
              <a:rPr lang="sr-Cyrl-RS" dirty="0">
                <a:solidFill>
                  <a:schemeClr val="tx1"/>
                </a:solidFill>
              </a:rPr>
              <a:t>оријентационе појмовне метафоре</a:t>
            </a:r>
          </a:p>
          <a:p>
            <a:r>
              <a:rPr lang="sr-Cyrl-RS" dirty="0">
                <a:solidFill>
                  <a:schemeClr val="tx1"/>
                </a:solidFill>
              </a:rPr>
              <a:t>онтолошке појмовне метафоре</a:t>
            </a:r>
            <a:endParaRPr lang="en-US" dirty="0">
              <a:solidFill>
                <a:schemeClr val="tx1"/>
              </a:solidFill>
            </a:endParaRPr>
          </a:p>
        </p:txBody>
      </p:sp>
    </p:spTree>
    <p:extLst>
      <p:ext uri="{BB962C8B-B14F-4D97-AF65-F5344CB8AC3E}">
        <p14:creationId xmlns:p14="http://schemas.microsoft.com/office/powerpoint/2010/main" val="202573404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197</TotalTime>
  <Words>1256</Words>
  <Application>Microsoft Office PowerPoint</Application>
  <PresentationFormat>Widescreen</PresentationFormat>
  <Paragraphs>100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Century Gothic</vt:lpstr>
      <vt:lpstr>Times New Roman</vt:lpstr>
      <vt:lpstr>Wingdings 3</vt:lpstr>
      <vt:lpstr>Slice</vt:lpstr>
      <vt:lpstr>Концептуална анализа</vt:lpstr>
      <vt:lpstr>Концептуална анализа је изникла унутар когнитивне лингвистике</vt:lpstr>
      <vt:lpstr>Концептуализација као кључни појам концептуалне анализе</vt:lpstr>
      <vt:lpstr>Механизми концептуализације</vt:lpstr>
      <vt:lpstr>Појмовна метафора</vt:lpstr>
      <vt:lpstr>ПОЈМОВИ СЕ КОНЦЕПТУАЛИЗУЈУ ВЕЋИМ БРОЈЕМ МЕТАФОРА</vt:lpstr>
      <vt:lpstr>Изворни и циљни домен појмовне метафоре</vt:lpstr>
      <vt:lpstr>слојеви метафоре</vt:lpstr>
      <vt:lpstr>Подела појмовних метафора</vt:lpstr>
      <vt:lpstr>Структурне појмовне метафоре</vt:lpstr>
      <vt:lpstr>Онтолошке појмовне метафоре</vt:lpstr>
      <vt:lpstr>Оријентационе појмовне метафоре</vt:lpstr>
      <vt:lpstr>ОРИЈЕНТАЦИОНЕ ПОЈМОВНЕ МЕТАФОРЕ</vt:lpstr>
      <vt:lpstr>АУТОМОБИЛ ЈЕ ЧОВЕК.</vt:lpstr>
      <vt:lpstr>Силашки и др., Јавни дискурс србије, 2009. </vt:lpstr>
      <vt:lpstr>Појмовна метонимија као средство концептуализације</vt:lpstr>
      <vt:lpstr>Дефиниција појмовне метонимије</vt:lpstr>
      <vt:lpstr>Примери за појмовну метонимију</vt:lpstr>
      <vt:lpstr>семантички сценарио</vt:lpstr>
      <vt:lpstr>Семантички сценарио</vt:lpstr>
      <vt:lpstr>Домаћи задатак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Концептуална анализа</dc:title>
  <dc:creator>Recenzent</dc:creator>
  <cp:lastModifiedBy>Recenzent</cp:lastModifiedBy>
  <cp:revision>30</cp:revision>
  <dcterms:created xsi:type="dcterms:W3CDTF">2020-11-19T18:54:25Z</dcterms:created>
  <dcterms:modified xsi:type="dcterms:W3CDTF">2022-12-01T22:29:07Z</dcterms:modified>
</cp:coreProperties>
</file>