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1" r:id="rId3"/>
    <p:sldId id="280" r:id="rId4"/>
    <p:sldId id="282" r:id="rId5"/>
    <p:sldId id="283" r:id="rId6"/>
    <p:sldId id="284" r:id="rId7"/>
    <p:sldId id="285" r:id="rId8"/>
    <p:sldId id="286" r:id="rId9"/>
    <p:sldId id="287" r:id="rId10"/>
    <p:sldId id="288" r:id="rId11"/>
    <p:sldId id="289" r:id="rId12"/>
    <p:sldId id="290" r:id="rId13"/>
    <p:sldId id="291" r:id="rId14"/>
    <p:sldId id="257" r:id="rId15"/>
    <p:sldId id="258" r:id="rId16"/>
    <p:sldId id="259" r:id="rId17"/>
    <p:sldId id="260" r:id="rId18"/>
    <p:sldId id="261" r:id="rId19"/>
    <p:sldId id="262" r:id="rId20"/>
    <p:sldId id="263" r:id="rId21"/>
    <p:sldId id="264" r:id="rId22"/>
    <p:sldId id="265" r:id="rId23"/>
    <p:sldId id="266" r:id="rId24"/>
    <p:sldId id="267" r:id="rId25"/>
    <p:sldId id="268" r:id="rId26"/>
    <p:sldId id="269" r:id="rId27"/>
    <p:sldId id="270" r:id="rId28"/>
    <p:sldId id="271" r:id="rId29"/>
    <p:sldId id="274" r:id="rId30"/>
    <p:sldId id="272" r:id="rId31"/>
    <p:sldId id="273" r:id="rId32"/>
    <p:sldId id="276" r:id="rId33"/>
    <p:sldId id="277" r:id="rId34"/>
    <p:sldId id="279" r:id="rId35"/>
    <p:sldId id="278"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9" autoAdjust="0"/>
    <p:restoredTop sz="94660"/>
  </p:normalViewPr>
  <p:slideViewPr>
    <p:cSldViewPr snapToGrid="0">
      <p:cViewPr varScale="1">
        <p:scale>
          <a:sx n="93" d="100"/>
          <a:sy n="93" d="100"/>
        </p:scale>
        <p:origin x="247"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10/26/2021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0E15A-6633-4485-9208-C4F6A6BE0515}"/>
              </a:ext>
            </a:extLst>
          </p:cNvPr>
          <p:cNvSpPr>
            <a:spLocks noGrp="1"/>
          </p:cNvSpPr>
          <p:nvPr>
            <p:ph type="ctrTitle"/>
          </p:nvPr>
        </p:nvSpPr>
        <p:spPr/>
        <p:txBody>
          <a:bodyPr/>
          <a:lstStyle/>
          <a:p>
            <a:r>
              <a:rPr lang="sr-Cyrl-RS" dirty="0"/>
              <a:t>Компоненцијална анализа</a:t>
            </a:r>
            <a:endParaRPr lang="en-US" dirty="0"/>
          </a:p>
        </p:txBody>
      </p:sp>
      <p:sp>
        <p:nvSpPr>
          <p:cNvPr id="3" name="Subtitle 2">
            <a:extLst>
              <a:ext uri="{FF2B5EF4-FFF2-40B4-BE49-F238E27FC236}">
                <a16:creationId xmlns:a16="http://schemas.microsoft.com/office/drawing/2014/main" id="{3E115513-6EA4-480A-8EAB-58355BF02133}"/>
              </a:ext>
            </a:extLst>
          </p:cNvPr>
          <p:cNvSpPr>
            <a:spLocks noGrp="1"/>
          </p:cNvSpPr>
          <p:nvPr>
            <p:ph type="subTitle" idx="1"/>
          </p:nvPr>
        </p:nvSpPr>
        <p:spPr/>
        <p:txBody>
          <a:bodyPr/>
          <a:lstStyle/>
          <a:p>
            <a:r>
              <a:rPr lang="sr-Cyrl-RS" dirty="0"/>
              <a:t>Проф. </a:t>
            </a:r>
            <a:r>
              <a:rPr lang="sr-Cyrl-RS"/>
              <a:t>др Рајна Драгићевић</a:t>
            </a:r>
            <a:endParaRPr lang="en-US" dirty="0"/>
          </a:p>
        </p:txBody>
      </p:sp>
    </p:spTree>
    <p:extLst>
      <p:ext uri="{BB962C8B-B14F-4D97-AF65-F5344CB8AC3E}">
        <p14:creationId xmlns:p14="http://schemas.microsoft.com/office/powerpoint/2010/main" val="1271369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A8F8C-4EE6-457F-A898-1EF86495098C}"/>
              </a:ext>
            </a:extLst>
          </p:cNvPr>
          <p:cNvSpPr>
            <a:spLocks noGrp="1"/>
          </p:cNvSpPr>
          <p:nvPr>
            <p:ph type="title"/>
          </p:nvPr>
        </p:nvSpPr>
        <p:spPr/>
        <p:txBody>
          <a:bodyPr/>
          <a:lstStyle/>
          <a:p>
            <a:r>
              <a:rPr lang="sr-Cyrl-RS" dirty="0"/>
              <a:t>Компоненцијална анализа лексеме </a:t>
            </a:r>
            <a:r>
              <a:rPr lang="sr-Cyrl-RS" i="1" dirty="0"/>
              <a:t>мед</a:t>
            </a:r>
            <a:endParaRPr lang="en-US" dirty="0"/>
          </a:p>
        </p:txBody>
      </p:sp>
      <p:sp>
        <p:nvSpPr>
          <p:cNvPr id="3" name="Content Placeholder 2">
            <a:extLst>
              <a:ext uri="{FF2B5EF4-FFF2-40B4-BE49-F238E27FC236}">
                <a16:creationId xmlns:a16="http://schemas.microsoft.com/office/drawing/2014/main" id="{BC08C57B-A10D-46D2-B365-7AD9BA1BB263}"/>
              </a:ext>
            </a:extLst>
          </p:cNvPr>
          <p:cNvSpPr>
            <a:spLocks noGrp="1"/>
          </p:cNvSpPr>
          <p:nvPr>
            <p:ph idx="1"/>
          </p:nvPr>
        </p:nvSpPr>
        <p:spPr/>
        <p:txBody>
          <a:bodyPr>
            <a:normAutofit lnSpcReduction="10000"/>
          </a:bodyPr>
          <a:lstStyle/>
          <a:p>
            <a:r>
              <a:rPr lang="sr-Cyrl-RS" b="1" dirty="0">
                <a:solidFill>
                  <a:srgbClr val="FFFF00"/>
                </a:solidFill>
                <a:latin typeface="Times New Roman" panose="02020603050405020304" pitchFamily="18" charset="0"/>
                <a:cs typeface="Times New Roman" panose="02020603050405020304" pitchFamily="18" charset="0"/>
              </a:rPr>
              <a:t>МЕД = течност + густа + сирупаста + слатка + произведена + коју производе пчеле + која потиче из нектара цвећа. </a:t>
            </a:r>
          </a:p>
          <a:p>
            <a:r>
              <a:rPr lang="sr-Cyrl-RS" dirty="0">
                <a:solidFill>
                  <a:schemeClr val="tx1"/>
                </a:solidFill>
                <a:latin typeface="Times New Roman" panose="02020603050405020304" pitchFamily="18" charset="0"/>
                <a:cs typeface="Times New Roman" panose="02020603050405020304" pitchFamily="18" charset="0"/>
              </a:rPr>
              <a:t>течност → архисема</a:t>
            </a:r>
          </a:p>
          <a:p>
            <a:r>
              <a:rPr lang="sr-Cyrl-RS" dirty="0">
                <a:solidFill>
                  <a:schemeClr val="tx1"/>
                </a:solidFill>
                <a:latin typeface="Times New Roman" panose="02020603050405020304" pitchFamily="18" charset="0"/>
                <a:cs typeface="Times New Roman" panose="02020603050405020304" pitchFamily="18" charset="0"/>
              </a:rPr>
              <a:t>густа → сема структуре</a:t>
            </a:r>
          </a:p>
          <a:p>
            <a:r>
              <a:rPr lang="sr-Cyrl-RS" dirty="0">
                <a:solidFill>
                  <a:schemeClr val="tx1"/>
                </a:solidFill>
                <a:latin typeface="Times New Roman" panose="02020603050405020304" pitchFamily="18" charset="0"/>
                <a:cs typeface="Times New Roman" panose="02020603050405020304" pitchFamily="18" charset="0"/>
              </a:rPr>
              <a:t>сирупаста → сема структуре</a:t>
            </a:r>
          </a:p>
          <a:p>
            <a:r>
              <a:rPr lang="sr-Cyrl-RS" dirty="0">
                <a:solidFill>
                  <a:schemeClr val="tx1"/>
                </a:solidFill>
                <a:latin typeface="Times New Roman" panose="02020603050405020304" pitchFamily="18" charset="0"/>
                <a:cs typeface="Times New Roman" panose="02020603050405020304" pitchFamily="18" charset="0"/>
              </a:rPr>
              <a:t>слатка → сема укуса</a:t>
            </a:r>
          </a:p>
          <a:p>
            <a:r>
              <a:rPr lang="sr-Cyrl-RS" dirty="0">
                <a:solidFill>
                  <a:schemeClr val="tx1"/>
                </a:solidFill>
                <a:latin typeface="Times New Roman" panose="02020603050405020304" pitchFamily="18" charset="0"/>
                <a:cs typeface="Times New Roman" panose="02020603050405020304" pitchFamily="18" charset="0"/>
              </a:rPr>
              <a:t>произведена → сема порекла</a:t>
            </a:r>
          </a:p>
          <a:p>
            <a:r>
              <a:rPr lang="sr-Cyrl-RS" dirty="0">
                <a:solidFill>
                  <a:schemeClr val="tx1"/>
                </a:solidFill>
                <a:latin typeface="Times New Roman" panose="02020603050405020304" pitchFamily="18" charset="0"/>
                <a:cs typeface="Times New Roman" panose="02020603050405020304" pitchFamily="18" charset="0"/>
              </a:rPr>
              <a:t>коју производе пчеле → сема порекла</a:t>
            </a:r>
          </a:p>
          <a:p>
            <a:r>
              <a:rPr lang="sr-Cyrl-RS" dirty="0">
                <a:solidFill>
                  <a:schemeClr val="tx1"/>
                </a:solidFill>
                <a:latin typeface="Times New Roman" panose="02020603050405020304" pitchFamily="18" charset="0"/>
                <a:cs typeface="Times New Roman" panose="02020603050405020304" pitchFamily="18" charset="0"/>
              </a:rPr>
              <a:t>из нектара цвећа → сема порекла.</a:t>
            </a: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399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36EA7-409F-4424-BE12-0E201F9B4F66}"/>
              </a:ext>
            </a:extLst>
          </p:cNvPr>
          <p:cNvSpPr>
            <a:spLocks noGrp="1"/>
          </p:cNvSpPr>
          <p:nvPr>
            <p:ph type="title"/>
          </p:nvPr>
        </p:nvSpPr>
        <p:spPr/>
        <p:txBody>
          <a:bodyPr/>
          <a:lstStyle/>
          <a:p>
            <a:r>
              <a:rPr lang="sr-Cyrl-RS" dirty="0"/>
              <a:t>Продуктивност сема</a:t>
            </a:r>
            <a:endParaRPr lang="en-US" dirty="0"/>
          </a:p>
        </p:txBody>
      </p:sp>
      <p:sp>
        <p:nvSpPr>
          <p:cNvPr id="3" name="Content Placeholder 2">
            <a:extLst>
              <a:ext uri="{FF2B5EF4-FFF2-40B4-BE49-F238E27FC236}">
                <a16:creationId xmlns:a16="http://schemas.microsoft.com/office/drawing/2014/main" id="{9000EC6B-BAD9-4EF4-9665-2AA4078A6911}"/>
              </a:ext>
            </a:extLst>
          </p:cNvPr>
          <p:cNvSpPr>
            <a:spLocks noGrp="1"/>
          </p:cNvSpPr>
          <p:nvPr>
            <p:ph idx="1"/>
          </p:nvPr>
        </p:nvSpPr>
        <p:spPr/>
        <p:txBody>
          <a:bodyPr>
            <a:normAutofit fontScale="92500"/>
          </a:bodyPr>
          <a:lstStyle/>
          <a:p>
            <a:r>
              <a:rPr lang="sr-Cyrl-RS" dirty="0">
                <a:solidFill>
                  <a:schemeClr val="tx1"/>
                </a:solidFill>
                <a:latin typeface="Times New Roman" panose="02020603050405020304" pitchFamily="18" charset="0"/>
                <a:cs typeface="Times New Roman" panose="02020603050405020304" pitchFamily="18" charset="0"/>
              </a:rPr>
              <a:t>Продуктивне и непродуктивне семе</a:t>
            </a:r>
          </a:p>
          <a:p>
            <a:r>
              <a:rPr lang="sr-Cyrl-RS" b="1" dirty="0">
                <a:solidFill>
                  <a:srgbClr val="FFFF00"/>
                </a:solidFill>
                <a:latin typeface="Times New Roman" panose="02020603050405020304" pitchFamily="18" charset="0"/>
                <a:cs typeface="Times New Roman" panose="02020603050405020304" pitchFamily="18" charset="0"/>
              </a:rPr>
              <a:t>Продуктивне семе </a:t>
            </a:r>
            <a:r>
              <a:rPr lang="sr-Cyrl-RS" dirty="0">
                <a:solidFill>
                  <a:schemeClr val="tx1"/>
                </a:solidFill>
                <a:latin typeface="Times New Roman" panose="02020603050405020304" pitchFamily="18" charset="0"/>
                <a:cs typeface="Times New Roman" panose="02020603050405020304" pitchFamily="18" charset="0"/>
              </a:rPr>
              <a:t>извориште су за настајање нових значења или деривата:</a:t>
            </a:r>
          </a:p>
          <a:p>
            <a:pPr lvl="1"/>
            <a:r>
              <a:rPr lang="sr-Cyrl-RS" dirty="0">
                <a:solidFill>
                  <a:schemeClr val="tx1"/>
                </a:solidFill>
                <a:latin typeface="Times New Roman" panose="02020603050405020304" pitchFamily="18" charset="0"/>
                <a:cs typeface="Times New Roman" panose="02020603050405020304" pitchFamily="18" charset="0"/>
              </a:rPr>
              <a:t> нпр. </a:t>
            </a:r>
            <a:r>
              <a:rPr lang="sr-Cyrl-RS" i="1" dirty="0">
                <a:solidFill>
                  <a:schemeClr val="tx1"/>
                </a:solidFill>
                <a:latin typeface="Times New Roman" panose="02020603050405020304" pitchFamily="18" charset="0"/>
                <a:cs typeface="Times New Roman" panose="02020603050405020304" pitchFamily="18" charset="0"/>
              </a:rPr>
              <a:t>зуб</a:t>
            </a:r>
            <a:r>
              <a:rPr lang="sr-Cyrl-RS" dirty="0">
                <a:solidFill>
                  <a:schemeClr val="tx1"/>
                </a:solidFill>
                <a:latin typeface="Times New Roman" panose="02020603050405020304" pitchFamily="18" charset="0"/>
                <a:cs typeface="Times New Roman" panose="02020603050405020304" pitchFamily="18" charset="0"/>
              </a:rPr>
              <a:t>: сема кидања хране → </a:t>
            </a:r>
            <a:r>
              <a:rPr lang="sr-Cyrl-RS" i="1" dirty="0">
                <a:solidFill>
                  <a:schemeClr val="tx1"/>
                </a:solidFill>
                <a:latin typeface="Times New Roman" panose="02020603050405020304" pitchFamily="18" charset="0"/>
                <a:cs typeface="Times New Roman" panose="02020603050405020304" pitchFamily="18" charset="0"/>
              </a:rPr>
              <a:t>зуб времена</a:t>
            </a:r>
            <a:r>
              <a:rPr lang="sr-Cyrl-RS" dirty="0">
                <a:solidFill>
                  <a:schemeClr val="tx1"/>
                </a:solidFill>
                <a:latin typeface="Times New Roman" panose="02020603050405020304" pitchFamily="18" charset="0"/>
                <a:cs typeface="Times New Roman" panose="02020603050405020304" pitchFamily="18" charset="0"/>
              </a:rPr>
              <a:t>; </a:t>
            </a:r>
          </a:p>
          <a:p>
            <a:pPr lvl="1"/>
            <a:r>
              <a:rPr lang="sr-Cyrl-RS" dirty="0">
                <a:solidFill>
                  <a:schemeClr val="tx1"/>
                </a:solidFill>
                <a:latin typeface="Times New Roman" panose="02020603050405020304" pitchFamily="18" charset="0"/>
                <a:cs typeface="Times New Roman" panose="02020603050405020304" pitchFamily="18" charset="0"/>
              </a:rPr>
              <a:t>нпр. </a:t>
            </a:r>
            <a:r>
              <a:rPr lang="sr-Cyrl-RS" i="1" dirty="0">
                <a:solidFill>
                  <a:schemeClr val="tx1"/>
                </a:solidFill>
                <a:latin typeface="Times New Roman" panose="02020603050405020304" pitchFamily="18" charset="0"/>
                <a:cs typeface="Times New Roman" panose="02020603050405020304" pitchFamily="18" charset="0"/>
              </a:rPr>
              <a:t>муња</a:t>
            </a:r>
            <a:r>
              <a:rPr lang="sr-Cyrl-RS" dirty="0">
                <a:solidFill>
                  <a:schemeClr val="tx1"/>
                </a:solidFill>
                <a:latin typeface="Times New Roman" panose="02020603050405020304" pitchFamily="18" charset="0"/>
                <a:cs typeface="Times New Roman" panose="02020603050405020304" pitchFamily="18" charset="0"/>
              </a:rPr>
              <a:t>: сема брзине појављивања → </a:t>
            </a:r>
            <a:r>
              <a:rPr lang="sr-Cyrl-RS" i="1" dirty="0">
                <a:solidFill>
                  <a:schemeClr val="tx1"/>
                </a:solidFill>
                <a:latin typeface="Times New Roman" panose="02020603050405020304" pitchFamily="18" charset="0"/>
                <a:cs typeface="Times New Roman" panose="02020603050405020304" pitchFamily="18" charset="0"/>
              </a:rPr>
              <a:t>муњевит рат.</a:t>
            </a:r>
          </a:p>
          <a:p>
            <a:r>
              <a:rPr lang="sr-Cyrl-RS" b="1" dirty="0">
                <a:solidFill>
                  <a:srgbClr val="FFFF00"/>
                </a:solidFill>
                <a:latin typeface="Times New Roman" panose="02020603050405020304" pitchFamily="18" charset="0"/>
                <a:cs typeface="Times New Roman" panose="02020603050405020304" pitchFamily="18" charset="0"/>
              </a:rPr>
              <a:t>Непродуктивне семе </a:t>
            </a:r>
            <a:r>
              <a:rPr lang="sr-Cyrl-RS" dirty="0">
                <a:solidFill>
                  <a:schemeClr val="tx1"/>
                </a:solidFill>
                <a:latin typeface="Times New Roman" panose="02020603050405020304" pitchFamily="18" charset="0"/>
                <a:cs typeface="Times New Roman" panose="02020603050405020304" pitchFamily="18" charset="0"/>
              </a:rPr>
              <a:t>нису извориште за нова значења и нове речи.</a:t>
            </a:r>
          </a:p>
          <a:p>
            <a:r>
              <a:rPr lang="sr-Cyrl-RS" dirty="0">
                <a:solidFill>
                  <a:srgbClr val="FF0000"/>
                </a:solidFill>
                <a:latin typeface="Times New Roman" panose="02020603050405020304" pitchFamily="18" charset="0"/>
                <a:cs typeface="Times New Roman" panose="02020603050405020304" pitchFamily="18" charset="0"/>
              </a:rPr>
              <a:t>Имплицитне (конотативне / потенцијалне) семе </a:t>
            </a:r>
            <a:r>
              <a:rPr lang="sr-Cyrl-RS" dirty="0">
                <a:solidFill>
                  <a:schemeClr val="tx1"/>
                </a:solidFill>
                <a:latin typeface="Times New Roman" panose="02020603050405020304" pitchFamily="18" charset="0"/>
                <a:cs typeface="Times New Roman" panose="02020603050405020304" pitchFamily="18" charset="0"/>
              </a:rPr>
              <a:t>могу бити продуктивне: </a:t>
            </a:r>
          </a:p>
          <a:p>
            <a:pPr lvl="1"/>
            <a:r>
              <a:rPr lang="sr-Cyrl-RS" dirty="0">
                <a:solidFill>
                  <a:schemeClr val="tx1"/>
                </a:solidFill>
                <a:latin typeface="Times New Roman" panose="02020603050405020304" pitchFamily="18" charset="0"/>
                <a:cs typeface="Times New Roman" panose="02020603050405020304" pitchFamily="18" charset="0"/>
              </a:rPr>
              <a:t>нпр. </a:t>
            </a:r>
            <a:r>
              <a:rPr lang="sr-Cyrl-RS" i="1" dirty="0">
                <a:solidFill>
                  <a:schemeClr val="tx1"/>
                </a:solidFill>
                <a:latin typeface="Times New Roman" panose="02020603050405020304" pitchFamily="18" charset="0"/>
                <a:cs typeface="Times New Roman" panose="02020603050405020304" pitchFamily="18" charset="0"/>
              </a:rPr>
              <a:t>мед</a:t>
            </a:r>
            <a:r>
              <a:rPr lang="sr-Cyrl-RS" dirty="0">
                <a:solidFill>
                  <a:schemeClr val="tx1"/>
                </a:solidFill>
                <a:latin typeface="Times New Roman" panose="02020603050405020304" pitchFamily="18" charset="0"/>
                <a:cs typeface="Times New Roman" panose="02020603050405020304" pitchFamily="18" charset="0"/>
              </a:rPr>
              <a:t>: сема пријатног укуса → </a:t>
            </a:r>
            <a:r>
              <a:rPr lang="sr-Cyrl-RS" i="1" dirty="0">
                <a:solidFill>
                  <a:schemeClr val="tx1"/>
                </a:solidFill>
                <a:latin typeface="Times New Roman" panose="02020603050405020304" pitchFamily="18" charset="0"/>
                <a:cs typeface="Times New Roman" panose="02020603050405020304" pitchFamily="18" charset="0"/>
              </a:rPr>
              <a:t>Живот с њим је мед</a:t>
            </a:r>
            <a:r>
              <a:rPr lang="sr-Cyrl-RS" dirty="0">
                <a:solidFill>
                  <a:schemeClr val="tx1"/>
                </a:solidFill>
                <a:latin typeface="Times New Roman" panose="02020603050405020304" pitchFamily="18" charset="0"/>
                <a:cs typeface="Times New Roman" panose="02020603050405020304" pitchFamily="18" charset="0"/>
              </a:rPr>
              <a:t>. </a:t>
            </a:r>
          </a:p>
          <a:p>
            <a:pPr lvl="1"/>
            <a:r>
              <a:rPr lang="sr-Cyrl-RS" dirty="0">
                <a:solidFill>
                  <a:schemeClr val="tx1"/>
                </a:solidFill>
                <a:latin typeface="Times New Roman" panose="02020603050405020304" pitchFamily="18" charset="0"/>
                <a:cs typeface="Times New Roman" panose="02020603050405020304" pitchFamily="18" charset="0"/>
              </a:rPr>
              <a:t>нпр. семе колективне експресије: </a:t>
            </a:r>
            <a:r>
              <a:rPr lang="sr-Cyrl-RS" i="1" dirty="0">
                <a:solidFill>
                  <a:schemeClr val="tx1"/>
                </a:solidFill>
                <a:latin typeface="Times New Roman" panose="02020603050405020304" pitchFamily="18" charset="0"/>
                <a:cs typeface="Times New Roman" panose="02020603050405020304" pitchFamily="18" charset="0"/>
              </a:rPr>
              <a:t>ћурка</a:t>
            </a:r>
            <a:r>
              <a:rPr lang="sr-Cyrl-RS" dirty="0">
                <a:solidFill>
                  <a:schemeClr val="tx1"/>
                </a:solidFill>
                <a:latin typeface="Times New Roman" panose="02020603050405020304" pitchFamily="18" charset="0"/>
                <a:cs typeface="Times New Roman" panose="02020603050405020304" pitchFamily="18" charset="0"/>
              </a:rPr>
              <a:t>: сема колективне експресије о глупости ћурке: </a:t>
            </a:r>
            <a:r>
              <a:rPr lang="sr-Cyrl-RS" i="1" dirty="0">
                <a:solidFill>
                  <a:schemeClr val="tx1"/>
                </a:solidFill>
                <a:latin typeface="Times New Roman" panose="02020603050405020304" pitchFamily="18" charset="0"/>
                <a:cs typeface="Times New Roman" panose="02020603050405020304" pitchFamily="18" charset="0"/>
              </a:rPr>
              <a:t>Перина жена је ћурка</a:t>
            </a:r>
            <a:r>
              <a:rPr lang="sr-Cyrl-RS" dirty="0">
                <a:solidFill>
                  <a:schemeClr val="tx1"/>
                </a:solidFill>
                <a:latin typeface="Times New Roman" panose="02020603050405020304" pitchFamily="18" charset="0"/>
                <a:cs typeface="Times New Roman" panose="02020603050405020304" pitchFamily="18" charset="0"/>
              </a:rPr>
              <a:t>.  </a:t>
            </a: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4969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30B42-6896-4A03-BCA2-1FDE63B56AA3}"/>
              </a:ext>
            </a:extLst>
          </p:cNvPr>
          <p:cNvSpPr>
            <a:spLocks noGrp="1"/>
          </p:cNvSpPr>
          <p:nvPr>
            <p:ph type="title"/>
          </p:nvPr>
        </p:nvSpPr>
        <p:spPr/>
        <p:txBody>
          <a:bodyPr/>
          <a:lstStyle/>
          <a:p>
            <a:r>
              <a:rPr lang="sr-Cyrl-RS" dirty="0"/>
              <a:t>Идентификација сема</a:t>
            </a:r>
            <a:endParaRPr lang="en-US" dirty="0"/>
          </a:p>
        </p:txBody>
      </p:sp>
      <p:sp>
        <p:nvSpPr>
          <p:cNvPr id="3" name="Content Placeholder 2">
            <a:extLst>
              <a:ext uri="{FF2B5EF4-FFF2-40B4-BE49-F238E27FC236}">
                <a16:creationId xmlns:a16="http://schemas.microsoft.com/office/drawing/2014/main" id="{D6D58A53-577F-44DC-A097-480EDE29F870}"/>
              </a:ext>
            </a:extLst>
          </p:cNvPr>
          <p:cNvSpPr>
            <a:spLocks noGrp="1"/>
          </p:cNvSpPr>
          <p:nvPr>
            <p:ph idx="1"/>
          </p:nvPr>
        </p:nvSpPr>
        <p:spPr/>
        <p:txBody>
          <a:bodyPr/>
          <a:lstStyle/>
          <a:p>
            <a:r>
              <a:rPr lang="sr-Cyrl-RS" b="1" dirty="0">
                <a:solidFill>
                  <a:schemeClr val="tx1"/>
                </a:solidFill>
              </a:rPr>
              <a:t>Прво схватање: </a:t>
            </a:r>
            <a:r>
              <a:rPr lang="sr-Cyrl-RS" dirty="0">
                <a:solidFill>
                  <a:schemeClr val="tx1"/>
                </a:solidFill>
              </a:rPr>
              <a:t>свака издвојива семантичка компонента је сема.</a:t>
            </a:r>
          </a:p>
          <a:p>
            <a:r>
              <a:rPr lang="sr-Cyrl-RS" b="1" dirty="0">
                <a:solidFill>
                  <a:schemeClr val="tx1"/>
                </a:solidFill>
              </a:rPr>
              <a:t>Друго схватање: </a:t>
            </a:r>
            <a:r>
              <a:rPr lang="sr-Cyrl-RS" dirty="0">
                <a:solidFill>
                  <a:schemeClr val="tx1"/>
                </a:solidFill>
              </a:rPr>
              <a:t>семе су само продуктивне компоненте</a:t>
            </a:r>
          </a:p>
          <a:p>
            <a:pPr lvl="1"/>
            <a:r>
              <a:rPr lang="sr-Cyrl-RS" dirty="0">
                <a:solidFill>
                  <a:schemeClr val="tx1"/>
                </a:solidFill>
              </a:rPr>
              <a:t>Белина зуба није сема према другом схватању јер не даје семантички резултат. </a:t>
            </a:r>
            <a:endParaRPr lang="en-US" dirty="0">
              <a:solidFill>
                <a:schemeClr val="tx1"/>
              </a:solidFill>
            </a:endParaRPr>
          </a:p>
        </p:txBody>
      </p:sp>
    </p:spTree>
    <p:extLst>
      <p:ext uri="{BB962C8B-B14F-4D97-AF65-F5344CB8AC3E}">
        <p14:creationId xmlns:p14="http://schemas.microsoft.com/office/powerpoint/2010/main" val="3274369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A5019-9A00-4C81-A500-A60259632868}"/>
              </a:ext>
            </a:extLst>
          </p:cNvPr>
          <p:cNvSpPr>
            <a:spLocks noGrp="1"/>
          </p:cNvSpPr>
          <p:nvPr>
            <p:ph type="title"/>
          </p:nvPr>
        </p:nvSpPr>
        <p:spPr/>
        <p:txBody>
          <a:bodyPr/>
          <a:lstStyle/>
          <a:p>
            <a:r>
              <a:rPr lang="sr-Cyrl-RS" dirty="0"/>
              <a:t>Семантичко језгро и перифеија значења</a:t>
            </a:r>
            <a:endParaRPr lang="en-US" dirty="0"/>
          </a:p>
        </p:txBody>
      </p:sp>
      <p:sp>
        <p:nvSpPr>
          <p:cNvPr id="3" name="Content Placeholder 2">
            <a:extLst>
              <a:ext uri="{FF2B5EF4-FFF2-40B4-BE49-F238E27FC236}">
                <a16:creationId xmlns:a16="http://schemas.microsoft.com/office/drawing/2014/main" id="{17734F1F-D2D5-4269-8C9F-4E485AFD2A25}"/>
              </a:ext>
            </a:extLst>
          </p:cNvPr>
          <p:cNvSpPr>
            <a:spLocks noGrp="1"/>
          </p:cNvSpPr>
          <p:nvPr>
            <p:ph idx="1"/>
          </p:nvPr>
        </p:nvSpPr>
        <p:spPr/>
        <p:txBody>
          <a:bodyPr/>
          <a:lstStyle/>
          <a:p>
            <a:r>
              <a:rPr lang="sr-Cyrl-RS" b="1" dirty="0">
                <a:solidFill>
                  <a:schemeClr val="tx1"/>
                </a:solidFill>
              </a:rPr>
              <a:t>Семантичко језгро </a:t>
            </a:r>
            <a:r>
              <a:rPr lang="sr-Cyrl-RS" dirty="0">
                <a:solidFill>
                  <a:schemeClr val="tx1"/>
                </a:solidFill>
              </a:rPr>
              <a:t>(</a:t>
            </a:r>
            <a:r>
              <a:rPr lang="sr-Cyrl-RS" b="1" dirty="0">
                <a:solidFill>
                  <a:schemeClr val="tx1"/>
                </a:solidFill>
              </a:rPr>
              <a:t>идентификатор</a:t>
            </a:r>
            <a:r>
              <a:rPr lang="sr-Cyrl-RS" dirty="0">
                <a:solidFill>
                  <a:schemeClr val="tx1"/>
                </a:solidFill>
              </a:rPr>
              <a:t>): сема + једна или две најважније семе.</a:t>
            </a:r>
          </a:p>
          <a:p>
            <a:pPr lvl="1"/>
            <a:r>
              <a:rPr lang="sr-Cyrl-RS" dirty="0">
                <a:solidFill>
                  <a:schemeClr val="tx1"/>
                </a:solidFill>
              </a:rPr>
              <a:t>нпр. мушкарац = архисема (људско биће) + најважнија сема (мушког пола).</a:t>
            </a:r>
          </a:p>
          <a:p>
            <a:pPr lvl="1"/>
            <a:r>
              <a:rPr lang="sr-Cyrl-RS" dirty="0">
                <a:solidFill>
                  <a:schemeClr val="tx1"/>
                </a:solidFill>
              </a:rPr>
              <a:t>нпр. мотика = архисема (оруђе) + најважнија сема (које служи за копање).</a:t>
            </a:r>
          </a:p>
          <a:p>
            <a:pPr lvl="1"/>
            <a:endParaRPr lang="sr-Cyrl-RS" dirty="0">
              <a:solidFill>
                <a:schemeClr val="tx1"/>
              </a:solidFill>
            </a:endParaRPr>
          </a:p>
          <a:p>
            <a:r>
              <a:rPr lang="sr-Cyrl-RS" dirty="0">
                <a:solidFill>
                  <a:schemeClr val="tx1"/>
                </a:solidFill>
              </a:rPr>
              <a:t>Све остале семе сачињавају </a:t>
            </a:r>
            <a:r>
              <a:rPr lang="sr-Cyrl-RS" b="1" dirty="0">
                <a:solidFill>
                  <a:schemeClr val="tx1"/>
                </a:solidFill>
              </a:rPr>
              <a:t>семантичку периферију </a:t>
            </a:r>
            <a:r>
              <a:rPr lang="sr-Cyrl-RS" dirty="0">
                <a:solidFill>
                  <a:schemeClr val="tx1"/>
                </a:solidFill>
              </a:rPr>
              <a:t>значења лексеме.</a:t>
            </a:r>
            <a:endParaRPr lang="en-US" dirty="0">
              <a:solidFill>
                <a:schemeClr val="tx1"/>
              </a:solidFill>
            </a:endParaRPr>
          </a:p>
        </p:txBody>
      </p:sp>
    </p:spTree>
    <p:extLst>
      <p:ext uri="{BB962C8B-B14F-4D97-AF65-F5344CB8AC3E}">
        <p14:creationId xmlns:p14="http://schemas.microsoft.com/office/powerpoint/2010/main" val="384848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E7947-1D18-4415-AF26-20C9FD69D104}"/>
              </a:ext>
            </a:extLst>
          </p:cNvPr>
          <p:cNvSpPr>
            <a:spLocks noGrp="1"/>
          </p:cNvSpPr>
          <p:nvPr>
            <p:ph type="title"/>
          </p:nvPr>
        </p:nvSpPr>
        <p:spPr/>
        <p:txBody>
          <a:bodyPr/>
          <a:lstStyle/>
          <a:p>
            <a:r>
              <a:rPr lang="sr-Cyrl-RS" dirty="0"/>
              <a:t>Једна од могућих хипотеза о дечијем усвајању семантике</a:t>
            </a:r>
            <a:endParaRPr lang="en-US" dirty="0"/>
          </a:p>
        </p:txBody>
      </p:sp>
      <p:sp>
        <p:nvSpPr>
          <p:cNvPr id="3" name="Content Placeholder 2">
            <a:extLst>
              <a:ext uri="{FF2B5EF4-FFF2-40B4-BE49-F238E27FC236}">
                <a16:creationId xmlns:a16="http://schemas.microsoft.com/office/drawing/2014/main" id="{B9C7711A-6A60-4C08-A0A5-4CA7118E7118}"/>
              </a:ext>
            </a:extLst>
          </p:cNvPr>
          <p:cNvSpPr>
            <a:spLocks noGrp="1"/>
          </p:cNvSpPr>
          <p:nvPr>
            <p:ph idx="1"/>
          </p:nvPr>
        </p:nvSpPr>
        <p:spPr/>
        <p:txBody>
          <a:bodyPr/>
          <a:lstStyle/>
          <a:p>
            <a:r>
              <a:rPr lang="sr-Cyrl-RS" dirty="0">
                <a:solidFill>
                  <a:schemeClr val="tx1"/>
                </a:solidFill>
              </a:rPr>
              <a:t>Истраживања Ив Кларк показују да деца постепено усвајају значење лексеме. Дете на почетку усвајања лексеме научи неколико сема, а затим се, постепено, њихов број увећава.</a:t>
            </a:r>
          </a:p>
          <a:p>
            <a:pPr marL="0" indent="0">
              <a:buNone/>
            </a:pPr>
            <a:endParaRPr lang="en-US" dirty="0">
              <a:solidFill>
                <a:schemeClr val="tx1"/>
              </a:solidFill>
            </a:endParaRPr>
          </a:p>
        </p:txBody>
      </p:sp>
    </p:spTree>
    <p:extLst>
      <p:ext uri="{BB962C8B-B14F-4D97-AF65-F5344CB8AC3E}">
        <p14:creationId xmlns:p14="http://schemas.microsoft.com/office/powerpoint/2010/main" val="2555370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C412D-D506-4E15-8036-58A59D254915}"/>
              </a:ext>
            </a:extLst>
          </p:cNvPr>
          <p:cNvSpPr>
            <a:spLocks noGrp="1"/>
          </p:cNvSpPr>
          <p:nvPr>
            <p:ph type="title"/>
          </p:nvPr>
        </p:nvSpPr>
        <p:spPr/>
        <p:txBody>
          <a:bodyPr/>
          <a:lstStyle/>
          <a:p>
            <a:r>
              <a:rPr lang="sr-Cyrl-RS" dirty="0"/>
              <a:t>Ив кларк (</a:t>
            </a:r>
            <a:r>
              <a:rPr lang="sr-Latn-RS" dirty="0"/>
              <a:t>E. V. Clark)</a:t>
            </a:r>
            <a:r>
              <a:rPr lang="sr-Cyrl-RS" dirty="0"/>
              <a:t>: Теза о усвајању семантичких црта</a:t>
            </a:r>
            <a:endParaRPr lang="en-US" dirty="0"/>
          </a:p>
        </p:txBody>
      </p:sp>
      <p:sp>
        <p:nvSpPr>
          <p:cNvPr id="3" name="Content Placeholder 2">
            <a:extLst>
              <a:ext uri="{FF2B5EF4-FFF2-40B4-BE49-F238E27FC236}">
                <a16:creationId xmlns:a16="http://schemas.microsoft.com/office/drawing/2014/main" id="{013DB9E5-AC2F-433E-8780-3999CF2F3B90}"/>
              </a:ext>
            </a:extLst>
          </p:cNvPr>
          <p:cNvSpPr>
            <a:spLocks noGrp="1"/>
          </p:cNvSpPr>
          <p:nvPr>
            <p:ph idx="1"/>
          </p:nvPr>
        </p:nvSpPr>
        <p:spPr/>
        <p:txBody>
          <a:bodyPr/>
          <a:lstStyle/>
          <a:p>
            <a:pPr marL="0" indent="0">
              <a:buNone/>
            </a:pPr>
            <a:endParaRPr lang="sr-Cyrl-RS" dirty="0"/>
          </a:p>
          <a:p>
            <a:r>
              <a:rPr lang="sr-Cyrl-RS" dirty="0">
                <a:solidFill>
                  <a:schemeClr val="tx1"/>
                </a:solidFill>
              </a:rPr>
              <a:t>1. фаза: </a:t>
            </a:r>
            <a:r>
              <a:rPr lang="sr-Cyrl-RS" i="1" dirty="0">
                <a:solidFill>
                  <a:schemeClr val="tx1"/>
                </a:solidFill>
              </a:rPr>
              <a:t>пас = четвороножни</a:t>
            </a:r>
          </a:p>
          <a:p>
            <a:r>
              <a:rPr lang="sr-Cyrl-RS" dirty="0">
                <a:solidFill>
                  <a:schemeClr val="tx1"/>
                </a:solidFill>
              </a:rPr>
              <a:t>2. фаза: све четвороножне животиње се називају </a:t>
            </a:r>
            <a:r>
              <a:rPr lang="sr-Cyrl-RS" i="1" dirty="0">
                <a:solidFill>
                  <a:schemeClr val="tx1"/>
                </a:solidFill>
              </a:rPr>
              <a:t>псом</a:t>
            </a:r>
          </a:p>
          <a:p>
            <a:r>
              <a:rPr lang="sr-Cyrl-RS" dirty="0">
                <a:solidFill>
                  <a:schemeClr val="tx1"/>
                </a:solidFill>
              </a:rPr>
              <a:t>3. фаза: увећава се број сема сваке лексеме која означава четвороножну животињу</a:t>
            </a:r>
            <a:endParaRPr lang="en-US" dirty="0">
              <a:solidFill>
                <a:schemeClr val="tx1"/>
              </a:solidFill>
            </a:endParaRPr>
          </a:p>
        </p:txBody>
      </p:sp>
    </p:spTree>
    <p:extLst>
      <p:ext uri="{BB962C8B-B14F-4D97-AF65-F5344CB8AC3E}">
        <p14:creationId xmlns:p14="http://schemas.microsoft.com/office/powerpoint/2010/main" val="733037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680BA-8CA8-4E2F-AC4B-8F099F169E28}"/>
              </a:ext>
            </a:extLst>
          </p:cNvPr>
          <p:cNvSpPr>
            <a:spLocks noGrp="1"/>
          </p:cNvSpPr>
          <p:nvPr>
            <p:ph type="title"/>
          </p:nvPr>
        </p:nvSpPr>
        <p:spPr/>
        <p:txBody>
          <a:bodyPr/>
          <a:lstStyle/>
          <a:p>
            <a:r>
              <a:rPr lang="sr-Cyrl-RS" dirty="0"/>
              <a:t>Ив кларк: Теза о усвајању семантичких црта</a:t>
            </a:r>
            <a:endParaRPr lang="en-US" dirty="0"/>
          </a:p>
        </p:txBody>
      </p:sp>
      <p:sp>
        <p:nvSpPr>
          <p:cNvPr id="3" name="Content Placeholder 2">
            <a:extLst>
              <a:ext uri="{FF2B5EF4-FFF2-40B4-BE49-F238E27FC236}">
                <a16:creationId xmlns:a16="http://schemas.microsoft.com/office/drawing/2014/main" id="{398E9CFB-15B4-4AB3-8DB2-EC3B60D972D5}"/>
              </a:ext>
            </a:extLst>
          </p:cNvPr>
          <p:cNvSpPr>
            <a:spLocks noGrp="1"/>
          </p:cNvSpPr>
          <p:nvPr>
            <p:ph idx="1"/>
          </p:nvPr>
        </p:nvSpPr>
        <p:spPr/>
        <p:txBody>
          <a:bodyPr>
            <a:normAutofit fontScale="92500" lnSpcReduction="10000"/>
          </a:bodyPr>
          <a:lstStyle/>
          <a:p>
            <a:r>
              <a:rPr lang="sr-Cyrl-RS" dirty="0">
                <a:solidFill>
                  <a:schemeClr val="tx1"/>
                </a:solidFill>
              </a:rPr>
              <a:t>Период проширених значења траје у дететовом животу око годину или годину и по дана од вермена када проговори.</a:t>
            </a:r>
          </a:p>
          <a:p>
            <a:r>
              <a:rPr lang="sr-Cyrl-RS" dirty="0">
                <a:solidFill>
                  <a:schemeClr val="tx1"/>
                </a:solidFill>
              </a:rPr>
              <a:t>За појединачне речи период проширених значења не траје дуже од 8 месеци.</a:t>
            </a:r>
          </a:p>
          <a:p>
            <a:r>
              <a:rPr lang="sr-Cyrl-RS" dirty="0">
                <a:solidFill>
                  <a:srgbClr val="FF0000"/>
                </a:solidFill>
              </a:rPr>
              <a:t>Проширења везана за облик</a:t>
            </a:r>
            <a:r>
              <a:rPr lang="sr-Cyrl-RS" dirty="0">
                <a:solidFill>
                  <a:schemeClr val="tx1"/>
                </a:solidFill>
              </a:rPr>
              <a:t>: решетке оградице – велика рачунаљка, решетка за печење, слика зграде са стубовима.</a:t>
            </a:r>
          </a:p>
          <a:p>
            <a:r>
              <a:rPr lang="sr-Cyrl-RS" dirty="0">
                <a:solidFill>
                  <a:srgbClr val="FF0000"/>
                </a:solidFill>
              </a:rPr>
              <a:t>Проширења везана за величину</a:t>
            </a:r>
            <a:r>
              <a:rPr lang="sr-Cyrl-RS" dirty="0">
                <a:solidFill>
                  <a:schemeClr val="tx1"/>
                </a:solidFill>
              </a:rPr>
              <a:t>: мува – тачкице прљавштине, прашина, сви мали инсекти, сопствени прсти на ногама, мрвице хлеба, жаба.</a:t>
            </a:r>
          </a:p>
          <a:p>
            <a:r>
              <a:rPr lang="sr-Cyrl-RS" dirty="0">
                <a:solidFill>
                  <a:srgbClr val="FF0000"/>
                </a:solidFill>
              </a:rPr>
              <a:t>Проширења везана за звук</a:t>
            </a:r>
            <a:r>
              <a:rPr lang="sr-Cyrl-RS" dirty="0">
                <a:solidFill>
                  <a:schemeClr val="tx1"/>
                </a:solidFill>
              </a:rPr>
              <a:t>: кукурикање – тонови виолине, клавира, хармонике, музика са грамофона.</a:t>
            </a:r>
            <a:endParaRPr lang="en-US" dirty="0">
              <a:solidFill>
                <a:schemeClr val="tx1"/>
              </a:solidFill>
            </a:endParaRPr>
          </a:p>
        </p:txBody>
      </p:sp>
    </p:spTree>
    <p:extLst>
      <p:ext uri="{BB962C8B-B14F-4D97-AF65-F5344CB8AC3E}">
        <p14:creationId xmlns:p14="http://schemas.microsoft.com/office/powerpoint/2010/main" val="155161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2CEBA-EF9A-4DB2-9C88-5ED63ACDF9EC}"/>
              </a:ext>
            </a:extLst>
          </p:cNvPr>
          <p:cNvSpPr>
            <a:spLocks noGrp="1"/>
          </p:cNvSpPr>
          <p:nvPr>
            <p:ph type="title"/>
          </p:nvPr>
        </p:nvSpPr>
        <p:spPr/>
        <p:txBody>
          <a:bodyPr/>
          <a:lstStyle/>
          <a:p>
            <a:r>
              <a:rPr lang="sr-Cyrl-RS" dirty="0"/>
              <a:t>Закључак у вези са усвајањем значења речи</a:t>
            </a:r>
            <a:endParaRPr lang="en-US" dirty="0"/>
          </a:p>
        </p:txBody>
      </p:sp>
      <p:sp>
        <p:nvSpPr>
          <p:cNvPr id="3" name="Content Placeholder 2">
            <a:extLst>
              <a:ext uri="{FF2B5EF4-FFF2-40B4-BE49-F238E27FC236}">
                <a16:creationId xmlns:a16="http://schemas.microsoft.com/office/drawing/2014/main" id="{B2D7E9B5-1288-47D2-9771-10F4DFF51070}"/>
              </a:ext>
            </a:extLst>
          </p:cNvPr>
          <p:cNvSpPr>
            <a:spLocks noGrp="1"/>
          </p:cNvSpPr>
          <p:nvPr>
            <p:ph idx="1"/>
          </p:nvPr>
        </p:nvSpPr>
        <p:spPr/>
        <p:txBody>
          <a:bodyPr/>
          <a:lstStyle/>
          <a:p>
            <a:r>
              <a:rPr lang="sr-Cyrl-RS" dirty="0">
                <a:solidFill>
                  <a:schemeClr val="tx1"/>
                </a:solidFill>
              </a:rPr>
              <a:t>Компоненцијална анализа није само вештачки теоријски конструкт. Она представља једну од стратегија помоћу којих мислимо.</a:t>
            </a:r>
            <a:endParaRPr lang="en-US" dirty="0">
              <a:solidFill>
                <a:schemeClr val="tx1"/>
              </a:solidFill>
            </a:endParaRPr>
          </a:p>
        </p:txBody>
      </p:sp>
    </p:spTree>
    <p:extLst>
      <p:ext uri="{BB962C8B-B14F-4D97-AF65-F5344CB8AC3E}">
        <p14:creationId xmlns:p14="http://schemas.microsoft.com/office/powerpoint/2010/main" val="1690181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33189-A6E4-4250-854E-BC112C4DC762}"/>
              </a:ext>
            </a:extLst>
          </p:cNvPr>
          <p:cNvSpPr>
            <a:spLocks noGrp="1"/>
          </p:cNvSpPr>
          <p:nvPr>
            <p:ph type="title"/>
          </p:nvPr>
        </p:nvSpPr>
        <p:spPr/>
        <p:txBody>
          <a:bodyPr>
            <a:normAutofit fontScale="90000"/>
          </a:bodyPr>
          <a:lstStyle/>
          <a:p>
            <a:r>
              <a:rPr lang="sr-Cyrl-RS" dirty="0"/>
              <a:t>Лексема </a:t>
            </a:r>
            <a:r>
              <a:rPr lang="sr-Cyrl-RS" i="1" dirty="0">
                <a:solidFill>
                  <a:srgbClr val="FF0000"/>
                </a:solidFill>
              </a:rPr>
              <a:t>нежења</a:t>
            </a:r>
            <a:r>
              <a:rPr lang="sr-Cyrl-RS" i="1" dirty="0"/>
              <a:t> </a:t>
            </a:r>
            <a:br>
              <a:rPr lang="sr-Cyrl-RS" i="1" dirty="0"/>
            </a:br>
            <a:r>
              <a:rPr lang="sr-Cyrl-RS" dirty="0"/>
              <a:t>Кац и постал</a:t>
            </a:r>
            <a:r>
              <a:rPr lang="sr-Latn-RS" dirty="0"/>
              <a:t> (J. J. Katz &amp; P. M. postal,</a:t>
            </a:r>
            <a:r>
              <a:rPr lang="sr-Cyrl-RS" dirty="0"/>
              <a:t>1964)</a:t>
            </a:r>
            <a:endParaRPr lang="en-US" dirty="0"/>
          </a:p>
        </p:txBody>
      </p:sp>
      <p:graphicFrame>
        <p:nvGraphicFramePr>
          <p:cNvPr id="4" name="Table 4">
            <a:extLst>
              <a:ext uri="{FF2B5EF4-FFF2-40B4-BE49-F238E27FC236}">
                <a16:creationId xmlns:a16="http://schemas.microsoft.com/office/drawing/2014/main" id="{1819E29F-2F8A-4C06-A8CD-C3A0AF530BF6}"/>
              </a:ext>
            </a:extLst>
          </p:cNvPr>
          <p:cNvGraphicFramePr>
            <a:graphicFrameLocks noGrp="1"/>
          </p:cNvGraphicFramePr>
          <p:nvPr>
            <p:ph idx="1"/>
            <p:extLst>
              <p:ext uri="{D42A27DB-BD31-4B8C-83A1-F6EECF244321}">
                <p14:modId xmlns:p14="http://schemas.microsoft.com/office/powerpoint/2010/main" val="2617556488"/>
              </p:ext>
            </p:extLst>
          </p:nvPr>
        </p:nvGraphicFramePr>
        <p:xfrm>
          <a:off x="684213" y="685800"/>
          <a:ext cx="8534400" cy="2392680"/>
        </p:xfrm>
        <a:graphic>
          <a:graphicData uri="http://schemas.openxmlformats.org/drawingml/2006/table">
            <a:tbl>
              <a:tblPr firstRow="1" bandRow="1">
                <a:tableStyleId>{5C22544A-7EE6-4342-B048-85BDC9FD1C3A}</a:tableStyleId>
              </a:tblPr>
              <a:tblGrid>
                <a:gridCol w="4267200">
                  <a:extLst>
                    <a:ext uri="{9D8B030D-6E8A-4147-A177-3AD203B41FA5}">
                      <a16:colId xmlns:a16="http://schemas.microsoft.com/office/drawing/2014/main" val="3889098393"/>
                    </a:ext>
                  </a:extLst>
                </a:gridCol>
                <a:gridCol w="4267200">
                  <a:extLst>
                    <a:ext uri="{9D8B030D-6E8A-4147-A177-3AD203B41FA5}">
                      <a16:colId xmlns:a16="http://schemas.microsoft.com/office/drawing/2014/main" val="1190712558"/>
                    </a:ext>
                  </a:extLst>
                </a:gridCol>
              </a:tblGrid>
              <a:tr h="370840">
                <a:tc>
                  <a:txBody>
                    <a:bodyPr/>
                    <a:lstStyle/>
                    <a:p>
                      <a:r>
                        <a:rPr lang="sr-Cyrl-RS" dirty="0"/>
                        <a:t>семе</a:t>
                      </a:r>
                      <a:endParaRPr lang="en-US" dirty="0"/>
                    </a:p>
                  </a:txBody>
                  <a:tcPr/>
                </a:tc>
                <a:tc>
                  <a:txBody>
                    <a:bodyPr/>
                    <a:lstStyle/>
                    <a:p>
                      <a:r>
                        <a:rPr lang="sr-Cyrl-RS" dirty="0"/>
                        <a:t>присуство сема</a:t>
                      </a:r>
                      <a:endParaRPr lang="en-US" dirty="0"/>
                    </a:p>
                  </a:txBody>
                  <a:tcPr/>
                </a:tc>
                <a:extLst>
                  <a:ext uri="{0D108BD9-81ED-4DB2-BD59-A6C34878D82A}">
                    <a16:rowId xmlns:a16="http://schemas.microsoft.com/office/drawing/2014/main" val="1654261521"/>
                  </a:ext>
                </a:extLst>
              </a:tr>
              <a:tr h="370840">
                <a:tc>
                  <a:txBody>
                    <a:bodyPr/>
                    <a:lstStyle/>
                    <a:p>
                      <a:r>
                        <a:rPr lang="sr-Cyrl-RS" dirty="0"/>
                        <a:t>људско</a:t>
                      </a:r>
                      <a:endParaRPr lang="en-US" dirty="0"/>
                    </a:p>
                  </a:txBody>
                  <a:tcPr/>
                </a:tc>
                <a:tc>
                  <a:txBody>
                    <a:bodyPr/>
                    <a:lstStyle/>
                    <a:p>
                      <a:r>
                        <a:rPr lang="sr-Cyrl-RS" dirty="0"/>
                        <a:t>+</a:t>
                      </a:r>
                      <a:endParaRPr lang="en-US" dirty="0"/>
                    </a:p>
                  </a:txBody>
                  <a:tcPr/>
                </a:tc>
                <a:extLst>
                  <a:ext uri="{0D108BD9-81ED-4DB2-BD59-A6C34878D82A}">
                    <a16:rowId xmlns:a16="http://schemas.microsoft.com/office/drawing/2014/main" val="1658046111"/>
                  </a:ext>
                </a:extLst>
              </a:tr>
              <a:tr h="370840">
                <a:tc>
                  <a:txBody>
                    <a:bodyPr/>
                    <a:lstStyle/>
                    <a:p>
                      <a:r>
                        <a:rPr lang="sr-Cyrl-RS" dirty="0"/>
                        <a:t>мушко</a:t>
                      </a:r>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r-Cyrl-RS" dirty="0"/>
                        <a:t>+</a:t>
                      </a:r>
                      <a:endParaRPr lang="en-US" dirty="0"/>
                    </a:p>
                    <a:p>
                      <a:endParaRPr lang="en-US" dirty="0"/>
                    </a:p>
                  </a:txBody>
                  <a:tcPr/>
                </a:tc>
                <a:extLst>
                  <a:ext uri="{0D108BD9-81ED-4DB2-BD59-A6C34878D82A}">
                    <a16:rowId xmlns:a16="http://schemas.microsoft.com/office/drawing/2014/main" val="3071609293"/>
                  </a:ext>
                </a:extLst>
              </a:tr>
              <a:tr h="370840">
                <a:tc>
                  <a:txBody>
                    <a:bodyPr/>
                    <a:lstStyle/>
                    <a:p>
                      <a:r>
                        <a:rPr lang="sr-Cyrl-RS" dirty="0"/>
                        <a:t>одрасло </a:t>
                      </a:r>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r-Cyrl-RS" dirty="0"/>
                        <a:t>+</a:t>
                      </a:r>
                      <a:endParaRPr lang="en-US" dirty="0"/>
                    </a:p>
                    <a:p>
                      <a:endParaRPr lang="en-US" dirty="0"/>
                    </a:p>
                  </a:txBody>
                  <a:tcPr/>
                </a:tc>
                <a:extLst>
                  <a:ext uri="{0D108BD9-81ED-4DB2-BD59-A6C34878D82A}">
                    <a16:rowId xmlns:a16="http://schemas.microsoft.com/office/drawing/2014/main" val="410055250"/>
                  </a:ext>
                </a:extLst>
              </a:tr>
              <a:tr h="370840">
                <a:tc>
                  <a:txBody>
                    <a:bodyPr/>
                    <a:lstStyle/>
                    <a:p>
                      <a:r>
                        <a:rPr lang="sr-Cyrl-RS" dirty="0"/>
                        <a:t>невенчано</a:t>
                      </a:r>
                      <a:endParaRPr lang="en-US" dirty="0"/>
                    </a:p>
                  </a:txBody>
                  <a:tcPr/>
                </a:tc>
                <a:tc>
                  <a:txBody>
                    <a:bodyPr/>
                    <a:lstStyle/>
                    <a:p>
                      <a:r>
                        <a:rPr lang="sr-Cyrl-RS" dirty="0"/>
                        <a:t>+ </a:t>
                      </a:r>
                      <a:endParaRPr lang="en-US" dirty="0"/>
                    </a:p>
                  </a:txBody>
                  <a:tcPr/>
                </a:tc>
                <a:extLst>
                  <a:ext uri="{0D108BD9-81ED-4DB2-BD59-A6C34878D82A}">
                    <a16:rowId xmlns:a16="http://schemas.microsoft.com/office/drawing/2014/main" val="2658533234"/>
                  </a:ext>
                </a:extLst>
              </a:tr>
            </a:tbl>
          </a:graphicData>
        </a:graphic>
      </p:graphicFrame>
    </p:spTree>
    <p:extLst>
      <p:ext uri="{BB962C8B-B14F-4D97-AF65-F5344CB8AC3E}">
        <p14:creationId xmlns:p14="http://schemas.microsoft.com/office/powerpoint/2010/main" val="1779682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8FFEC-06E7-4C04-B39B-F935CA62E998}"/>
              </a:ext>
            </a:extLst>
          </p:cNvPr>
          <p:cNvSpPr>
            <a:spLocks noGrp="1"/>
          </p:cNvSpPr>
          <p:nvPr>
            <p:ph type="title"/>
          </p:nvPr>
        </p:nvSpPr>
        <p:spPr/>
        <p:txBody>
          <a:bodyPr/>
          <a:lstStyle/>
          <a:p>
            <a:r>
              <a:rPr lang="sr-Cyrl-RS" dirty="0"/>
              <a:t>Лексема </a:t>
            </a:r>
            <a:r>
              <a:rPr lang="sr-Cyrl-RS" i="1" dirty="0">
                <a:solidFill>
                  <a:srgbClr val="FF0000"/>
                </a:solidFill>
              </a:rPr>
              <a:t>уседелица</a:t>
            </a:r>
            <a:br>
              <a:rPr lang="sr-Cyrl-RS" i="1" dirty="0"/>
            </a:br>
            <a:r>
              <a:rPr lang="sr-Cyrl-RS" dirty="0"/>
              <a:t>Кац и постал (1964)</a:t>
            </a:r>
            <a:endParaRPr lang="en-US" dirty="0"/>
          </a:p>
        </p:txBody>
      </p:sp>
      <p:graphicFrame>
        <p:nvGraphicFramePr>
          <p:cNvPr id="4" name="Table 4">
            <a:extLst>
              <a:ext uri="{FF2B5EF4-FFF2-40B4-BE49-F238E27FC236}">
                <a16:creationId xmlns:a16="http://schemas.microsoft.com/office/drawing/2014/main" id="{E9A8D900-1147-48A8-9359-2F4991500BA2}"/>
              </a:ext>
            </a:extLst>
          </p:cNvPr>
          <p:cNvGraphicFramePr>
            <a:graphicFrameLocks noGrp="1"/>
          </p:cNvGraphicFramePr>
          <p:nvPr>
            <p:ph idx="1"/>
            <p:extLst>
              <p:ext uri="{D42A27DB-BD31-4B8C-83A1-F6EECF244321}">
                <p14:modId xmlns:p14="http://schemas.microsoft.com/office/powerpoint/2010/main" val="814079708"/>
              </p:ext>
            </p:extLst>
          </p:nvPr>
        </p:nvGraphicFramePr>
        <p:xfrm>
          <a:off x="684213" y="685800"/>
          <a:ext cx="8534400" cy="2392680"/>
        </p:xfrm>
        <a:graphic>
          <a:graphicData uri="http://schemas.openxmlformats.org/drawingml/2006/table">
            <a:tbl>
              <a:tblPr firstRow="1" bandRow="1">
                <a:tableStyleId>{5C22544A-7EE6-4342-B048-85BDC9FD1C3A}</a:tableStyleId>
              </a:tblPr>
              <a:tblGrid>
                <a:gridCol w="4267200">
                  <a:extLst>
                    <a:ext uri="{9D8B030D-6E8A-4147-A177-3AD203B41FA5}">
                      <a16:colId xmlns:a16="http://schemas.microsoft.com/office/drawing/2014/main" val="1377418291"/>
                    </a:ext>
                  </a:extLst>
                </a:gridCol>
                <a:gridCol w="4267200">
                  <a:extLst>
                    <a:ext uri="{9D8B030D-6E8A-4147-A177-3AD203B41FA5}">
                      <a16:colId xmlns:a16="http://schemas.microsoft.com/office/drawing/2014/main" val="2560545740"/>
                    </a:ext>
                  </a:extLst>
                </a:gridCol>
              </a:tblGrid>
              <a:tr h="370840">
                <a:tc>
                  <a:txBody>
                    <a:bodyPr/>
                    <a:lstStyle/>
                    <a:p>
                      <a:r>
                        <a:rPr lang="sr-Cyrl-RS" dirty="0"/>
                        <a:t>семе</a:t>
                      </a:r>
                      <a:endParaRPr lang="en-US" dirty="0"/>
                    </a:p>
                  </a:txBody>
                  <a:tcPr/>
                </a:tc>
                <a:tc>
                  <a:txBody>
                    <a:bodyPr/>
                    <a:lstStyle/>
                    <a:p>
                      <a:r>
                        <a:rPr lang="sr-Cyrl-RS" dirty="0"/>
                        <a:t>присуство сема</a:t>
                      </a:r>
                      <a:endParaRPr lang="en-US" dirty="0"/>
                    </a:p>
                  </a:txBody>
                  <a:tcPr/>
                </a:tc>
                <a:extLst>
                  <a:ext uri="{0D108BD9-81ED-4DB2-BD59-A6C34878D82A}">
                    <a16:rowId xmlns:a16="http://schemas.microsoft.com/office/drawing/2014/main" val="3816708873"/>
                  </a:ext>
                </a:extLst>
              </a:tr>
              <a:tr h="370840">
                <a:tc>
                  <a:txBody>
                    <a:bodyPr/>
                    <a:lstStyle/>
                    <a:p>
                      <a:r>
                        <a:rPr lang="sr-Cyrl-RS" dirty="0"/>
                        <a:t>људско</a:t>
                      </a:r>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r-Cyrl-RS" dirty="0"/>
                        <a:t>+</a:t>
                      </a:r>
                      <a:endParaRPr lang="en-US" dirty="0"/>
                    </a:p>
                    <a:p>
                      <a:endParaRPr lang="en-US" dirty="0"/>
                    </a:p>
                  </a:txBody>
                  <a:tcPr/>
                </a:tc>
                <a:extLst>
                  <a:ext uri="{0D108BD9-81ED-4DB2-BD59-A6C34878D82A}">
                    <a16:rowId xmlns:a16="http://schemas.microsoft.com/office/drawing/2014/main" val="4195955237"/>
                  </a:ext>
                </a:extLst>
              </a:tr>
              <a:tr h="370840">
                <a:tc>
                  <a:txBody>
                    <a:bodyPr/>
                    <a:lstStyle/>
                    <a:p>
                      <a:r>
                        <a:rPr lang="sr-Cyrl-RS" dirty="0"/>
                        <a:t>мушко</a:t>
                      </a:r>
                      <a:endParaRPr lang="en-US" dirty="0"/>
                    </a:p>
                  </a:txBody>
                  <a:tcPr/>
                </a:tc>
                <a:tc>
                  <a:txBody>
                    <a:bodyPr/>
                    <a:lstStyle/>
                    <a:p>
                      <a:r>
                        <a:rPr lang="sr-Cyrl-RS" dirty="0"/>
                        <a:t>– </a:t>
                      </a:r>
                      <a:endParaRPr lang="en-US" dirty="0"/>
                    </a:p>
                  </a:txBody>
                  <a:tcPr/>
                </a:tc>
                <a:extLst>
                  <a:ext uri="{0D108BD9-81ED-4DB2-BD59-A6C34878D82A}">
                    <a16:rowId xmlns:a16="http://schemas.microsoft.com/office/drawing/2014/main" val="3741782251"/>
                  </a:ext>
                </a:extLst>
              </a:tr>
              <a:tr h="370840">
                <a:tc>
                  <a:txBody>
                    <a:bodyPr/>
                    <a:lstStyle/>
                    <a:p>
                      <a:r>
                        <a:rPr lang="sr-Cyrl-RS" dirty="0"/>
                        <a:t>одрасло</a:t>
                      </a:r>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r-Cyrl-RS" dirty="0"/>
                        <a:t>+</a:t>
                      </a:r>
                      <a:endParaRPr lang="en-US" dirty="0"/>
                    </a:p>
                    <a:p>
                      <a:endParaRPr lang="en-US" dirty="0"/>
                    </a:p>
                  </a:txBody>
                  <a:tcPr/>
                </a:tc>
                <a:extLst>
                  <a:ext uri="{0D108BD9-81ED-4DB2-BD59-A6C34878D82A}">
                    <a16:rowId xmlns:a16="http://schemas.microsoft.com/office/drawing/2014/main" val="512834657"/>
                  </a:ext>
                </a:extLst>
              </a:tr>
              <a:tr h="370840">
                <a:tc>
                  <a:txBody>
                    <a:bodyPr/>
                    <a:lstStyle/>
                    <a:p>
                      <a:r>
                        <a:rPr lang="sr-Cyrl-RS" dirty="0"/>
                        <a:t>невенчано</a:t>
                      </a:r>
                      <a:endParaRPr lang="en-US" dirty="0"/>
                    </a:p>
                  </a:txBody>
                  <a:tcPr/>
                </a:tc>
                <a:tc>
                  <a:txBody>
                    <a:bodyPr/>
                    <a:lstStyle/>
                    <a:p>
                      <a:r>
                        <a:rPr lang="sr-Cyrl-RS" dirty="0"/>
                        <a:t>+</a:t>
                      </a:r>
                      <a:endParaRPr lang="en-US" dirty="0"/>
                    </a:p>
                  </a:txBody>
                  <a:tcPr/>
                </a:tc>
                <a:extLst>
                  <a:ext uri="{0D108BD9-81ED-4DB2-BD59-A6C34878D82A}">
                    <a16:rowId xmlns:a16="http://schemas.microsoft.com/office/drawing/2014/main" val="1368798327"/>
                  </a:ext>
                </a:extLst>
              </a:tr>
            </a:tbl>
          </a:graphicData>
        </a:graphic>
      </p:graphicFrame>
    </p:spTree>
    <p:extLst>
      <p:ext uri="{BB962C8B-B14F-4D97-AF65-F5344CB8AC3E}">
        <p14:creationId xmlns:p14="http://schemas.microsoft.com/office/powerpoint/2010/main" val="345353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0CC55-DFB7-46F9-A094-92D1BA65B852}"/>
              </a:ext>
            </a:extLst>
          </p:cNvPr>
          <p:cNvSpPr>
            <a:spLocks noGrp="1"/>
          </p:cNvSpPr>
          <p:nvPr>
            <p:ph type="title"/>
          </p:nvPr>
        </p:nvSpPr>
        <p:spPr/>
        <p:txBody>
          <a:bodyPr/>
          <a:lstStyle/>
          <a:p>
            <a:r>
              <a:rPr lang="sr-Cyrl-RS" dirty="0"/>
              <a:t>Семантичке теорије</a:t>
            </a:r>
            <a:endParaRPr lang="en-US" dirty="0"/>
          </a:p>
        </p:txBody>
      </p:sp>
      <p:sp>
        <p:nvSpPr>
          <p:cNvPr id="3" name="Content Placeholder 2">
            <a:extLst>
              <a:ext uri="{FF2B5EF4-FFF2-40B4-BE49-F238E27FC236}">
                <a16:creationId xmlns:a16="http://schemas.microsoft.com/office/drawing/2014/main" id="{F2D1C4AC-B270-49D4-9FA5-CB2576EB2809}"/>
              </a:ext>
            </a:extLst>
          </p:cNvPr>
          <p:cNvSpPr>
            <a:spLocks noGrp="1"/>
          </p:cNvSpPr>
          <p:nvPr>
            <p:ph idx="1"/>
          </p:nvPr>
        </p:nvSpPr>
        <p:spPr/>
        <p:txBody>
          <a:bodyPr/>
          <a:lstStyle/>
          <a:p>
            <a:r>
              <a:rPr lang="sr-Cyrl-RS" dirty="0">
                <a:solidFill>
                  <a:schemeClr val="tx1"/>
                </a:solidFill>
              </a:rPr>
              <a:t>Не постоји универзална семантичка теорија која је погодна за анализу свих типова лексике.</a:t>
            </a:r>
          </a:p>
          <a:p>
            <a:r>
              <a:rPr lang="sr-Cyrl-RS" dirty="0">
                <a:solidFill>
                  <a:schemeClr val="tx1"/>
                </a:solidFill>
              </a:rPr>
              <a:t>У прошлости се испитивала лексика са конкретним значењем, а данас се више испитује она са апстрактним значењем.</a:t>
            </a:r>
          </a:p>
          <a:p>
            <a:r>
              <a:rPr lang="sr-Cyrl-RS" dirty="0">
                <a:solidFill>
                  <a:schemeClr val="tx1"/>
                </a:solidFill>
              </a:rPr>
              <a:t>Све теорије и методе које из њих произлазе погодне су за анализу одређеног типа лексике.</a:t>
            </a:r>
          </a:p>
          <a:p>
            <a:r>
              <a:rPr lang="sr-Cyrl-RS" dirty="0">
                <a:solidFill>
                  <a:schemeClr val="tx1"/>
                </a:solidFill>
              </a:rPr>
              <a:t>Погрешне су поделе на модерне и превазиђене теорије.</a:t>
            </a:r>
            <a:endParaRPr lang="en-US" dirty="0">
              <a:solidFill>
                <a:schemeClr val="tx1"/>
              </a:solidFill>
            </a:endParaRPr>
          </a:p>
        </p:txBody>
      </p:sp>
    </p:spTree>
    <p:extLst>
      <p:ext uri="{BB962C8B-B14F-4D97-AF65-F5344CB8AC3E}">
        <p14:creationId xmlns:p14="http://schemas.microsoft.com/office/powerpoint/2010/main" val="6476642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9BC56-D272-47BD-9CB9-454A54101ACE}"/>
              </a:ext>
            </a:extLst>
          </p:cNvPr>
          <p:cNvSpPr>
            <a:spLocks noGrp="1"/>
          </p:cNvSpPr>
          <p:nvPr>
            <p:ph type="title"/>
          </p:nvPr>
        </p:nvSpPr>
        <p:spPr/>
        <p:txBody>
          <a:bodyPr/>
          <a:lstStyle/>
          <a:p>
            <a:r>
              <a:rPr lang="sr-Cyrl-RS" dirty="0"/>
              <a:t>Предности компоненцијалне анализе</a:t>
            </a:r>
            <a:endParaRPr lang="en-US" dirty="0"/>
          </a:p>
        </p:txBody>
      </p:sp>
      <p:sp>
        <p:nvSpPr>
          <p:cNvPr id="3" name="Content Placeholder 2">
            <a:extLst>
              <a:ext uri="{FF2B5EF4-FFF2-40B4-BE49-F238E27FC236}">
                <a16:creationId xmlns:a16="http://schemas.microsoft.com/office/drawing/2014/main" id="{93E413A3-52E1-4B8E-A538-F61C19FE44E5}"/>
              </a:ext>
            </a:extLst>
          </p:cNvPr>
          <p:cNvSpPr>
            <a:spLocks noGrp="1"/>
          </p:cNvSpPr>
          <p:nvPr>
            <p:ph idx="1"/>
          </p:nvPr>
        </p:nvSpPr>
        <p:spPr/>
        <p:txBody>
          <a:bodyPr/>
          <a:lstStyle/>
          <a:p>
            <a:r>
              <a:rPr lang="sr-Cyrl-RS" dirty="0">
                <a:solidFill>
                  <a:schemeClr val="tx1"/>
                </a:solidFill>
              </a:rPr>
              <a:t>1. семантички садржај се разлаже на компоненте</a:t>
            </a:r>
          </a:p>
          <a:p>
            <a:r>
              <a:rPr lang="sr-Cyrl-RS" dirty="0">
                <a:solidFill>
                  <a:schemeClr val="tx1"/>
                </a:solidFill>
              </a:rPr>
              <a:t>2. прецизно се могу одредити сличности и разлике између два значења</a:t>
            </a:r>
          </a:p>
          <a:p>
            <a:r>
              <a:rPr lang="sr-Cyrl-RS" dirty="0">
                <a:solidFill>
                  <a:schemeClr val="tx1"/>
                </a:solidFill>
              </a:rPr>
              <a:t>3. погодна је за формализацију која је важна у информатици</a:t>
            </a:r>
          </a:p>
          <a:p>
            <a:r>
              <a:rPr lang="sr-Cyrl-RS" dirty="0">
                <a:solidFill>
                  <a:schemeClr val="tx1"/>
                </a:solidFill>
              </a:rPr>
              <a:t>4. издвајање ограниченог броја константи на основу којих се добија неограничени број могућности</a:t>
            </a:r>
            <a:endParaRPr lang="en-US" dirty="0">
              <a:solidFill>
                <a:schemeClr val="tx1"/>
              </a:solidFill>
            </a:endParaRPr>
          </a:p>
        </p:txBody>
      </p:sp>
    </p:spTree>
    <p:extLst>
      <p:ext uri="{BB962C8B-B14F-4D97-AF65-F5344CB8AC3E}">
        <p14:creationId xmlns:p14="http://schemas.microsoft.com/office/powerpoint/2010/main" val="31007605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68D3F-DE40-40C9-9517-071C0281D3C2}"/>
              </a:ext>
            </a:extLst>
          </p:cNvPr>
          <p:cNvSpPr>
            <a:spLocks noGrp="1"/>
          </p:cNvSpPr>
          <p:nvPr>
            <p:ph type="title"/>
          </p:nvPr>
        </p:nvSpPr>
        <p:spPr/>
        <p:txBody>
          <a:bodyPr/>
          <a:lstStyle/>
          <a:p>
            <a:r>
              <a:rPr lang="sr-Cyrl-RS" dirty="0"/>
              <a:t>Слабости компоненцијалне анализе</a:t>
            </a:r>
            <a:endParaRPr lang="en-US" dirty="0"/>
          </a:p>
        </p:txBody>
      </p:sp>
      <p:sp>
        <p:nvSpPr>
          <p:cNvPr id="3" name="Content Placeholder 2">
            <a:extLst>
              <a:ext uri="{FF2B5EF4-FFF2-40B4-BE49-F238E27FC236}">
                <a16:creationId xmlns:a16="http://schemas.microsoft.com/office/drawing/2014/main" id="{44302DA4-0D78-4D31-8535-4E58532D8E53}"/>
              </a:ext>
            </a:extLst>
          </p:cNvPr>
          <p:cNvSpPr>
            <a:spLocks noGrp="1"/>
          </p:cNvSpPr>
          <p:nvPr>
            <p:ph idx="1"/>
          </p:nvPr>
        </p:nvSpPr>
        <p:spPr/>
        <p:txBody>
          <a:bodyPr/>
          <a:lstStyle/>
          <a:p>
            <a:r>
              <a:rPr lang="sr-Cyrl-RS" dirty="0">
                <a:solidFill>
                  <a:schemeClr val="tx1"/>
                </a:solidFill>
              </a:rPr>
              <a:t>Семе би требало да су неразградиве на ситније компоненте, али то је скоро неизводиво (семантика није математика).</a:t>
            </a:r>
          </a:p>
          <a:p>
            <a:r>
              <a:rPr lang="sr-Cyrl-RS" dirty="0">
                <a:solidFill>
                  <a:schemeClr val="tx1"/>
                </a:solidFill>
              </a:rPr>
              <a:t>Требало би да постоји коначна листа сема, али не постоји.</a:t>
            </a:r>
          </a:p>
          <a:p>
            <a:r>
              <a:rPr lang="sr-Cyrl-RS" dirty="0">
                <a:solidFill>
                  <a:schemeClr val="tx1"/>
                </a:solidFill>
              </a:rPr>
              <a:t>Није згодна за анализу апстрактних именица, глагола, придева и других врста речи.</a:t>
            </a:r>
            <a:endParaRPr lang="en-US" dirty="0">
              <a:solidFill>
                <a:schemeClr val="tx1"/>
              </a:solidFill>
            </a:endParaRPr>
          </a:p>
        </p:txBody>
      </p:sp>
    </p:spTree>
    <p:extLst>
      <p:ext uri="{BB962C8B-B14F-4D97-AF65-F5344CB8AC3E}">
        <p14:creationId xmlns:p14="http://schemas.microsoft.com/office/powerpoint/2010/main" val="1020869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6F77C-3446-4F0D-B95A-0638B28335E3}"/>
              </a:ext>
            </a:extLst>
          </p:cNvPr>
          <p:cNvSpPr>
            <a:spLocks noGrp="1"/>
          </p:cNvSpPr>
          <p:nvPr>
            <p:ph type="title"/>
          </p:nvPr>
        </p:nvSpPr>
        <p:spPr/>
        <p:txBody>
          <a:bodyPr/>
          <a:lstStyle/>
          <a:p>
            <a:r>
              <a:rPr lang="sr-Cyrl-RS" dirty="0"/>
              <a:t>Слабости компоненцијалне анализе</a:t>
            </a:r>
            <a:endParaRPr lang="en-US" dirty="0"/>
          </a:p>
        </p:txBody>
      </p:sp>
      <p:sp>
        <p:nvSpPr>
          <p:cNvPr id="3" name="Content Placeholder 2">
            <a:extLst>
              <a:ext uri="{FF2B5EF4-FFF2-40B4-BE49-F238E27FC236}">
                <a16:creationId xmlns:a16="http://schemas.microsoft.com/office/drawing/2014/main" id="{5F63DF35-0714-416A-8167-8D7C953ADCF3}"/>
              </a:ext>
            </a:extLst>
          </p:cNvPr>
          <p:cNvSpPr>
            <a:spLocks noGrp="1"/>
          </p:cNvSpPr>
          <p:nvPr>
            <p:ph idx="1"/>
          </p:nvPr>
        </p:nvSpPr>
        <p:spPr/>
        <p:txBody>
          <a:bodyPr/>
          <a:lstStyle/>
          <a:p>
            <a:r>
              <a:rPr lang="sr-Cyrl-RS" dirty="0">
                <a:solidFill>
                  <a:schemeClr val="tx1"/>
                </a:solidFill>
              </a:rPr>
              <a:t>Строг = непопопустљив </a:t>
            </a:r>
            <a:r>
              <a:rPr lang="sr-Cyrl-RS" dirty="0">
                <a:solidFill>
                  <a:schemeClr val="accent2">
                    <a:lumMod val="60000"/>
                    <a:lumOff val="40000"/>
                  </a:schemeClr>
                </a:solidFill>
              </a:rPr>
              <a:t>(</a:t>
            </a:r>
            <a:r>
              <a:rPr lang="sr-Cyrl-RS" i="1" dirty="0">
                <a:solidFill>
                  <a:schemeClr val="accent2">
                    <a:lumMod val="60000"/>
                    <a:lumOff val="40000"/>
                  </a:schemeClr>
                </a:solidFill>
              </a:rPr>
              <a:t>строг наставник</a:t>
            </a:r>
            <a:r>
              <a:rPr lang="sr-Cyrl-RS" dirty="0">
                <a:solidFill>
                  <a:schemeClr val="accent2">
                    <a:lumMod val="60000"/>
                    <a:lumOff val="40000"/>
                  </a:schemeClr>
                </a:solidFill>
              </a:rPr>
              <a:t>)</a:t>
            </a:r>
            <a:r>
              <a:rPr lang="sr-Cyrl-RS" dirty="0">
                <a:solidFill>
                  <a:schemeClr val="tx1"/>
                </a:solidFill>
              </a:rPr>
              <a:t>+ правилан </a:t>
            </a:r>
            <a:r>
              <a:rPr lang="sr-Cyrl-RS" dirty="0">
                <a:solidFill>
                  <a:schemeClr val="accent2">
                    <a:lumMod val="60000"/>
                    <a:lumOff val="40000"/>
                  </a:schemeClr>
                </a:solidFill>
              </a:rPr>
              <a:t>(строга лепота) </a:t>
            </a:r>
            <a:r>
              <a:rPr lang="sr-Cyrl-RS" dirty="0">
                <a:solidFill>
                  <a:schemeClr val="tx1"/>
                </a:solidFill>
              </a:rPr>
              <a:t>+ јак </a:t>
            </a:r>
            <a:r>
              <a:rPr lang="sr-Cyrl-RS" dirty="0">
                <a:solidFill>
                  <a:schemeClr val="accent2">
                    <a:lumMod val="60000"/>
                    <a:lumOff val="40000"/>
                  </a:schemeClr>
                </a:solidFill>
              </a:rPr>
              <a:t>(строга дијета) </a:t>
            </a:r>
            <a:r>
              <a:rPr lang="sr-Cyrl-RS" dirty="0">
                <a:solidFill>
                  <a:schemeClr val="tx1"/>
                </a:solidFill>
              </a:rPr>
              <a:t>+ тачан </a:t>
            </a:r>
            <a:r>
              <a:rPr lang="sr-Cyrl-RS" dirty="0">
                <a:solidFill>
                  <a:schemeClr val="accent2">
                    <a:lumMod val="60000"/>
                    <a:lumOff val="40000"/>
                  </a:schemeClr>
                </a:solidFill>
              </a:rPr>
              <a:t>(строг стил).</a:t>
            </a:r>
          </a:p>
          <a:p>
            <a:r>
              <a:rPr lang="sr-Cyrl-RS" dirty="0">
                <a:solidFill>
                  <a:schemeClr val="tx1"/>
                </a:solidFill>
              </a:rPr>
              <a:t>Непопустљив = противан + строг + крут + нееластичан + непоколебљив + упоран + одлучан + задрт + својеглав</a:t>
            </a:r>
          </a:p>
          <a:p>
            <a:r>
              <a:rPr lang="sr-Cyrl-RS" dirty="0">
                <a:solidFill>
                  <a:schemeClr val="tx1"/>
                </a:solidFill>
              </a:rPr>
              <a:t>Један појам се разјашњава другим, а други оним првим.</a:t>
            </a:r>
            <a:endParaRPr lang="en-US" dirty="0">
              <a:solidFill>
                <a:schemeClr val="tx1"/>
              </a:solidFill>
            </a:endParaRPr>
          </a:p>
        </p:txBody>
      </p:sp>
    </p:spTree>
    <p:extLst>
      <p:ext uri="{BB962C8B-B14F-4D97-AF65-F5344CB8AC3E}">
        <p14:creationId xmlns:p14="http://schemas.microsoft.com/office/powerpoint/2010/main" val="57281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E041E-4F9A-400A-8C0C-8B8C0F7AB601}"/>
              </a:ext>
            </a:extLst>
          </p:cNvPr>
          <p:cNvSpPr>
            <a:spLocks noGrp="1"/>
          </p:cNvSpPr>
          <p:nvPr>
            <p:ph type="title"/>
          </p:nvPr>
        </p:nvSpPr>
        <p:spPr/>
        <p:txBody>
          <a:bodyPr/>
          <a:lstStyle/>
          <a:p>
            <a:r>
              <a:rPr lang="sr-Cyrl-RS" dirty="0"/>
              <a:t>ТЕОРИЈА ПРОТОТИПА</a:t>
            </a:r>
            <a:endParaRPr lang="en-US" dirty="0"/>
          </a:p>
        </p:txBody>
      </p:sp>
      <p:sp>
        <p:nvSpPr>
          <p:cNvPr id="3" name="Content Placeholder 2">
            <a:extLst>
              <a:ext uri="{FF2B5EF4-FFF2-40B4-BE49-F238E27FC236}">
                <a16:creationId xmlns:a16="http://schemas.microsoft.com/office/drawing/2014/main" id="{CAB8940E-329B-4DE9-A10A-C109E4BD8544}"/>
              </a:ext>
            </a:extLst>
          </p:cNvPr>
          <p:cNvSpPr>
            <a:spLocks noGrp="1"/>
          </p:cNvSpPr>
          <p:nvPr>
            <p:ph idx="1"/>
          </p:nvPr>
        </p:nvSpPr>
        <p:spPr/>
        <p:txBody>
          <a:bodyPr/>
          <a:lstStyle/>
          <a:p>
            <a:r>
              <a:rPr lang="sr-Cyrl-RS" dirty="0"/>
              <a:t>Све именице које означавају воће (јабука, крушка, шљива, малина, кајсија) имају заједничку архисему </a:t>
            </a:r>
            <a:r>
              <a:rPr lang="sr-Cyrl-RS" b="1" i="1" dirty="0">
                <a:solidFill>
                  <a:srgbClr val="FFFF00"/>
                </a:solidFill>
              </a:rPr>
              <a:t>врста воћа </a:t>
            </a:r>
            <a:r>
              <a:rPr lang="sr-Cyrl-RS" dirty="0"/>
              <a:t>и мноштво заједничких сема: </a:t>
            </a:r>
            <a:r>
              <a:rPr lang="sr-Cyrl-RS" dirty="0">
                <a:solidFill>
                  <a:srgbClr val="FFFF00"/>
                </a:solidFill>
              </a:rPr>
              <a:t>користе се у исхрани људи + богате су хранљивим материјама+ садрже много воде + имају освежавајућ укус</a:t>
            </a:r>
            <a:r>
              <a:rPr lang="sr-Cyrl-RS" dirty="0"/>
              <a:t> ... </a:t>
            </a:r>
            <a:endParaRPr lang="en-US" dirty="0"/>
          </a:p>
        </p:txBody>
      </p:sp>
    </p:spTree>
    <p:extLst>
      <p:ext uri="{BB962C8B-B14F-4D97-AF65-F5344CB8AC3E}">
        <p14:creationId xmlns:p14="http://schemas.microsoft.com/office/powerpoint/2010/main" val="23223721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FDE9-8F7C-4592-9964-8DCDC0C2B3EB}"/>
              </a:ext>
            </a:extLst>
          </p:cNvPr>
          <p:cNvSpPr>
            <a:spLocks noGrp="1"/>
          </p:cNvSpPr>
          <p:nvPr>
            <p:ph type="title"/>
          </p:nvPr>
        </p:nvSpPr>
        <p:spPr/>
        <p:txBody>
          <a:bodyPr/>
          <a:lstStyle/>
          <a:p>
            <a:r>
              <a:rPr lang="sr-Cyrl-RS" dirty="0"/>
              <a:t>Проблеми категоризовања</a:t>
            </a:r>
            <a:endParaRPr lang="en-US" dirty="0"/>
          </a:p>
        </p:txBody>
      </p:sp>
      <p:sp>
        <p:nvSpPr>
          <p:cNvPr id="3" name="Content Placeholder 2">
            <a:extLst>
              <a:ext uri="{FF2B5EF4-FFF2-40B4-BE49-F238E27FC236}">
                <a16:creationId xmlns:a16="http://schemas.microsoft.com/office/drawing/2014/main" id="{41523702-AC74-424E-BACE-7951D121EBE9}"/>
              </a:ext>
            </a:extLst>
          </p:cNvPr>
          <p:cNvSpPr>
            <a:spLocks noGrp="1"/>
          </p:cNvSpPr>
          <p:nvPr>
            <p:ph idx="1"/>
          </p:nvPr>
        </p:nvSpPr>
        <p:spPr/>
        <p:txBody>
          <a:bodyPr>
            <a:normAutofit lnSpcReduction="10000"/>
          </a:bodyPr>
          <a:lstStyle/>
          <a:p>
            <a:r>
              <a:rPr lang="sr-Cyrl-RS" dirty="0">
                <a:solidFill>
                  <a:schemeClr val="tx1"/>
                </a:solidFill>
              </a:rPr>
              <a:t>Многе појаве се не могу овако лако категоризовати.</a:t>
            </a:r>
          </a:p>
          <a:p>
            <a:r>
              <a:rPr lang="sr-Cyrl-RS" dirty="0">
                <a:solidFill>
                  <a:schemeClr val="tx1"/>
                </a:solidFill>
              </a:rPr>
              <a:t>Л. Витгенштајн</a:t>
            </a:r>
            <a:r>
              <a:rPr lang="sr-Latn-RS" dirty="0">
                <a:solidFill>
                  <a:schemeClr val="tx1"/>
                </a:solidFill>
              </a:rPr>
              <a:t> (L. Wittgenstein)</a:t>
            </a:r>
            <a:r>
              <a:rPr lang="sr-Cyrl-RS" dirty="0">
                <a:solidFill>
                  <a:schemeClr val="tx1"/>
                </a:solidFill>
              </a:rPr>
              <a:t>, </a:t>
            </a:r>
            <a:r>
              <a:rPr lang="sr-Cyrl-RS" dirty="0">
                <a:solidFill>
                  <a:srgbClr val="FFFF00"/>
                </a:solidFill>
              </a:rPr>
              <a:t>категорија игара</a:t>
            </a:r>
            <a:r>
              <a:rPr lang="sr-Cyrl-RS" dirty="0">
                <a:solidFill>
                  <a:schemeClr val="tx1"/>
                </a:solidFill>
              </a:rPr>
              <a:t>: игре картама, игре са лоптом, шах, ринге-ринге-раја итд. </a:t>
            </a:r>
          </a:p>
          <a:p>
            <a:r>
              <a:rPr lang="sr-Cyrl-RS" dirty="0">
                <a:solidFill>
                  <a:schemeClr val="tx1"/>
                </a:solidFill>
              </a:rPr>
              <a:t>„Видимо једну компликовану мрежу сличности које се међусобно прожимају и укрштају“.  Упоредио је ове сличности са породичним сличностима и тако је настао </a:t>
            </a:r>
            <a:r>
              <a:rPr lang="sr-Cyrl-RS" b="1" dirty="0">
                <a:solidFill>
                  <a:srgbClr val="FF0000"/>
                </a:solidFill>
              </a:rPr>
              <a:t>феномен породичних сличности.</a:t>
            </a:r>
            <a:endParaRPr lang="sr-Latn-RS" b="1" dirty="0">
              <a:solidFill>
                <a:srgbClr val="FF0000"/>
              </a:solidFill>
            </a:endParaRPr>
          </a:p>
          <a:p>
            <a:r>
              <a:rPr lang="sr-Cyrl-RS" dirty="0">
                <a:solidFill>
                  <a:schemeClr val="tx1"/>
                </a:solidFill>
              </a:rPr>
              <a:t>Мрежа </a:t>
            </a:r>
            <a:r>
              <a:rPr lang="sr-Cyrl-RS">
                <a:solidFill>
                  <a:schemeClr val="tx1"/>
                </a:solidFill>
              </a:rPr>
              <a:t>породичних сличности </a:t>
            </a:r>
            <a:endParaRPr lang="sr-Cyrl-RS" dirty="0">
              <a:solidFill>
                <a:schemeClr val="tx1"/>
              </a:solidFill>
            </a:endParaRPr>
          </a:p>
          <a:p>
            <a:r>
              <a:rPr lang="sr-Cyrl-RS" dirty="0">
                <a:solidFill>
                  <a:schemeClr val="tx1"/>
                </a:solidFill>
              </a:rPr>
              <a:t>Како објаснити категорију игре? Описати их и рећи: то и слично назива се играма. </a:t>
            </a:r>
            <a:endParaRPr lang="en-US" dirty="0">
              <a:solidFill>
                <a:schemeClr val="tx1"/>
              </a:solidFill>
            </a:endParaRPr>
          </a:p>
        </p:txBody>
      </p:sp>
    </p:spTree>
    <p:extLst>
      <p:ext uri="{BB962C8B-B14F-4D97-AF65-F5344CB8AC3E}">
        <p14:creationId xmlns:p14="http://schemas.microsoft.com/office/powerpoint/2010/main" val="40899963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537EC-2E91-4956-B834-322E56E6C16A}"/>
              </a:ext>
            </a:extLst>
          </p:cNvPr>
          <p:cNvSpPr>
            <a:spLocks noGrp="1"/>
          </p:cNvSpPr>
          <p:nvPr>
            <p:ph type="title"/>
          </p:nvPr>
        </p:nvSpPr>
        <p:spPr/>
        <p:txBody>
          <a:bodyPr/>
          <a:lstStyle/>
          <a:p>
            <a:r>
              <a:rPr lang="sr-Cyrl-RS" dirty="0"/>
              <a:t>Не може се свака категорија разложити на компоненте</a:t>
            </a:r>
            <a:endParaRPr lang="en-US" dirty="0"/>
          </a:p>
        </p:txBody>
      </p:sp>
      <p:sp>
        <p:nvSpPr>
          <p:cNvPr id="3" name="Content Placeholder 2">
            <a:extLst>
              <a:ext uri="{FF2B5EF4-FFF2-40B4-BE49-F238E27FC236}">
                <a16:creationId xmlns:a16="http://schemas.microsoft.com/office/drawing/2014/main" id="{53B0E811-2821-45E2-95D9-672F8874550F}"/>
              </a:ext>
            </a:extLst>
          </p:cNvPr>
          <p:cNvSpPr>
            <a:spLocks noGrp="1"/>
          </p:cNvSpPr>
          <p:nvPr>
            <p:ph idx="1"/>
          </p:nvPr>
        </p:nvSpPr>
        <p:spPr/>
        <p:txBody>
          <a:bodyPr/>
          <a:lstStyle/>
          <a:p>
            <a:r>
              <a:rPr lang="sr-Cyrl-RS" dirty="0">
                <a:solidFill>
                  <a:schemeClr val="tx1"/>
                </a:solidFill>
              </a:rPr>
              <a:t>Многе појаве се не могу компоненцијално разложити, већ им се може пронаћи прототип: </a:t>
            </a:r>
            <a:r>
              <a:rPr lang="sr-Cyrl-RS" b="1" i="1" dirty="0">
                <a:solidFill>
                  <a:srgbClr val="FF0000"/>
                </a:solidFill>
              </a:rPr>
              <a:t>то</a:t>
            </a:r>
            <a:r>
              <a:rPr lang="sr-Cyrl-RS" i="1" dirty="0"/>
              <a:t> </a:t>
            </a:r>
            <a:r>
              <a:rPr lang="sr-Cyrl-RS" i="1" dirty="0">
                <a:solidFill>
                  <a:schemeClr val="tx1"/>
                </a:solidFill>
              </a:rPr>
              <a:t>и слично сачињава одређену категорију. </a:t>
            </a:r>
            <a:endParaRPr lang="en-US" dirty="0">
              <a:solidFill>
                <a:schemeClr val="tx1"/>
              </a:solidFill>
            </a:endParaRPr>
          </a:p>
        </p:txBody>
      </p:sp>
    </p:spTree>
    <p:extLst>
      <p:ext uri="{BB962C8B-B14F-4D97-AF65-F5344CB8AC3E}">
        <p14:creationId xmlns:p14="http://schemas.microsoft.com/office/powerpoint/2010/main" val="27051679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39A61-C280-4CB0-8CD7-6EC948164EEA}"/>
              </a:ext>
            </a:extLst>
          </p:cNvPr>
          <p:cNvSpPr>
            <a:spLocks noGrp="1"/>
          </p:cNvSpPr>
          <p:nvPr>
            <p:ph type="title"/>
          </p:nvPr>
        </p:nvSpPr>
        <p:spPr/>
        <p:txBody>
          <a:bodyPr>
            <a:normAutofit fontScale="90000"/>
          </a:bodyPr>
          <a:lstStyle/>
          <a:p>
            <a:r>
              <a:rPr lang="sr-Cyrl-RS" dirty="0"/>
              <a:t>Лабов (</a:t>
            </a:r>
            <a:r>
              <a:rPr lang="sr-Latn-RS" dirty="0"/>
              <a:t>W. Labov,</a:t>
            </a:r>
            <a:r>
              <a:rPr lang="sr-Cyrl-RS" dirty="0"/>
              <a:t>1978): експеримент са чашама и шољама</a:t>
            </a:r>
            <a:endParaRPr lang="en-US" dirty="0"/>
          </a:p>
        </p:txBody>
      </p:sp>
      <p:sp>
        <p:nvSpPr>
          <p:cNvPr id="3" name="Content Placeholder 2">
            <a:extLst>
              <a:ext uri="{FF2B5EF4-FFF2-40B4-BE49-F238E27FC236}">
                <a16:creationId xmlns:a16="http://schemas.microsoft.com/office/drawing/2014/main" id="{6B60B791-A7FE-4B50-93F8-9C6C54290972}"/>
              </a:ext>
            </a:extLst>
          </p:cNvPr>
          <p:cNvSpPr>
            <a:spLocks noGrp="1"/>
          </p:cNvSpPr>
          <p:nvPr>
            <p:ph idx="1"/>
          </p:nvPr>
        </p:nvSpPr>
        <p:spPr/>
        <p:txBody>
          <a:bodyPr/>
          <a:lstStyle/>
          <a:p>
            <a:r>
              <a:rPr lang="sr-Cyrl-RS" dirty="0">
                <a:solidFill>
                  <a:schemeClr val="tx1"/>
                </a:solidFill>
              </a:rPr>
              <a:t>Шоља од стакла, шоља са цвећем, ваза са дршком ...</a:t>
            </a:r>
            <a:endParaRPr lang="en-US" dirty="0">
              <a:solidFill>
                <a:schemeClr val="tx1"/>
              </a:solidFill>
            </a:endParaRPr>
          </a:p>
        </p:txBody>
      </p:sp>
    </p:spTree>
    <p:extLst>
      <p:ext uri="{BB962C8B-B14F-4D97-AF65-F5344CB8AC3E}">
        <p14:creationId xmlns:p14="http://schemas.microsoft.com/office/powerpoint/2010/main" val="36898457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8D76E-1E54-4042-9600-4526D843CD31}"/>
              </a:ext>
            </a:extLst>
          </p:cNvPr>
          <p:cNvSpPr>
            <a:spLocks noGrp="1"/>
          </p:cNvSpPr>
          <p:nvPr>
            <p:ph type="title"/>
          </p:nvPr>
        </p:nvSpPr>
        <p:spPr/>
        <p:txBody>
          <a:bodyPr/>
          <a:lstStyle/>
          <a:p>
            <a:r>
              <a:rPr lang="sr-Cyrl-RS" dirty="0"/>
              <a:t>Појам прототипа</a:t>
            </a:r>
            <a:endParaRPr lang="en-US" dirty="0"/>
          </a:p>
        </p:txBody>
      </p:sp>
      <p:sp>
        <p:nvSpPr>
          <p:cNvPr id="3" name="Content Placeholder 2">
            <a:extLst>
              <a:ext uri="{FF2B5EF4-FFF2-40B4-BE49-F238E27FC236}">
                <a16:creationId xmlns:a16="http://schemas.microsoft.com/office/drawing/2014/main" id="{A9C9D535-11DD-4BC9-BE2E-31CFFEA716A1}"/>
              </a:ext>
            </a:extLst>
          </p:cNvPr>
          <p:cNvSpPr>
            <a:spLocks noGrp="1"/>
          </p:cNvSpPr>
          <p:nvPr>
            <p:ph idx="1"/>
          </p:nvPr>
        </p:nvSpPr>
        <p:spPr/>
        <p:txBody>
          <a:bodyPr/>
          <a:lstStyle/>
          <a:p>
            <a:r>
              <a:rPr lang="sr-Cyrl-RS" dirty="0">
                <a:solidFill>
                  <a:schemeClr val="tx1"/>
                </a:solidFill>
              </a:rPr>
              <a:t>Прототип је оријентир у категоријама са нејасним границама.</a:t>
            </a:r>
          </a:p>
          <a:p>
            <a:r>
              <a:rPr lang="sr-Cyrl-RS" dirty="0">
                <a:solidFill>
                  <a:schemeClr val="tx1"/>
                </a:solidFill>
              </a:rPr>
              <a:t>Прототип је централни члан категорије.</a:t>
            </a:r>
          </a:p>
          <a:p>
            <a:r>
              <a:rPr lang="sr-Cyrl-RS" dirty="0">
                <a:solidFill>
                  <a:schemeClr val="tx1"/>
                </a:solidFill>
              </a:rPr>
              <a:t>Прототип је типичан пример.</a:t>
            </a:r>
          </a:p>
          <a:p>
            <a:r>
              <a:rPr lang="sr-Cyrl-RS" dirty="0">
                <a:solidFill>
                  <a:schemeClr val="tx1"/>
                </a:solidFill>
              </a:rPr>
              <a:t>Теорија прототипа је осмишљена у оквиру когнитивне психологије, а затим прихваћена и у лингвистици.</a:t>
            </a:r>
          </a:p>
          <a:p>
            <a:r>
              <a:rPr lang="sr-Cyrl-RS" dirty="0">
                <a:solidFill>
                  <a:schemeClr val="tx1"/>
                </a:solidFill>
              </a:rPr>
              <a:t>Когнитивизам – водећи правац у хуманистичким наукама.</a:t>
            </a:r>
            <a:endParaRPr lang="en-US" dirty="0">
              <a:solidFill>
                <a:schemeClr val="tx1"/>
              </a:solidFill>
            </a:endParaRPr>
          </a:p>
        </p:txBody>
      </p:sp>
    </p:spTree>
    <p:extLst>
      <p:ext uri="{BB962C8B-B14F-4D97-AF65-F5344CB8AC3E}">
        <p14:creationId xmlns:p14="http://schemas.microsoft.com/office/powerpoint/2010/main" val="24749693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E9552-BF30-4E9E-9722-233621C40D2A}"/>
              </a:ext>
            </a:extLst>
          </p:cNvPr>
          <p:cNvSpPr>
            <a:spLocks noGrp="1"/>
          </p:cNvSpPr>
          <p:nvPr>
            <p:ph type="title"/>
          </p:nvPr>
        </p:nvSpPr>
        <p:spPr/>
        <p:txBody>
          <a:bodyPr/>
          <a:lstStyle/>
          <a:p>
            <a:r>
              <a:rPr lang="sr-Cyrl-RS" dirty="0"/>
              <a:t>Елеонор рош </a:t>
            </a:r>
            <a:r>
              <a:rPr lang="sr-Latn-RS" dirty="0"/>
              <a:t>(E. Rosch, 1975)</a:t>
            </a:r>
            <a:endParaRPr lang="en-US" dirty="0"/>
          </a:p>
        </p:txBody>
      </p:sp>
      <p:sp>
        <p:nvSpPr>
          <p:cNvPr id="3" name="Content Placeholder 2">
            <a:extLst>
              <a:ext uri="{FF2B5EF4-FFF2-40B4-BE49-F238E27FC236}">
                <a16:creationId xmlns:a16="http://schemas.microsoft.com/office/drawing/2014/main" id="{C803D330-9010-4A2E-BD10-4936018F7923}"/>
              </a:ext>
            </a:extLst>
          </p:cNvPr>
          <p:cNvSpPr>
            <a:spLocks noGrp="1"/>
          </p:cNvSpPr>
          <p:nvPr>
            <p:ph idx="1"/>
          </p:nvPr>
        </p:nvSpPr>
        <p:spPr/>
        <p:txBody>
          <a:bodyPr>
            <a:normAutofit fontScale="92500"/>
          </a:bodyPr>
          <a:lstStyle/>
          <a:p>
            <a:r>
              <a:rPr lang="sr-Cyrl-RS" dirty="0">
                <a:solidFill>
                  <a:schemeClr val="tx1"/>
                </a:solidFill>
              </a:rPr>
              <a:t>Експеримент са воћем: наведела је различите врсте воћа, а поред њих скалу од 1 до 7. Студенти су оцењивали типичност.</a:t>
            </a:r>
          </a:p>
          <a:p>
            <a:r>
              <a:rPr lang="sr-Cyrl-RS" dirty="0">
                <a:solidFill>
                  <a:schemeClr val="tx1"/>
                </a:solidFill>
              </a:rPr>
              <a:t>Експеримент са брзином одређивања врсте птица (брже се препознаје врабац него пингвин).</a:t>
            </a:r>
          </a:p>
          <a:p>
            <a:r>
              <a:rPr lang="sr-Cyrl-RS" dirty="0">
                <a:solidFill>
                  <a:schemeClr val="tx1"/>
                </a:solidFill>
              </a:rPr>
              <a:t>Експеримент са деловима намештаја (Филолошки факултет)</a:t>
            </a:r>
          </a:p>
          <a:p>
            <a:r>
              <a:rPr lang="sr-Cyrl-RS" dirty="0">
                <a:solidFill>
                  <a:schemeClr val="tx1"/>
                </a:solidFill>
              </a:rPr>
              <a:t>Није познато како људи категоришу стварност и зашто се толико слажу у оценама.</a:t>
            </a:r>
          </a:p>
          <a:p>
            <a:r>
              <a:rPr lang="sr-Cyrl-RS" dirty="0">
                <a:solidFill>
                  <a:schemeClr val="tx1"/>
                </a:solidFill>
              </a:rPr>
              <a:t>Стварност се изгледа састоји из категорија, а све оне имају централне чланове и остале који се налазе у близини прототипа или далеко од њега. </a:t>
            </a:r>
            <a:endParaRPr lang="en-US" dirty="0">
              <a:solidFill>
                <a:schemeClr val="tx1"/>
              </a:solidFill>
            </a:endParaRPr>
          </a:p>
        </p:txBody>
      </p:sp>
    </p:spTree>
    <p:extLst>
      <p:ext uri="{BB962C8B-B14F-4D97-AF65-F5344CB8AC3E}">
        <p14:creationId xmlns:p14="http://schemas.microsoft.com/office/powerpoint/2010/main" val="3850934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2C693-032C-4A84-9088-4A4E227EC915}"/>
              </a:ext>
            </a:extLst>
          </p:cNvPr>
          <p:cNvSpPr>
            <a:spLocks noGrp="1"/>
          </p:cNvSpPr>
          <p:nvPr>
            <p:ph type="title"/>
          </p:nvPr>
        </p:nvSpPr>
        <p:spPr/>
        <p:txBody>
          <a:bodyPr/>
          <a:lstStyle/>
          <a:p>
            <a:r>
              <a:rPr lang="sr-Cyrl-RS" dirty="0"/>
              <a:t>Прототипи нам помажу у поимању стварности </a:t>
            </a:r>
            <a:endParaRPr lang="en-US" dirty="0"/>
          </a:p>
        </p:txBody>
      </p:sp>
      <p:sp>
        <p:nvSpPr>
          <p:cNvPr id="3" name="Content Placeholder 2">
            <a:extLst>
              <a:ext uri="{FF2B5EF4-FFF2-40B4-BE49-F238E27FC236}">
                <a16:creationId xmlns:a16="http://schemas.microsoft.com/office/drawing/2014/main" id="{E0C1063E-2A79-4BDE-AFDC-31ABC9F11F93}"/>
              </a:ext>
            </a:extLst>
          </p:cNvPr>
          <p:cNvSpPr>
            <a:spLocks noGrp="1"/>
          </p:cNvSpPr>
          <p:nvPr>
            <p:ph idx="1"/>
          </p:nvPr>
        </p:nvSpPr>
        <p:spPr/>
        <p:txBody>
          <a:bodyPr/>
          <a:lstStyle/>
          <a:p>
            <a:r>
              <a:rPr lang="sr-Cyrl-RS" dirty="0">
                <a:solidFill>
                  <a:schemeClr val="tx1"/>
                </a:solidFill>
              </a:rPr>
              <a:t>Прототипична висина, лепота, беба, девојка, доброта, мајка...</a:t>
            </a:r>
            <a:endParaRPr lang="en-US" dirty="0">
              <a:solidFill>
                <a:schemeClr val="tx1"/>
              </a:solidFill>
            </a:endParaRPr>
          </a:p>
        </p:txBody>
      </p:sp>
    </p:spTree>
    <p:extLst>
      <p:ext uri="{BB962C8B-B14F-4D97-AF65-F5344CB8AC3E}">
        <p14:creationId xmlns:p14="http://schemas.microsoft.com/office/powerpoint/2010/main" val="3892654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3FDDE-6B5D-4A14-828F-62FA78A916EC}"/>
              </a:ext>
            </a:extLst>
          </p:cNvPr>
          <p:cNvSpPr>
            <a:spLocks noGrp="1"/>
          </p:cNvSpPr>
          <p:nvPr>
            <p:ph type="title"/>
          </p:nvPr>
        </p:nvSpPr>
        <p:spPr/>
        <p:txBody>
          <a:bodyPr/>
          <a:lstStyle/>
          <a:p>
            <a:r>
              <a:rPr lang="sr-Cyrl-RS" dirty="0"/>
              <a:t>Зачетак компоненцијалне анализе</a:t>
            </a:r>
            <a:endParaRPr lang="en-US" dirty="0"/>
          </a:p>
        </p:txBody>
      </p:sp>
      <p:sp>
        <p:nvSpPr>
          <p:cNvPr id="3" name="Content Placeholder 2">
            <a:extLst>
              <a:ext uri="{FF2B5EF4-FFF2-40B4-BE49-F238E27FC236}">
                <a16:creationId xmlns:a16="http://schemas.microsoft.com/office/drawing/2014/main" id="{2CEC17E9-A652-42A0-9B2D-4A3A1FEE4C1E}"/>
              </a:ext>
            </a:extLst>
          </p:cNvPr>
          <p:cNvSpPr>
            <a:spLocks noGrp="1"/>
          </p:cNvSpPr>
          <p:nvPr>
            <p:ph idx="1"/>
          </p:nvPr>
        </p:nvSpPr>
        <p:spPr/>
        <p:txBody>
          <a:bodyPr/>
          <a:lstStyle/>
          <a:p>
            <a:r>
              <a:rPr lang="sr-Cyrl-RS" dirty="0">
                <a:solidFill>
                  <a:schemeClr val="tx1"/>
                </a:solidFill>
              </a:rPr>
              <a:t>Настала је у оквирима структурализма и заснива се на уверењу да се значење лексеме може парцелисати на семантичке компоненте.</a:t>
            </a:r>
          </a:p>
          <a:p>
            <a:r>
              <a:rPr lang="sr-Cyrl-RS" dirty="0">
                <a:solidFill>
                  <a:schemeClr val="tx1"/>
                </a:solidFill>
              </a:rPr>
              <a:t>Ова теорија је имала заступнике и на истоку и на западу, а посебно у Русији седамдесетих година ХХ века (Кац, Фодор, Најда, Вајнрајх ...)</a:t>
            </a:r>
            <a:endParaRPr lang="en-US" dirty="0">
              <a:solidFill>
                <a:schemeClr val="tx1"/>
              </a:solidFill>
            </a:endParaRPr>
          </a:p>
        </p:txBody>
      </p:sp>
    </p:spTree>
    <p:extLst>
      <p:ext uri="{BB962C8B-B14F-4D97-AF65-F5344CB8AC3E}">
        <p14:creationId xmlns:p14="http://schemas.microsoft.com/office/powerpoint/2010/main" val="7534678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A4D43-B536-4E87-A4DD-6C319AAE0519}"/>
              </a:ext>
            </a:extLst>
          </p:cNvPr>
          <p:cNvSpPr>
            <a:spLocks noGrp="1"/>
          </p:cNvSpPr>
          <p:nvPr>
            <p:ph type="title"/>
          </p:nvPr>
        </p:nvSpPr>
        <p:spPr/>
        <p:txBody>
          <a:bodyPr/>
          <a:lstStyle/>
          <a:p>
            <a:r>
              <a:rPr lang="sr-Cyrl-RS" dirty="0"/>
              <a:t>Лејкоф</a:t>
            </a:r>
            <a:r>
              <a:rPr lang="sr-Latn-RS" dirty="0"/>
              <a:t> (G. Lakoff)</a:t>
            </a:r>
            <a:r>
              <a:rPr lang="sr-Cyrl-RS" dirty="0"/>
              <a:t>: типови прототипа</a:t>
            </a:r>
            <a:endParaRPr lang="en-US" dirty="0"/>
          </a:p>
        </p:txBody>
      </p:sp>
      <p:sp>
        <p:nvSpPr>
          <p:cNvPr id="3" name="Content Placeholder 2">
            <a:extLst>
              <a:ext uri="{FF2B5EF4-FFF2-40B4-BE49-F238E27FC236}">
                <a16:creationId xmlns:a16="http://schemas.microsoft.com/office/drawing/2014/main" id="{5CE23F27-463E-4335-A5AA-9C43FA8B4A3B}"/>
              </a:ext>
            </a:extLst>
          </p:cNvPr>
          <p:cNvSpPr>
            <a:spLocks noGrp="1"/>
          </p:cNvSpPr>
          <p:nvPr>
            <p:ph idx="1"/>
          </p:nvPr>
        </p:nvSpPr>
        <p:spPr/>
        <p:txBody>
          <a:bodyPr/>
          <a:lstStyle/>
          <a:p>
            <a:r>
              <a:rPr lang="sr-Cyrl-RS" dirty="0">
                <a:solidFill>
                  <a:schemeClr val="tx1"/>
                </a:solidFill>
              </a:rPr>
              <a:t>1. типичан пример (јабука је прототип воћа)</a:t>
            </a:r>
          </a:p>
          <a:p>
            <a:r>
              <a:rPr lang="sr-Cyrl-RS" dirty="0">
                <a:solidFill>
                  <a:schemeClr val="tx1"/>
                </a:solidFill>
              </a:rPr>
              <a:t>2. социјални стереотипи (Јапанци су вредни)</a:t>
            </a:r>
          </a:p>
          <a:p>
            <a:r>
              <a:rPr lang="sr-Cyrl-RS" dirty="0">
                <a:solidFill>
                  <a:schemeClr val="tx1"/>
                </a:solidFill>
              </a:rPr>
              <a:t>3. идеали (добар муж – богат, веран и леп)</a:t>
            </a:r>
          </a:p>
          <a:p>
            <a:r>
              <a:rPr lang="sr-Cyrl-RS" dirty="0">
                <a:solidFill>
                  <a:schemeClr val="tx1"/>
                </a:solidFill>
              </a:rPr>
              <a:t>4. обрасци (слика категорије на основу једног познатог промера)</a:t>
            </a:r>
            <a:r>
              <a:rPr lang="sr-Cyrl-RS" dirty="0"/>
              <a:t> </a:t>
            </a:r>
            <a:endParaRPr lang="en-US" dirty="0"/>
          </a:p>
        </p:txBody>
      </p:sp>
    </p:spTree>
    <p:extLst>
      <p:ext uri="{BB962C8B-B14F-4D97-AF65-F5344CB8AC3E}">
        <p14:creationId xmlns:p14="http://schemas.microsoft.com/office/powerpoint/2010/main" val="26879810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6108B-6FCD-4EF3-BB54-1811DCEACBB4}"/>
              </a:ext>
            </a:extLst>
          </p:cNvPr>
          <p:cNvSpPr>
            <a:spLocks noGrp="1"/>
          </p:cNvSpPr>
          <p:nvPr>
            <p:ph type="title"/>
          </p:nvPr>
        </p:nvSpPr>
        <p:spPr/>
        <p:txBody>
          <a:bodyPr/>
          <a:lstStyle/>
          <a:p>
            <a:r>
              <a:rPr lang="sr-Cyrl-RS" dirty="0"/>
              <a:t>Прототип је променљив</a:t>
            </a:r>
            <a:endParaRPr lang="en-US" dirty="0"/>
          </a:p>
        </p:txBody>
      </p:sp>
      <p:sp>
        <p:nvSpPr>
          <p:cNvPr id="3" name="Content Placeholder 2">
            <a:extLst>
              <a:ext uri="{FF2B5EF4-FFF2-40B4-BE49-F238E27FC236}">
                <a16:creationId xmlns:a16="http://schemas.microsoft.com/office/drawing/2014/main" id="{EF2BFB13-A485-408D-A146-412FBC51A468}"/>
              </a:ext>
            </a:extLst>
          </p:cNvPr>
          <p:cNvSpPr>
            <a:spLocks noGrp="1"/>
          </p:cNvSpPr>
          <p:nvPr>
            <p:ph idx="1"/>
          </p:nvPr>
        </p:nvSpPr>
        <p:spPr/>
        <p:txBody>
          <a:bodyPr/>
          <a:lstStyle/>
          <a:p>
            <a:r>
              <a:rPr lang="sr-Cyrl-RS" dirty="0">
                <a:solidFill>
                  <a:schemeClr val="tx1"/>
                </a:solidFill>
              </a:rPr>
              <a:t>Прототип зависи од места: прототип чизме код Србина и Тексашанина;</a:t>
            </a:r>
          </a:p>
          <a:p>
            <a:r>
              <a:rPr lang="sr-Cyrl-RS" dirty="0">
                <a:solidFill>
                  <a:schemeClr val="tx1"/>
                </a:solidFill>
              </a:rPr>
              <a:t>Прототип зависи од времена: прототип аутомобила данас и почетком ХХ века.</a:t>
            </a:r>
            <a:endParaRPr lang="en-US" dirty="0">
              <a:solidFill>
                <a:schemeClr val="tx1"/>
              </a:solidFill>
            </a:endParaRPr>
          </a:p>
        </p:txBody>
      </p:sp>
    </p:spTree>
    <p:extLst>
      <p:ext uri="{BB962C8B-B14F-4D97-AF65-F5344CB8AC3E}">
        <p14:creationId xmlns:p14="http://schemas.microsoft.com/office/powerpoint/2010/main" val="39808533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1611D-C10A-4848-BF56-95D98B786D3A}"/>
              </a:ext>
            </a:extLst>
          </p:cNvPr>
          <p:cNvSpPr>
            <a:spLocks noGrp="1"/>
          </p:cNvSpPr>
          <p:nvPr>
            <p:ph type="title"/>
          </p:nvPr>
        </p:nvSpPr>
        <p:spPr/>
        <p:txBody>
          <a:bodyPr/>
          <a:lstStyle/>
          <a:p>
            <a:r>
              <a:rPr lang="sr-Cyrl-RS" dirty="0"/>
              <a:t>Теорија прототипа у лингвистици</a:t>
            </a:r>
            <a:endParaRPr lang="en-US" dirty="0"/>
          </a:p>
        </p:txBody>
      </p:sp>
      <p:sp>
        <p:nvSpPr>
          <p:cNvPr id="3" name="Content Placeholder 2">
            <a:extLst>
              <a:ext uri="{FF2B5EF4-FFF2-40B4-BE49-F238E27FC236}">
                <a16:creationId xmlns:a16="http://schemas.microsoft.com/office/drawing/2014/main" id="{0AFFF8C7-3327-478B-9B5E-93EC53F74D20}"/>
              </a:ext>
            </a:extLst>
          </p:cNvPr>
          <p:cNvSpPr>
            <a:spLocks noGrp="1"/>
          </p:cNvSpPr>
          <p:nvPr>
            <p:ph idx="1"/>
          </p:nvPr>
        </p:nvSpPr>
        <p:spPr/>
        <p:txBody>
          <a:bodyPr/>
          <a:lstStyle/>
          <a:p>
            <a:r>
              <a:rPr lang="sr-Cyrl-RS" dirty="0">
                <a:solidFill>
                  <a:schemeClr val="tx1"/>
                </a:solidFill>
              </a:rPr>
              <a:t>ОРГАНИЗАЦИЈА ПРИДЕВА СА ЗНАЧЕЊЕМ ЉУДСКИХ ОСОБИНА</a:t>
            </a:r>
          </a:p>
          <a:p>
            <a:r>
              <a:rPr lang="sr-Cyrl-RS" dirty="0">
                <a:solidFill>
                  <a:schemeClr val="tx1"/>
                </a:solidFill>
              </a:rPr>
              <a:t>Неуспешни покушај одређења прототипа</a:t>
            </a:r>
          </a:p>
          <a:p>
            <a:r>
              <a:rPr lang="sr-Cyrl-CS" sz="2000" dirty="0">
                <a:solidFill>
                  <a:schemeClr val="tx1"/>
                </a:solidFill>
                <a:effectLst/>
                <a:latin typeface="Times New Roman" panose="02020603050405020304" pitchFamily="18" charset="0"/>
                <a:ea typeface="Times New Roman" panose="02020603050405020304" pitchFamily="18" charset="0"/>
              </a:rPr>
              <a:t>ЛЕП (48), ДОБАР (46), ПАМЕТАН (33), ПОШТЕН (17), ИСКРЕН (13), ЗАО (12), ХРАБАР (10), РУЖАН (8), ГЛУП (8), ЛОШ (7), ВРЕДАН (6), ВЕСЕО (5), ИНТЕЛИГЕНТАН (5), ЈАК (5), ДЕБЕО (4), ДУХОВИТ (4), ЉУБАЗАН (4), МУДАР (4), ВЕРАН (3), ВИСОК (3), ЗАНИМЉИВ (3), ЛИЦЕМЕРАН (3) ...</a:t>
            </a:r>
            <a:endParaRPr lang="sr-Cyrl-RS" dirty="0">
              <a:solidFill>
                <a:schemeClr val="tx1"/>
              </a:solidFill>
            </a:endParaRPr>
          </a:p>
          <a:p>
            <a:endParaRPr lang="en-US" dirty="0"/>
          </a:p>
        </p:txBody>
      </p:sp>
    </p:spTree>
    <p:extLst>
      <p:ext uri="{BB962C8B-B14F-4D97-AF65-F5344CB8AC3E}">
        <p14:creationId xmlns:p14="http://schemas.microsoft.com/office/powerpoint/2010/main" val="23494277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C2C84-BDC2-44B3-B8A4-CE1020D10F6C}"/>
              </a:ext>
            </a:extLst>
          </p:cNvPr>
          <p:cNvSpPr>
            <a:spLocks noGrp="1"/>
          </p:cNvSpPr>
          <p:nvPr>
            <p:ph type="title"/>
          </p:nvPr>
        </p:nvSpPr>
        <p:spPr/>
        <p:txBody>
          <a:bodyPr/>
          <a:lstStyle/>
          <a:p>
            <a:r>
              <a:rPr lang="sr-Cyrl-RS" dirty="0"/>
              <a:t>Теорија прототипа у лингвистици</a:t>
            </a:r>
            <a:endParaRPr lang="en-US" dirty="0"/>
          </a:p>
        </p:txBody>
      </p:sp>
      <p:sp>
        <p:nvSpPr>
          <p:cNvPr id="3" name="Content Placeholder 2">
            <a:extLst>
              <a:ext uri="{FF2B5EF4-FFF2-40B4-BE49-F238E27FC236}">
                <a16:creationId xmlns:a16="http://schemas.microsoft.com/office/drawing/2014/main" id="{38691A4A-0174-45AF-95E6-DE8315050770}"/>
              </a:ext>
            </a:extLst>
          </p:cNvPr>
          <p:cNvSpPr>
            <a:spLocks noGrp="1"/>
          </p:cNvSpPr>
          <p:nvPr>
            <p:ph idx="1"/>
          </p:nvPr>
        </p:nvSpPr>
        <p:spPr/>
        <p:txBody>
          <a:bodyPr/>
          <a:lstStyle/>
          <a:p>
            <a:r>
              <a:rPr lang="sr-Cyrl-RS" dirty="0">
                <a:solidFill>
                  <a:schemeClr val="tx1"/>
                </a:solidFill>
              </a:rPr>
              <a:t>Прототипично значење лексема као примарно у речницима</a:t>
            </a:r>
          </a:p>
          <a:p>
            <a:r>
              <a:rPr lang="sr-Cyrl-RS" dirty="0">
                <a:solidFill>
                  <a:schemeClr val="tx1"/>
                </a:solidFill>
              </a:rPr>
              <a:t>Протипично занчење префикса или суфикса </a:t>
            </a:r>
            <a:endParaRPr lang="en-US" dirty="0">
              <a:solidFill>
                <a:schemeClr val="tx1"/>
              </a:solidFill>
            </a:endParaRPr>
          </a:p>
        </p:txBody>
      </p:sp>
    </p:spTree>
    <p:extLst>
      <p:ext uri="{BB962C8B-B14F-4D97-AF65-F5344CB8AC3E}">
        <p14:creationId xmlns:p14="http://schemas.microsoft.com/office/powerpoint/2010/main" val="1286500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F962C-8DD9-4FDD-873F-9391B2419CCA}"/>
              </a:ext>
            </a:extLst>
          </p:cNvPr>
          <p:cNvSpPr>
            <a:spLocks noGrp="1"/>
          </p:cNvSpPr>
          <p:nvPr>
            <p:ph type="title"/>
          </p:nvPr>
        </p:nvSpPr>
        <p:spPr/>
        <p:txBody>
          <a:bodyPr/>
          <a:lstStyle/>
          <a:p>
            <a:r>
              <a:rPr lang="sr-Cyrl-RS" dirty="0"/>
              <a:t>Предности теорије прототипа</a:t>
            </a:r>
            <a:endParaRPr lang="en-US" dirty="0"/>
          </a:p>
        </p:txBody>
      </p:sp>
      <p:sp>
        <p:nvSpPr>
          <p:cNvPr id="3" name="Content Placeholder 2">
            <a:extLst>
              <a:ext uri="{FF2B5EF4-FFF2-40B4-BE49-F238E27FC236}">
                <a16:creationId xmlns:a16="http://schemas.microsoft.com/office/drawing/2014/main" id="{C5EFDF24-98A7-4839-97C1-597244C7C676}"/>
              </a:ext>
            </a:extLst>
          </p:cNvPr>
          <p:cNvSpPr>
            <a:spLocks noGrp="1"/>
          </p:cNvSpPr>
          <p:nvPr>
            <p:ph idx="1"/>
          </p:nvPr>
        </p:nvSpPr>
        <p:spPr/>
        <p:txBody>
          <a:bodyPr/>
          <a:lstStyle/>
          <a:p>
            <a:pPr marL="0" indent="0">
              <a:buNone/>
            </a:pPr>
            <a:r>
              <a:rPr lang="sr-Cyrl-RS" dirty="0">
                <a:solidFill>
                  <a:schemeClr val="tx1"/>
                </a:solidFill>
              </a:rPr>
              <a:t>Теоријом прототипа се испитују:</a:t>
            </a:r>
          </a:p>
          <a:p>
            <a:r>
              <a:rPr lang="sr-Cyrl-RS" dirty="0">
                <a:solidFill>
                  <a:schemeClr val="tx1"/>
                </a:solidFill>
              </a:rPr>
              <a:t>Тематске групе лексема</a:t>
            </a:r>
          </a:p>
          <a:p>
            <a:r>
              <a:rPr lang="sr-Cyrl-RS" dirty="0">
                <a:solidFill>
                  <a:schemeClr val="tx1"/>
                </a:solidFill>
              </a:rPr>
              <a:t>Структура једне лексеме која има више значења</a:t>
            </a:r>
            <a:endParaRPr lang="en-US" dirty="0">
              <a:solidFill>
                <a:schemeClr val="tx1"/>
              </a:solidFill>
            </a:endParaRPr>
          </a:p>
        </p:txBody>
      </p:sp>
    </p:spTree>
    <p:extLst>
      <p:ext uri="{BB962C8B-B14F-4D97-AF65-F5344CB8AC3E}">
        <p14:creationId xmlns:p14="http://schemas.microsoft.com/office/powerpoint/2010/main" val="33830577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6B27B-9FE3-49A9-8EA9-499D2A04DC94}"/>
              </a:ext>
            </a:extLst>
          </p:cNvPr>
          <p:cNvSpPr>
            <a:spLocks noGrp="1"/>
          </p:cNvSpPr>
          <p:nvPr>
            <p:ph type="title"/>
          </p:nvPr>
        </p:nvSpPr>
        <p:spPr/>
        <p:txBody>
          <a:bodyPr/>
          <a:lstStyle/>
          <a:p>
            <a:r>
              <a:rPr lang="sr-Cyrl-RS" dirty="0"/>
              <a:t>Домаћи задатак о теорији прототипа</a:t>
            </a:r>
            <a:endParaRPr lang="en-US" dirty="0"/>
          </a:p>
        </p:txBody>
      </p:sp>
      <p:sp>
        <p:nvSpPr>
          <p:cNvPr id="3" name="Content Placeholder 2">
            <a:extLst>
              <a:ext uri="{FF2B5EF4-FFF2-40B4-BE49-F238E27FC236}">
                <a16:creationId xmlns:a16="http://schemas.microsoft.com/office/drawing/2014/main" id="{D94936F5-4239-4054-BCDE-D94B863057D4}"/>
              </a:ext>
            </a:extLst>
          </p:cNvPr>
          <p:cNvSpPr>
            <a:spLocks noGrp="1"/>
          </p:cNvSpPr>
          <p:nvPr>
            <p:ph idx="1"/>
          </p:nvPr>
        </p:nvSpPr>
        <p:spPr/>
        <p:txBody>
          <a:bodyPr>
            <a:normAutofit fontScale="92500"/>
          </a:bodyPr>
          <a:lstStyle/>
          <a:p>
            <a:pPr marL="0" indent="0">
              <a:buNone/>
            </a:pPr>
            <a:r>
              <a:rPr lang="sr-Cyrl-RS" dirty="0"/>
              <a:t>ПРИМЕРИ:</a:t>
            </a:r>
          </a:p>
          <a:p>
            <a:r>
              <a:rPr lang="sr-Cyrl-RS" dirty="0"/>
              <a:t>Глаголи кретања</a:t>
            </a:r>
          </a:p>
          <a:p>
            <a:r>
              <a:rPr lang="sr-Cyrl-RS" dirty="0"/>
              <a:t>Придеви који означавају боје</a:t>
            </a:r>
          </a:p>
          <a:p>
            <a:r>
              <a:rPr lang="sr-Cyrl-RS" dirty="0"/>
              <a:t>Именице које означавају воће</a:t>
            </a:r>
          </a:p>
          <a:p>
            <a:pPr marL="0" indent="0">
              <a:buNone/>
            </a:pPr>
            <a:r>
              <a:rPr lang="sr-Cyrl-RS" dirty="0"/>
              <a:t>Анкета са 10 испитаника</a:t>
            </a:r>
          </a:p>
          <a:p>
            <a:pPr marL="0" indent="0">
              <a:buNone/>
            </a:pPr>
            <a:r>
              <a:rPr lang="sr-Cyrl-RS" dirty="0"/>
              <a:t>Провера прототипа у речницима – утврђивање језичких показатеља за прототипичност.</a:t>
            </a:r>
          </a:p>
          <a:p>
            <a:pPr marL="0" indent="0">
              <a:buNone/>
            </a:pPr>
            <a:r>
              <a:rPr lang="sr-Cyrl-RS" dirty="0"/>
              <a:t>Покушај утврђивања организације категорије; степен удаљености чланова једних од других; пирамидална структура категорије.</a:t>
            </a:r>
            <a:endParaRPr lang="en-US" dirty="0"/>
          </a:p>
        </p:txBody>
      </p:sp>
    </p:spTree>
    <p:extLst>
      <p:ext uri="{BB962C8B-B14F-4D97-AF65-F5344CB8AC3E}">
        <p14:creationId xmlns:p14="http://schemas.microsoft.com/office/powerpoint/2010/main" val="1307567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D092E-3808-450B-BA1E-490EDB794E2C}"/>
              </a:ext>
            </a:extLst>
          </p:cNvPr>
          <p:cNvSpPr>
            <a:spLocks noGrp="1"/>
          </p:cNvSpPr>
          <p:nvPr>
            <p:ph type="title"/>
          </p:nvPr>
        </p:nvSpPr>
        <p:spPr/>
        <p:txBody>
          <a:bodyPr/>
          <a:lstStyle/>
          <a:p>
            <a:pPr algn="ctr"/>
            <a:r>
              <a:rPr lang="sr-Cyrl-RS" i="1" dirty="0"/>
              <a:t>ЗУБ</a:t>
            </a:r>
            <a:r>
              <a:rPr lang="sr-Cyrl-RS" dirty="0"/>
              <a:t> у Речнику САНУ</a:t>
            </a:r>
            <a:endParaRPr lang="en-US" dirty="0"/>
          </a:p>
        </p:txBody>
      </p:sp>
      <p:sp>
        <p:nvSpPr>
          <p:cNvPr id="3" name="Content Placeholder 2">
            <a:extLst>
              <a:ext uri="{FF2B5EF4-FFF2-40B4-BE49-F238E27FC236}">
                <a16:creationId xmlns:a16="http://schemas.microsoft.com/office/drawing/2014/main" id="{321F8399-7B01-424C-97A0-A8C980E93B07}"/>
              </a:ext>
            </a:extLst>
          </p:cNvPr>
          <p:cNvSpPr>
            <a:spLocks noGrp="1"/>
          </p:cNvSpPr>
          <p:nvPr>
            <p:ph idx="1"/>
          </p:nvPr>
        </p:nvSpPr>
        <p:spPr/>
        <p:txBody>
          <a:bodyPr/>
          <a:lstStyle/>
          <a:p>
            <a:r>
              <a:rPr lang="sr-Cyrl-RS" dirty="0">
                <a:solidFill>
                  <a:schemeClr val="tx1"/>
                </a:solidFill>
              </a:rPr>
              <a:t>Свака од плочастих или клинастих кошчица превучених глеђу у вилицама човека и већине других кичмењака која служи за кидање и ситњење хране (Речник САНУ)</a:t>
            </a:r>
            <a:endParaRPr lang="en-US" dirty="0">
              <a:solidFill>
                <a:schemeClr val="tx1"/>
              </a:solidFill>
            </a:endParaRPr>
          </a:p>
        </p:txBody>
      </p:sp>
    </p:spTree>
    <p:extLst>
      <p:ext uri="{BB962C8B-B14F-4D97-AF65-F5344CB8AC3E}">
        <p14:creationId xmlns:p14="http://schemas.microsoft.com/office/powerpoint/2010/main" val="3635913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11C0D-50E5-40AD-A4D9-55869F268206}"/>
              </a:ext>
            </a:extLst>
          </p:cNvPr>
          <p:cNvSpPr>
            <a:spLocks noGrp="1"/>
          </p:cNvSpPr>
          <p:nvPr>
            <p:ph type="title"/>
          </p:nvPr>
        </p:nvSpPr>
        <p:spPr/>
        <p:txBody>
          <a:bodyPr/>
          <a:lstStyle/>
          <a:p>
            <a:r>
              <a:rPr lang="sr-Cyrl-RS" dirty="0"/>
              <a:t>Компоненцијална анализа лексеме </a:t>
            </a:r>
            <a:r>
              <a:rPr lang="sr-Cyrl-RS" i="1" dirty="0"/>
              <a:t>зуб</a:t>
            </a:r>
            <a:endParaRPr lang="en-US" dirty="0"/>
          </a:p>
        </p:txBody>
      </p:sp>
      <p:sp>
        <p:nvSpPr>
          <p:cNvPr id="3" name="Content Placeholder 2">
            <a:extLst>
              <a:ext uri="{FF2B5EF4-FFF2-40B4-BE49-F238E27FC236}">
                <a16:creationId xmlns:a16="http://schemas.microsoft.com/office/drawing/2014/main" id="{BF6CAC3B-E654-43CA-A75E-0B4321CF6C82}"/>
              </a:ext>
            </a:extLst>
          </p:cNvPr>
          <p:cNvSpPr>
            <a:spLocks noGrp="1"/>
          </p:cNvSpPr>
          <p:nvPr>
            <p:ph idx="1"/>
          </p:nvPr>
        </p:nvSpPr>
        <p:spPr/>
        <p:txBody>
          <a:bodyPr>
            <a:normAutofit/>
          </a:bodyPr>
          <a:lstStyle/>
          <a:p>
            <a:pPr marL="0" indent="0" algn="just">
              <a:buNone/>
            </a:pPr>
            <a:r>
              <a:rPr lang="sr-Cyrl-RS" sz="2400" dirty="0">
                <a:solidFill>
                  <a:schemeClr val="tx1"/>
                </a:solidFill>
              </a:rPr>
              <a:t>ЗУБ = орган + који се налази у вилицама човека + клинаст /шпицаст + пресвучен глеђу + који је намењен кидању хране + који је намењен ситњењу хране.</a:t>
            </a:r>
            <a:endParaRPr lang="en-US" sz="2400" dirty="0">
              <a:solidFill>
                <a:schemeClr val="tx1"/>
              </a:solidFill>
            </a:endParaRPr>
          </a:p>
        </p:txBody>
      </p:sp>
    </p:spTree>
    <p:extLst>
      <p:ext uri="{BB962C8B-B14F-4D97-AF65-F5344CB8AC3E}">
        <p14:creationId xmlns:p14="http://schemas.microsoft.com/office/powerpoint/2010/main" val="2198536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A25CC-55DC-4B0D-935D-E22FF88B1834}"/>
              </a:ext>
            </a:extLst>
          </p:cNvPr>
          <p:cNvSpPr>
            <a:spLocks noGrp="1"/>
          </p:cNvSpPr>
          <p:nvPr>
            <p:ph type="title"/>
          </p:nvPr>
        </p:nvSpPr>
        <p:spPr/>
        <p:txBody>
          <a:bodyPr/>
          <a:lstStyle/>
          <a:p>
            <a:r>
              <a:rPr lang="sr-Cyrl-RS" b="1" dirty="0"/>
              <a:t>Сема</a:t>
            </a:r>
            <a:r>
              <a:rPr lang="sr-Cyrl-RS" dirty="0"/>
              <a:t> – најмања, недељива семантичка компонента</a:t>
            </a:r>
            <a:endParaRPr lang="en-US" dirty="0"/>
          </a:p>
        </p:txBody>
      </p:sp>
      <p:sp>
        <p:nvSpPr>
          <p:cNvPr id="3" name="Content Placeholder 2">
            <a:extLst>
              <a:ext uri="{FF2B5EF4-FFF2-40B4-BE49-F238E27FC236}">
                <a16:creationId xmlns:a16="http://schemas.microsoft.com/office/drawing/2014/main" id="{B2EE8CF2-AF61-4510-B9A5-9EC129709DBB}"/>
              </a:ext>
            </a:extLst>
          </p:cNvPr>
          <p:cNvSpPr>
            <a:spLocks noGrp="1"/>
          </p:cNvSpPr>
          <p:nvPr>
            <p:ph idx="1"/>
          </p:nvPr>
        </p:nvSpPr>
        <p:spPr/>
        <p:txBody>
          <a:bodyPr/>
          <a:lstStyle/>
          <a:p>
            <a:r>
              <a:rPr lang="sr-Cyrl-RS" dirty="0">
                <a:solidFill>
                  <a:srgbClr val="FF0000"/>
                </a:solidFill>
              </a:rPr>
              <a:t>Хијерархијска организација </a:t>
            </a:r>
            <a:r>
              <a:rPr lang="sr-Cyrl-RS" dirty="0">
                <a:solidFill>
                  <a:schemeClr val="tx1"/>
                </a:solidFill>
              </a:rPr>
              <a:t>семантичке структуре лексеме</a:t>
            </a:r>
          </a:p>
          <a:p>
            <a:r>
              <a:rPr lang="sr-Cyrl-RS" dirty="0">
                <a:solidFill>
                  <a:srgbClr val="FF0000"/>
                </a:solidFill>
              </a:rPr>
              <a:t>Експлицитно-имплицитна организација </a:t>
            </a:r>
            <a:r>
              <a:rPr lang="sr-Cyrl-RS" dirty="0">
                <a:solidFill>
                  <a:schemeClr val="tx1"/>
                </a:solidFill>
              </a:rPr>
              <a:t>семантичке структуре лексема</a:t>
            </a:r>
          </a:p>
          <a:p>
            <a:r>
              <a:rPr lang="sr-Cyrl-RS" b="1" dirty="0">
                <a:solidFill>
                  <a:srgbClr val="FFFF00"/>
                </a:solidFill>
              </a:rPr>
              <a:t>грамема </a:t>
            </a:r>
            <a:r>
              <a:rPr lang="sr-Cyrl-RS" dirty="0">
                <a:solidFill>
                  <a:schemeClr val="tx1"/>
                </a:solidFill>
              </a:rPr>
              <a:t>– категоријално-граматичка сема (за именице: предмет или појава; за глаголе: радња, стање, збивање, за придеве: особина итд.).</a:t>
            </a:r>
          </a:p>
          <a:p>
            <a:r>
              <a:rPr lang="sr-Cyrl-RS" b="1" dirty="0">
                <a:solidFill>
                  <a:srgbClr val="FFFF00"/>
                </a:solidFill>
              </a:rPr>
              <a:t>архисема </a:t>
            </a:r>
            <a:r>
              <a:rPr lang="sr-Cyrl-RS" dirty="0">
                <a:solidFill>
                  <a:schemeClr val="tx1"/>
                </a:solidFill>
              </a:rPr>
              <a:t>– категоријално-лексичка сема; појмовна вредност; општа сема, носи информацију о категорији којој припада лексеме (</a:t>
            </a:r>
            <a:r>
              <a:rPr lang="sr-Cyrl-RS" i="1" dirty="0">
                <a:solidFill>
                  <a:schemeClr val="tx1"/>
                </a:solidFill>
              </a:rPr>
              <a:t>зуб – орган</a:t>
            </a:r>
            <a:r>
              <a:rPr lang="sr-Cyrl-RS" dirty="0">
                <a:solidFill>
                  <a:schemeClr val="tx1"/>
                </a:solidFill>
              </a:rPr>
              <a:t>, </a:t>
            </a:r>
            <a:r>
              <a:rPr lang="sr-Cyrl-RS" i="1" dirty="0">
                <a:solidFill>
                  <a:schemeClr val="tx1"/>
                </a:solidFill>
              </a:rPr>
              <a:t>глава</a:t>
            </a:r>
            <a:r>
              <a:rPr lang="sr-Cyrl-RS" dirty="0">
                <a:solidFill>
                  <a:schemeClr val="tx1"/>
                </a:solidFill>
              </a:rPr>
              <a:t> – део тела, јабука – врста воћа, врабац – врста птице).</a:t>
            </a:r>
            <a:r>
              <a:rPr lang="sr-Cyrl-RS" b="1" dirty="0">
                <a:solidFill>
                  <a:srgbClr val="FFFF00"/>
                </a:solidFill>
              </a:rPr>
              <a:t>  </a:t>
            </a:r>
            <a:endParaRPr lang="en-US" b="1" dirty="0">
              <a:solidFill>
                <a:srgbClr val="FFFF00"/>
              </a:solidFill>
            </a:endParaRPr>
          </a:p>
        </p:txBody>
      </p:sp>
    </p:spTree>
    <p:extLst>
      <p:ext uri="{BB962C8B-B14F-4D97-AF65-F5344CB8AC3E}">
        <p14:creationId xmlns:p14="http://schemas.microsoft.com/office/powerpoint/2010/main" val="1965327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0E00D-E2F9-443F-9A89-3EDAB008DEEA}"/>
              </a:ext>
            </a:extLst>
          </p:cNvPr>
          <p:cNvSpPr>
            <a:spLocks noGrp="1"/>
          </p:cNvSpPr>
          <p:nvPr>
            <p:ph type="title"/>
          </p:nvPr>
        </p:nvSpPr>
        <p:spPr/>
        <p:txBody>
          <a:bodyPr/>
          <a:lstStyle/>
          <a:p>
            <a:pPr algn="ctr"/>
            <a:r>
              <a:rPr lang="sr-Cyrl-RS" dirty="0"/>
              <a:t>Хијерархија сема</a:t>
            </a:r>
            <a:endParaRPr lang="en-US" dirty="0"/>
          </a:p>
        </p:txBody>
      </p:sp>
      <p:sp>
        <p:nvSpPr>
          <p:cNvPr id="3" name="Content Placeholder 2">
            <a:extLst>
              <a:ext uri="{FF2B5EF4-FFF2-40B4-BE49-F238E27FC236}">
                <a16:creationId xmlns:a16="http://schemas.microsoft.com/office/drawing/2014/main" id="{592208F8-AE04-4D3E-BD8F-9103BBAC000A}"/>
              </a:ext>
            </a:extLst>
          </p:cNvPr>
          <p:cNvSpPr>
            <a:spLocks noGrp="1"/>
          </p:cNvSpPr>
          <p:nvPr>
            <p:ph idx="1"/>
          </p:nvPr>
        </p:nvSpPr>
        <p:spPr/>
        <p:txBody>
          <a:bodyPr/>
          <a:lstStyle/>
          <a:p>
            <a:pPr marL="0" indent="0" algn="ctr">
              <a:buNone/>
            </a:pPr>
            <a:r>
              <a:rPr lang="sr-Cyrl-RS" b="1" dirty="0">
                <a:solidFill>
                  <a:srgbClr val="FFFF00"/>
                </a:solidFill>
                <a:latin typeface="Times New Roman" panose="02020603050405020304" pitchFamily="18" charset="0"/>
                <a:cs typeface="Times New Roman" panose="02020603050405020304" pitchFamily="18" charset="0"/>
              </a:rPr>
              <a:t>грамема</a:t>
            </a:r>
          </a:p>
          <a:p>
            <a:pPr marL="0" indent="0" algn="ctr">
              <a:buNone/>
            </a:pPr>
            <a:r>
              <a:rPr lang="en-US" b="1" dirty="0">
                <a:solidFill>
                  <a:srgbClr val="FFFF00"/>
                </a:solidFill>
                <a:latin typeface="Times New Roman" panose="02020603050405020304" pitchFamily="18" charset="0"/>
                <a:cs typeface="Times New Roman" panose="02020603050405020304" pitchFamily="18" charset="0"/>
              </a:rPr>
              <a:t>↓</a:t>
            </a:r>
            <a:endParaRPr lang="sr-Cyrl-RS" b="1" dirty="0">
              <a:solidFill>
                <a:srgbClr val="FFFF00"/>
              </a:solidFill>
              <a:latin typeface="Times New Roman" panose="02020603050405020304" pitchFamily="18" charset="0"/>
              <a:cs typeface="Times New Roman" panose="02020603050405020304" pitchFamily="18" charset="0"/>
            </a:endParaRPr>
          </a:p>
          <a:p>
            <a:pPr marL="0" indent="0" algn="ctr">
              <a:buNone/>
            </a:pPr>
            <a:r>
              <a:rPr lang="sr-Cyrl-RS" b="1" dirty="0">
                <a:solidFill>
                  <a:srgbClr val="FFFF00"/>
                </a:solidFill>
                <a:latin typeface="Times New Roman" panose="02020603050405020304" pitchFamily="18" charset="0"/>
                <a:cs typeface="Times New Roman" panose="02020603050405020304" pitchFamily="18" charset="0"/>
              </a:rPr>
              <a:t>архисема</a:t>
            </a:r>
          </a:p>
          <a:p>
            <a:pPr marL="0" indent="0" algn="ctr">
              <a:buNone/>
            </a:pPr>
            <a:r>
              <a:rPr lang="en-US" b="1" dirty="0">
                <a:solidFill>
                  <a:srgbClr val="FFFF00"/>
                </a:solidFill>
                <a:latin typeface="Times New Roman" panose="02020603050405020304" pitchFamily="18" charset="0"/>
                <a:cs typeface="Times New Roman" panose="02020603050405020304" pitchFamily="18" charset="0"/>
              </a:rPr>
              <a:t>↓</a:t>
            </a:r>
            <a:endParaRPr lang="sr-Cyrl-RS" b="1" dirty="0">
              <a:solidFill>
                <a:srgbClr val="FFFF00"/>
              </a:solidFill>
              <a:latin typeface="Times New Roman" panose="02020603050405020304" pitchFamily="18" charset="0"/>
              <a:cs typeface="Times New Roman" panose="02020603050405020304" pitchFamily="18" charset="0"/>
            </a:endParaRPr>
          </a:p>
          <a:p>
            <a:pPr marL="0" indent="0" algn="ctr">
              <a:buNone/>
            </a:pPr>
            <a:r>
              <a:rPr lang="sr-Cyrl-RS" b="1" dirty="0">
                <a:solidFill>
                  <a:srgbClr val="FFFF00"/>
                </a:solidFill>
                <a:latin typeface="Times New Roman" panose="02020603050405020304" pitchFamily="18" charset="0"/>
                <a:cs typeface="Times New Roman" panose="02020603050405020304" pitchFamily="18" charset="0"/>
              </a:rPr>
              <a:t>диференцијалне семе (семе нижег ранга)</a:t>
            </a:r>
          </a:p>
          <a:p>
            <a:pPr marL="0" indent="0" algn="ctr">
              <a:buNone/>
            </a:pPr>
            <a:r>
              <a:rPr lang="sr-Cyrl-RS" dirty="0">
                <a:solidFill>
                  <a:schemeClr val="tx1"/>
                </a:solidFill>
                <a:latin typeface="Times New Roman" panose="02020603050405020304" pitchFamily="18" charset="0"/>
                <a:cs typeface="Times New Roman" panose="02020603050405020304" pitchFamily="18" charset="0"/>
              </a:rPr>
              <a:t>[семе изгледа, места, порекла, функције, облика, боје, укуса, намене итд.]</a:t>
            </a: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5532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0BA3C-65EB-4A4B-A9FA-3F887DCE4251}"/>
              </a:ext>
            </a:extLst>
          </p:cNvPr>
          <p:cNvSpPr>
            <a:spLocks noGrp="1"/>
          </p:cNvSpPr>
          <p:nvPr>
            <p:ph type="title"/>
          </p:nvPr>
        </p:nvSpPr>
        <p:spPr/>
        <p:txBody>
          <a:bodyPr/>
          <a:lstStyle/>
          <a:p>
            <a:r>
              <a:rPr lang="sr-Cyrl-RS" dirty="0"/>
              <a:t>Компоненцијална анализа лексеме </a:t>
            </a:r>
            <a:r>
              <a:rPr lang="sr-Cyrl-RS" i="1" dirty="0"/>
              <a:t>зуб</a:t>
            </a:r>
            <a:endParaRPr lang="en-US" dirty="0"/>
          </a:p>
        </p:txBody>
      </p:sp>
      <p:sp>
        <p:nvSpPr>
          <p:cNvPr id="3" name="Content Placeholder 2">
            <a:extLst>
              <a:ext uri="{FF2B5EF4-FFF2-40B4-BE49-F238E27FC236}">
                <a16:creationId xmlns:a16="http://schemas.microsoft.com/office/drawing/2014/main" id="{5CC8C88F-4D4D-4B56-9769-3A3AC5A29556}"/>
              </a:ext>
            </a:extLst>
          </p:cNvPr>
          <p:cNvSpPr>
            <a:spLocks noGrp="1"/>
          </p:cNvSpPr>
          <p:nvPr>
            <p:ph idx="1"/>
          </p:nvPr>
        </p:nvSpPr>
        <p:spPr/>
        <p:txBody>
          <a:bodyPr/>
          <a:lstStyle/>
          <a:p>
            <a:r>
              <a:rPr lang="sr-Cyrl-RS" dirty="0">
                <a:solidFill>
                  <a:schemeClr val="tx1"/>
                </a:solidFill>
              </a:rPr>
              <a:t>орган (</a:t>
            </a:r>
            <a:r>
              <a:rPr lang="sr-Cyrl-RS" b="1" dirty="0">
                <a:solidFill>
                  <a:schemeClr val="tx1"/>
                </a:solidFill>
              </a:rPr>
              <a:t>грамема</a:t>
            </a:r>
            <a:r>
              <a:rPr lang="sr-Cyrl-RS" dirty="0">
                <a:solidFill>
                  <a:schemeClr val="tx1"/>
                </a:solidFill>
              </a:rPr>
              <a:t>: именичка; </a:t>
            </a:r>
            <a:r>
              <a:rPr lang="sr-Cyrl-RS" b="1" dirty="0">
                <a:solidFill>
                  <a:schemeClr val="tx1"/>
                </a:solidFill>
              </a:rPr>
              <a:t>архисема</a:t>
            </a:r>
            <a:r>
              <a:rPr lang="sr-Cyrl-RS" dirty="0">
                <a:solidFill>
                  <a:schemeClr val="tx1"/>
                </a:solidFill>
              </a:rPr>
              <a:t>: део тела)</a:t>
            </a:r>
          </a:p>
          <a:p>
            <a:r>
              <a:rPr lang="sr-Cyrl-RS" dirty="0">
                <a:solidFill>
                  <a:schemeClr val="tx1"/>
                </a:solidFill>
              </a:rPr>
              <a:t>у вилицама човека (</a:t>
            </a:r>
            <a:r>
              <a:rPr lang="sr-Cyrl-RS" b="1" dirty="0">
                <a:solidFill>
                  <a:schemeClr val="tx1"/>
                </a:solidFill>
              </a:rPr>
              <a:t>сема</a:t>
            </a:r>
            <a:r>
              <a:rPr lang="sr-Cyrl-RS" dirty="0">
                <a:solidFill>
                  <a:schemeClr val="tx1"/>
                </a:solidFill>
              </a:rPr>
              <a:t> места)</a:t>
            </a:r>
          </a:p>
          <a:p>
            <a:r>
              <a:rPr lang="sr-Cyrl-RS" dirty="0">
                <a:solidFill>
                  <a:schemeClr val="tx1"/>
                </a:solidFill>
              </a:rPr>
              <a:t>клинаст/шиљат (</a:t>
            </a:r>
            <a:r>
              <a:rPr lang="sr-Cyrl-RS" b="1" dirty="0">
                <a:solidFill>
                  <a:schemeClr val="tx1"/>
                </a:solidFill>
              </a:rPr>
              <a:t>сема</a:t>
            </a:r>
            <a:r>
              <a:rPr lang="sr-Cyrl-RS" dirty="0">
                <a:solidFill>
                  <a:schemeClr val="tx1"/>
                </a:solidFill>
              </a:rPr>
              <a:t> облика)</a:t>
            </a:r>
          </a:p>
          <a:p>
            <a:r>
              <a:rPr lang="sr-Cyrl-RS" dirty="0">
                <a:solidFill>
                  <a:schemeClr val="tx1"/>
                </a:solidFill>
              </a:rPr>
              <a:t>намењен кидању хране (</a:t>
            </a:r>
            <a:r>
              <a:rPr lang="sr-Cyrl-RS" b="1" dirty="0">
                <a:solidFill>
                  <a:schemeClr val="tx1"/>
                </a:solidFill>
              </a:rPr>
              <a:t>сема </a:t>
            </a:r>
            <a:r>
              <a:rPr lang="sr-Cyrl-RS" dirty="0">
                <a:solidFill>
                  <a:schemeClr val="tx1"/>
                </a:solidFill>
              </a:rPr>
              <a:t>функција)</a:t>
            </a:r>
          </a:p>
          <a:p>
            <a:r>
              <a:rPr lang="sr-Cyrl-RS" dirty="0">
                <a:solidFill>
                  <a:schemeClr val="tx1"/>
                </a:solidFill>
              </a:rPr>
              <a:t>намењен ситњењу хране (</a:t>
            </a:r>
            <a:r>
              <a:rPr lang="sr-Cyrl-RS" b="1" dirty="0">
                <a:solidFill>
                  <a:schemeClr val="tx1"/>
                </a:solidFill>
              </a:rPr>
              <a:t>сема</a:t>
            </a:r>
            <a:r>
              <a:rPr lang="sr-Cyrl-RS" dirty="0">
                <a:solidFill>
                  <a:schemeClr val="tx1"/>
                </a:solidFill>
              </a:rPr>
              <a:t> функције)</a:t>
            </a:r>
            <a:endParaRPr lang="en-US" dirty="0">
              <a:solidFill>
                <a:schemeClr val="tx1"/>
              </a:solidFill>
            </a:endParaRPr>
          </a:p>
        </p:txBody>
      </p:sp>
    </p:spTree>
    <p:extLst>
      <p:ext uri="{BB962C8B-B14F-4D97-AF65-F5344CB8AC3E}">
        <p14:creationId xmlns:p14="http://schemas.microsoft.com/office/powerpoint/2010/main" val="2192788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C00C1-5A3F-45A0-9201-12CF85BC020E}"/>
              </a:ext>
            </a:extLst>
          </p:cNvPr>
          <p:cNvSpPr>
            <a:spLocks noGrp="1"/>
          </p:cNvSpPr>
          <p:nvPr>
            <p:ph type="title"/>
          </p:nvPr>
        </p:nvSpPr>
        <p:spPr/>
        <p:txBody>
          <a:bodyPr/>
          <a:lstStyle/>
          <a:p>
            <a:pPr algn="ctr"/>
            <a:r>
              <a:rPr lang="sr-Cyrl-RS" dirty="0"/>
              <a:t>Лексема </a:t>
            </a:r>
            <a:r>
              <a:rPr lang="sr-Cyrl-RS" i="1" dirty="0"/>
              <a:t>мед </a:t>
            </a:r>
            <a:r>
              <a:rPr lang="sr-Cyrl-RS" dirty="0"/>
              <a:t>у Речнику</a:t>
            </a:r>
            <a:endParaRPr lang="en-US" dirty="0"/>
          </a:p>
        </p:txBody>
      </p:sp>
      <p:sp>
        <p:nvSpPr>
          <p:cNvPr id="3" name="Content Placeholder 2">
            <a:extLst>
              <a:ext uri="{FF2B5EF4-FFF2-40B4-BE49-F238E27FC236}">
                <a16:creationId xmlns:a16="http://schemas.microsoft.com/office/drawing/2014/main" id="{4A093EED-4F85-40AC-8749-1FAC9995AB03}"/>
              </a:ext>
            </a:extLst>
          </p:cNvPr>
          <p:cNvSpPr>
            <a:spLocks noGrp="1"/>
          </p:cNvSpPr>
          <p:nvPr>
            <p:ph idx="1"/>
          </p:nvPr>
        </p:nvSpPr>
        <p:spPr/>
        <p:txBody>
          <a:bodyPr/>
          <a:lstStyle/>
          <a:p>
            <a:r>
              <a:rPr lang="sr-Cyrl-RS" dirty="0">
                <a:solidFill>
                  <a:schemeClr val="tx1"/>
                </a:solidFill>
              </a:rPr>
              <a:t>Слатка, сирупаста течност коју праве пчеле из нектара цветова медоносних биљака.</a:t>
            </a:r>
            <a:endParaRPr lang="en-US" dirty="0">
              <a:solidFill>
                <a:schemeClr val="tx1"/>
              </a:solidFill>
            </a:endParaRPr>
          </a:p>
        </p:txBody>
      </p:sp>
    </p:spTree>
    <p:extLst>
      <p:ext uri="{BB962C8B-B14F-4D97-AF65-F5344CB8AC3E}">
        <p14:creationId xmlns:p14="http://schemas.microsoft.com/office/powerpoint/2010/main" val="2871769697"/>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178</TotalTime>
  <Words>1634</Words>
  <Application>Microsoft Office PowerPoint</Application>
  <PresentationFormat>Widescreen</PresentationFormat>
  <Paragraphs>165</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Century Gothic</vt:lpstr>
      <vt:lpstr>Times New Roman</vt:lpstr>
      <vt:lpstr>Wingdings 3</vt:lpstr>
      <vt:lpstr>Slice</vt:lpstr>
      <vt:lpstr>Компоненцијална анализа</vt:lpstr>
      <vt:lpstr>Семантичке теорије</vt:lpstr>
      <vt:lpstr>Зачетак компоненцијалне анализе</vt:lpstr>
      <vt:lpstr>ЗУБ у Речнику САНУ</vt:lpstr>
      <vt:lpstr>Компоненцијална анализа лексеме зуб</vt:lpstr>
      <vt:lpstr>Сема – најмања, недељива семантичка компонента</vt:lpstr>
      <vt:lpstr>Хијерархија сема</vt:lpstr>
      <vt:lpstr>Компоненцијална анализа лексеме зуб</vt:lpstr>
      <vt:lpstr>Лексема мед у Речнику</vt:lpstr>
      <vt:lpstr>Компоненцијална анализа лексеме мед</vt:lpstr>
      <vt:lpstr>Продуктивност сема</vt:lpstr>
      <vt:lpstr>Идентификација сема</vt:lpstr>
      <vt:lpstr>Семантичко језгро и перифеија значења</vt:lpstr>
      <vt:lpstr>Једна од могућих хипотеза о дечијем усвајању семантике</vt:lpstr>
      <vt:lpstr>Ив кларк (E. V. Clark): Теза о усвајању семантичких црта</vt:lpstr>
      <vt:lpstr>Ив кларк: Теза о усвајању семантичких црта</vt:lpstr>
      <vt:lpstr>Закључак у вези са усвајањем значења речи</vt:lpstr>
      <vt:lpstr>Лексема нежења  Кац и постал (J. J. Katz &amp; P. M. postal,1964)</vt:lpstr>
      <vt:lpstr>Лексема уседелица Кац и постал (1964)</vt:lpstr>
      <vt:lpstr>Предности компоненцијалне анализе</vt:lpstr>
      <vt:lpstr>Слабости компоненцијалне анализе</vt:lpstr>
      <vt:lpstr>Слабости компоненцијалне анализе</vt:lpstr>
      <vt:lpstr>ТЕОРИЈА ПРОТОТИПА</vt:lpstr>
      <vt:lpstr>Проблеми категоризовања</vt:lpstr>
      <vt:lpstr>Не може се свака категорија разложити на компоненте</vt:lpstr>
      <vt:lpstr>Лабов (W. Labov,1978): експеримент са чашама и шољама</vt:lpstr>
      <vt:lpstr>Појам прототипа</vt:lpstr>
      <vt:lpstr>Елеонор рош (E. Rosch, 1975)</vt:lpstr>
      <vt:lpstr>Прототипи нам помажу у поимању стварности </vt:lpstr>
      <vt:lpstr>Лејкоф (G. Lakoff): типови прототипа</vt:lpstr>
      <vt:lpstr>Прототип је променљив</vt:lpstr>
      <vt:lpstr>Теорија прототипа у лингвистици</vt:lpstr>
      <vt:lpstr>Теорија прототипа у лингвистици</vt:lpstr>
      <vt:lpstr>Предности теорије прототипа</vt:lpstr>
      <vt:lpstr>Домаћи задатак о теорији прототипа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Компоненцијална анализа</dc:title>
  <dc:creator>Recenzent</dc:creator>
  <cp:lastModifiedBy>Recenzent</cp:lastModifiedBy>
  <cp:revision>28</cp:revision>
  <dcterms:created xsi:type="dcterms:W3CDTF">2020-11-12T22:12:21Z</dcterms:created>
  <dcterms:modified xsi:type="dcterms:W3CDTF">2021-10-26T13:32:17Z</dcterms:modified>
</cp:coreProperties>
</file>