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954838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9" autoAdjust="0"/>
    <p:restoredTop sz="94660"/>
  </p:normalViewPr>
  <p:slideViewPr>
    <p:cSldViewPr snapToGrid="0">
      <p:cViewPr varScale="1">
        <p:scale>
          <a:sx n="93" d="100"/>
          <a:sy n="93" d="100"/>
        </p:scale>
        <p:origin x="247" y="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10/21/2022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214DD-6645-B3A3-A521-C6320A9332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RS" dirty="0"/>
              <a:t>Лексичко значење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CD03F6-4C45-416F-F7EB-F62497DADBA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Cyrl-RS" dirty="0"/>
              <a:t>Проф. др рајна драгићевић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214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08886-DB3D-E754-D35F-DB16F92C7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/>
              <a:t>Семантички троугао ричардса и огдена (1923)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0939E2-6805-7D14-47AD-063931D136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FBAEAA4F-F686-70D1-DC57-F389FC2C7489}"/>
              </a:ext>
            </a:extLst>
          </p:cNvPr>
          <p:cNvSpPr/>
          <p:nvPr/>
        </p:nvSpPr>
        <p:spPr>
          <a:xfrm>
            <a:off x="4420283" y="2249487"/>
            <a:ext cx="3194249" cy="318770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F610EE-F30C-4B11-E408-0B8F2D92F1EA}"/>
              </a:ext>
            </a:extLst>
          </p:cNvPr>
          <p:cNvSpPr txBox="1"/>
          <p:nvPr/>
        </p:nvSpPr>
        <p:spPr>
          <a:xfrm>
            <a:off x="4530996" y="2249487"/>
            <a:ext cx="1201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r-Cyrl-RS" b="1" dirty="0"/>
              <a:t>ЈЕЗИК</a:t>
            </a:r>
            <a:endParaRPr lang="en-US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CE301A8-AD4F-437C-8B4E-08784A388FC6}"/>
              </a:ext>
            </a:extLst>
          </p:cNvPr>
          <p:cNvSpPr txBox="1"/>
          <p:nvPr/>
        </p:nvSpPr>
        <p:spPr>
          <a:xfrm>
            <a:off x="7808619" y="5106366"/>
            <a:ext cx="143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dirty="0"/>
              <a:t>МИШЉЕЊЕ</a:t>
            </a:r>
            <a:endParaRPr lang="en-US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7E321DF-8050-D0CA-16DE-CBB32E4860CE}"/>
              </a:ext>
            </a:extLst>
          </p:cNvPr>
          <p:cNvSpPr txBox="1"/>
          <p:nvPr/>
        </p:nvSpPr>
        <p:spPr>
          <a:xfrm>
            <a:off x="2948905" y="5060200"/>
            <a:ext cx="1471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dirty="0"/>
              <a:t>СТВАРНОСТ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041919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F2547-5300-B992-1A83-21B929F23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Семантички троугао или четвороугао?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5D4BE8-D5E4-1576-F0DD-DD7C0521F7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/>
              <a:t>Сви се научници слажу да се лексичко значење налази у троуглу које сачињава језик, мишљење и стварност.</a:t>
            </a:r>
          </a:p>
          <a:p>
            <a:r>
              <a:rPr lang="sr-Cyrl-RS" dirty="0"/>
              <a:t>Од тог троугла неки сачињавају четвороугао на чијем је четвртом темену </a:t>
            </a:r>
            <a:r>
              <a:rPr lang="sr-Cyrl-RS" cap="small" dirty="0">
                <a:solidFill>
                  <a:srgbClr val="FFFF00"/>
                </a:solidFill>
              </a:rPr>
              <a:t>човек</a:t>
            </a:r>
            <a:r>
              <a:rPr lang="sr-Cyrl-RS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8910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28419-C630-996D-F133-FAFD83489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/>
              <a:t>Компоненте лексичког значења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1A99A9-F5EB-FA44-5E45-7A4D363E02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Cyrl-RS" dirty="0">
                <a:solidFill>
                  <a:srgbClr val="FFFF00"/>
                </a:solidFill>
              </a:rPr>
              <a:t>1. Денотација</a:t>
            </a:r>
            <a:r>
              <a:rPr lang="sr-Cyrl-RS" dirty="0"/>
              <a:t> је однос између језика и стварности. Производ денотације је </a:t>
            </a:r>
            <a:r>
              <a:rPr lang="sr-Cyrl-RS" dirty="0">
                <a:solidFill>
                  <a:srgbClr val="FFFF00"/>
                </a:solidFill>
              </a:rPr>
              <a:t>денотат</a:t>
            </a:r>
            <a:r>
              <a:rPr lang="sr-Cyrl-RS" dirty="0"/>
              <a:t> – представа о предмету из стварности.</a:t>
            </a:r>
          </a:p>
          <a:p>
            <a:r>
              <a:rPr lang="sr-Cyrl-RS" dirty="0"/>
              <a:t>Однос између лексеме и класе предмета зове се денотат, а однос између лексеме и конкретног предмета зове се </a:t>
            </a:r>
            <a:r>
              <a:rPr lang="sr-Cyrl-RS" dirty="0">
                <a:solidFill>
                  <a:srgbClr val="FFFF00"/>
                </a:solidFill>
              </a:rPr>
              <a:t>референт</a:t>
            </a:r>
            <a:r>
              <a:rPr lang="sr-Cyrl-RS" dirty="0"/>
              <a:t>.</a:t>
            </a:r>
          </a:p>
          <a:p>
            <a:r>
              <a:rPr lang="sr-Cyrl-RS" dirty="0">
                <a:solidFill>
                  <a:srgbClr val="FFFF00"/>
                </a:solidFill>
              </a:rPr>
              <a:t>2. Десигнација </a:t>
            </a:r>
            <a:r>
              <a:rPr lang="sr-Cyrl-RS" dirty="0"/>
              <a:t>је однос између језика и мишљења. Производ десигнације је </a:t>
            </a:r>
            <a:r>
              <a:rPr lang="sr-Cyrl-RS" dirty="0">
                <a:solidFill>
                  <a:srgbClr val="FFFF00"/>
                </a:solidFill>
              </a:rPr>
              <a:t>десигнат</a:t>
            </a:r>
            <a:r>
              <a:rPr lang="sr-Cyrl-RS" dirty="0"/>
              <a:t> – појам. </a:t>
            </a:r>
          </a:p>
          <a:p>
            <a:r>
              <a:rPr lang="sr-Cyrl-RS" dirty="0"/>
              <a:t>Денотат подразумева многа својства предмета, а десигнат само </a:t>
            </a:r>
            <a:r>
              <a:rPr lang="sr-Cyrl-RS" b="1" dirty="0"/>
              <a:t>критеријска обележја</a:t>
            </a:r>
            <a:r>
              <a:rPr lang="sr-Cyrl-RS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02954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79451-DBBC-F5BD-2B22-9B49D608C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/>
              <a:t>Компоненте лексичког значења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8AE6F9-193B-97CC-76C4-52BE9D0AB9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/>
              <a:t>3. </a:t>
            </a:r>
            <a:r>
              <a:rPr lang="sr-Cyrl-RS" dirty="0">
                <a:solidFill>
                  <a:srgbClr val="FFFF00"/>
                </a:solidFill>
              </a:rPr>
              <a:t>Конотација</a:t>
            </a:r>
            <a:r>
              <a:rPr lang="sr-Cyrl-RS" dirty="0"/>
              <a:t> – експресија као значењски елемент у значењу лексеме. Треба је разликовати од „снаге речи да пробуди личне осећаје“ (Л. Згуста). </a:t>
            </a:r>
          </a:p>
          <a:p>
            <a:pPr marL="0" indent="0">
              <a:buNone/>
            </a:pPr>
            <a:r>
              <a:rPr lang="sr-Cyrl-RS" dirty="0"/>
              <a:t>             Он је умро  : Он је преминуо  :  Он је одапео.</a:t>
            </a:r>
          </a:p>
          <a:p>
            <a:r>
              <a:rPr lang="sr-Cyrl-RS" dirty="0"/>
              <a:t>4. </a:t>
            </a:r>
            <a:r>
              <a:rPr lang="sr-Cyrl-RS" dirty="0">
                <a:solidFill>
                  <a:srgbClr val="FFFF00"/>
                </a:solidFill>
              </a:rPr>
              <a:t>Домен примене </a:t>
            </a:r>
            <a:r>
              <a:rPr lang="sr-Cyrl-RS" dirty="0"/>
              <a:t>– понекад лексеме имају исти денот, десигнат и конотат, а разликују се по домену примене (у хиндију има 6 речи за љубав – родитељска, према родитељима итд.)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9405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EDD43-8729-6167-4BAE-52EF8270B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Компоненте лексичког значења</a:t>
            </a:r>
            <a:br>
              <a:rPr lang="sr-Cyrl-RS" dirty="0"/>
            </a:br>
            <a:r>
              <a:rPr lang="sr-Cyrl-RS" dirty="0"/>
              <a:t> (Н. Ф. Алефиренко, адаптирано)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8522D61-33A0-5667-E827-6FE280E26B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1896" y="2062525"/>
            <a:ext cx="7163484" cy="4588402"/>
          </a:xfrm>
        </p:spPr>
      </p:pic>
    </p:spTree>
    <p:extLst>
      <p:ext uri="{BB962C8B-B14F-4D97-AF65-F5344CB8AC3E}">
        <p14:creationId xmlns:p14="http://schemas.microsoft.com/office/powerpoint/2010/main" val="30927006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11510-5599-7DA0-71F2-28B24079E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Компоненте лексиЧког значења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352C4D-880B-114E-5E6E-5F5A6E9462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>
                <a:solidFill>
                  <a:srgbClr val="FFFF00"/>
                </a:solidFill>
              </a:rPr>
              <a:t>Граматичка макрокомпонента</a:t>
            </a:r>
            <a:r>
              <a:rPr lang="sr-Cyrl-RS" dirty="0"/>
              <a:t>: Граматичка компонента лексичког значења зове се </a:t>
            </a:r>
            <a:r>
              <a:rPr lang="sr-Cyrl-RS" dirty="0">
                <a:solidFill>
                  <a:srgbClr val="FFFF00"/>
                </a:solidFill>
              </a:rPr>
              <a:t>грамема</a:t>
            </a:r>
            <a:r>
              <a:rPr lang="sr-Cyrl-RS" dirty="0"/>
              <a:t> – категоријално-граматичка компонента (нпр. грамема за глаголе је радња, ст.ње или збивање). </a:t>
            </a:r>
          </a:p>
          <a:p>
            <a:r>
              <a:rPr lang="sr-Cyrl-RS" dirty="0">
                <a:solidFill>
                  <a:srgbClr val="FFFF00"/>
                </a:solidFill>
              </a:rPr>
              <a:t>Предметно-појмовна (појавна) макрокомпонента</a:t>
            </a:r>
            <a:r>
              <a:rPr lang="sr-Cyrl-RS" dirty="0"/>
              <a:t>: сачињавају је денотат (са референтом) и десигнат.</a:t>
            </a:r>
          </a:p>
          <a:p>
            <a:r>
              <a:rPr lang="sr-Cyrl-RS" dirty="0">
                <a:solidFill>
                  <a:srgbClr val="FFFF00"/>
                </a:solidFill>
              </a:rPr>
              <a:t>Конотативна макрокомпонента</a:t>
            </a:r>
            <a:r>
              <a:rPr lang="sr-Cyrl-RS" dirty="0"/>
              <a:t>: сачињава је конотација.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8080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E1271-A232-A97B-6098-59C91886A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/>
              <a:t>конотација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7D90B1-C9BA-752F-6CD4-F36D00DC31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r-Cyrl-C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Конотација подразумева све оне информације које лексикографи обележавају тзв. квалификаторима и, уопште, све видове маркираности. У </a:t>
            </a:r>
            <a:r>
              <a:rPr lang="sr-Cyrl-C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Речнику српскохрватског књижевног и народног језика </a:t>
            </a:r>
            <a:r>
              <a:rPr lang="sr-Cyrl-C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Српске академије наука и уметности има више од 100 квалификатора употребне и стилске вредности обрађених лексема. Неке од њих су: </a:t>
            </a:r>
            <a:r>
              <a:rPr lang="sr-Cyrl-C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необ</a:t>
            </a:r>
            <a:r>
              <a:rPr lang="sr-Cyrl-C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(необично), заст. (застарело), </a:t>
            </a:r>
            <a:r>
              <a:rPr lang="sr-Cyrl-C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археол</a:t>
            </a:r>
            <a:r>
              <a:rPr lang="sr-Cyrl-C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(археолологија, археолошки); </a:t>
            </a:r>
            <a:r>
              <a:rPr lang="sr-Cyrl-C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вој</a:t>
            </a:r>
            <a:r>
              <a:rPr lang="sr-Cyrl-C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(војнички назив); </a:t>
            </a:r>
            <a:r>
              <a:rPr lang="sr-Cyrl-C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вулг</a:t>
            </a:r>
            <a:r>
              <a:rPr lang="sr-Cyrl-C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(вулгарно); </a:t>
            </a:r>
            <a:r>
              <a:rPr lang="sr-Cyrl-C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дем</a:t>
            </a:r>
            <a:r>
              <a:rPr lang="sr-Cyrl-C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(деминутив, деминутивно); </a:t>
            </a:r>
            <a:r>
              <a:rPr lang="sr-Cyrl-C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дијал</a:t>
            </a:r>
            <a:r>
              <a:rPr lang="sr-Cyrl-C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(дијалекатски, дијалектизам); </a:t>
            </a:r>
            <a:r>
              <a:rPr lang="sr-Cyrl-C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мит</a:t>
            </a:r>
            <a:r>
              <a:rPr lang="sr-Cyrl-C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(митологија, митолошки); </a:t>
            </a:r>
            <a:r>
              <a:rPr lang="sr-Cyrl-C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погрд</a:t>
            </a:r>
            <a:r>
              <a:rPr lang="sr-Cyrl-C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(погрдно); </a:t>
            </a:r>
            <a:r>
              <a:rPr lang="sr-Cyrl-C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супр</a:t>
            </a:r>
            <a:r>
              <a:rPr lang="sr-Cyrl-C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(супротно); </a:t>
            </a:r>
            <a:r>
              <a:rPr lang="sr-Cyrl-C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фам</a:t>
            </a:r>
            <a:r>
              <a:rPr lang="sr-Cyrl-C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(фамилијарно). </a:t>
            </a:r>
          </a:p>
          <a:p>
            <a:pPr algn="just"/>
            <a:r>
              <a:rPr lang="sr-Cyrl-C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Дакле, конотацију имају обележене (маркиране) лексеме.</a:t>
            </a:r>
            <a:endParaRPr lang="en-US" sz="1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2743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7C45B-7EE9-038E-F219-56A3E30F0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/>
              <a:t>Околојезгрена зона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05FACD-4FB7-063C-4BAD-B9D881A205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>
                <a:solidFill>
                  <a:srgbClr val="FFFF00"/>
                </a:solidFill>
              </a:rPr>
              <a:t>Околојезгрена зона –</a:t>
            </a:r>
            <a:r>
              <a:rPr lang="sr-Cyrl-RS" dirty="0"/>
              <a:t> </a:t>
            </a:r>
            <a:r>
              <a:rPr lang="sr-Cyrl-RS" dirty="0">
                <a:solidFill>
                  <a:srgbClr val="FFFF00"/>
                </a:solidFill>
              </a:rPr>
              <a:t>потенцијалне и скривене семантичке компоненте </a:t>
            </a:r>
            <a:r>
              <a:rPr lang="sr-Cyrl-RS" dirty="0"/>
              <a:t>које се реализују само у посебним случајевима:</a:t>
            </a:r>
          </a:p>
          <a:p>
            <a:r>
              <a:rPr lang="sr-Cyrl-RS" dirty="0"/>
              <a:t>Нпр. глупост као особина ћурке у реченици: Она је права ћурка.</a:t>
            </a:r>
          </a:p>
          <a:p>
            <a:pPr marL="0" indent="0">
              <a:buNone/>
            </a:pPr>
            <a:endParaRPr lang="sr-Cyrl-R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26735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BF036-2930-3780-4CF8-C346B6E14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sr-Cyrl-RS" dirty="0"/>
              <a:t>Мерење конотације: </a:t>
            </a:r>
            <a:br>
              <a:rPr lang="sr-Cyrl-RS" dirty="0"/>
            </a:br>
            <a:r>
              <a:rPr lang="sr-Cyrl-RS" dirty="0"/>
              <a:t>техника семантичког диференцијала</a:t>
            </a:r>
            <a:br>
              <a:rPr lang="sr-Cyrl-RS" dirty="0"/>
            </a:br>
            <a:r>
              <a:rPr lang="sr-Cyrl-RS" dirty="0"/>
              <a:t> чарлса озгуда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A0F4E-3851-BB75-DE8C-3B00DDC439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/>
              <a:t>Чарлс Озгуд: Када људи процењују низ појмова низом супротних придева на скалама које имају 7 поена, онда ми ту методу називамо семантичким диференцијалом.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93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CF77E-3117-313E-97A2-8117230C8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Техника семантичког диференцијала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8D24750-1059-E991-7580-DD66806161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62857" y="2146975"/>
            <a:ext cx="4976080" cy="4216919"/>
          </a:xfrm>
        </p:spPr>
      </p:pic>
    </p:spTree>
    <p:extLst>
      <p:ext uri="{BB962C8B-B14F-4D97-AF65-F5344CB8AC3E}">
        <p14:creationId xmlns:p14="http://schemas.microsoft.com/office/powerpoint/2010/main" val="13924968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44E72-C7FE-FD0C-DE4E-BFEE14032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Техника семантичког диференцијала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D5B3DD-C0D6-B515-2BC2-9C67C79006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sr-Cyrl-RS" dirty="0"/>
              <a:t>У оваквим табелама испитаници су оцењивали 100 појмова у виду именица. Именице су изабране тако што су најфреквентније у различитим језицима.</a:t>
            </a:r>
          </a:p>
          <a:p>
            <a:r>
              <a:rPr lang="sr-Cyrl-RS" dirty="0"/>
              <a:t>Квалификатори су избарани тако што је 100 младих мушкараца из различитих земаља карактерисало задате именице: Лептир је __________.</a:t>
            </a:r>
          </a:p>
          <a:p>
            <a:r>
              <a:rPr lang="sr-Cyrl-RS" dirty="0"/>
              <a:t>Добијено је 10.000 квалификатора (100 мушкараца Х 100 именица).</a:t>
            </a:r>
          </a:p>
          <a:p>
            <a:r>
              <a:rPr lang="sr-Cyrl-RS" dirty="0"/>
              <a:t>Квалификатори су класификовани и испоставило се да се деле у три групе које је Озгуд назвао факторима, према којима се може представити значење сваке речи.</a:t>
            </a:r>
          </a:p>
          <a:p>
            <a:pPr lvl="1"/>
            <a:r>
              <a:rPr lang="sr-Cyrl-RS" dirty="0"/>
              <a:t>1) фактор евалуације (добар /лош) </a:t>
            </a:r>
          </a:p>
          <a:p>
            <a:pPr lvl="1"/>
            <a:r>
              <a:rPr lang="sr-Cyrl-RS" dirty="0"/>
              <a:t>2) фактор потентности (јак/ слаб)</a:t>
            </a:r>
          </a:p>
          <a:p>
            <a:pPr lvl="1"/>
            <a:r>
              <a:rPr lang="sr-Cyrl-RS" dirty="0"/>
              <a:t>3) фактор активности (брз /спор)</a:t>
            </a:r>
          </a:p>
          <a:p>
            <a:pPr marL="457200" lvl="1" indent="0">
              <a:buNone/>
            </a:pPr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33261109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E3018-6DA5-2B0A-BA2C-E004F1B67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Техника семантичког диференцијала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A11DF7-B4A5-C62F-8DE2-BBF8D684E3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>
                <a:solidFill>
                  <a:srgbClr val="FFFF00"/>
                </a:solidFill>
              </a:rPr>
              <a:t>Културно стереотипни појмови</a:t>
            </a:r>
            <a:r>
              <a:rPr lang="sr-Cyrl-RS" dirty="0"/>
              <a:t>: појмови који се техником семантичког диференцијала исто оцењују у свим језицима.</a:t>
            </a:r>
          </a:p>
          <a:p>
            <a:r>
              <a:rPr lang="sr-Cyrl-RS" dirty="0">
                <a:solidFill>
                  <a:srgbClr val="FFFF00"/>
                </a:solidFill>
              </a:rPr>
              <a:t>Културно аморфни појмови</a:t>
            </a:r>
            <a:r>
              <a:rPr lang="sr-Cyrl-RS" dirty="0"/>
              <a:t>: појмови који се техником семантичког диференцијала различито оцењују у различитим језицима.</a:t>
            </a:r>
          </a:p>
          <a:p>
            <a:r>
              <a:rPr lang="sr-Cyrl-RS" dirty="0"/>
              <a:t>Ч. Озгуд је предлагао </a:t>
            </a:r>
            <a:r>
              <a:rPr lang="sr-Cyrl-RS" dirty="0">
                <a:solidFill>
                  <a:srgbClr val="FFFF00"/>
                </a:solidFill>
              </a:rPr>
              <a:t>атлас афективних значења</a:t>
            </a:r>
            <a:r>
              <a:rPr lang="sr-Cyrl-RS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48124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E6FDF-1FAA-BDE7-218C-48FE52C9B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6381DC-957B-6D93-A902-FBD9C1DB8A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sr-Cyrl-RS" dirty="0"/>
              <a:t>ХВАЛА НА ПАЖЊИ!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6300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129</TotalTime>
  <Words>631</Words>
  <Application>Microsoft Office PowerPoint</Application>
  <PresentationFormat>Widescreen</PresentationFormat>
  <Paragraphs>45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Times New Roman</vt:lpstr>
      <vt:lpstr>Tw Cen MT</vt:lpstr>
      <vt:lpstr>Circuit</vt:lpstr>
      <vt:lpstr>Лексичко значење</vt:lpstr>
      <vt:lpstr>Семантички троугао ричардса и огдена (1923)</vt:lpstr>
      <vt:lpstr>Семантички троугао или четвороугао?</vt:lpstr>
      <vt:lpstr>Компоненте лексичког значења</vt:lpstr>
      <vt:lpstr>Компоненте лексичког значења</vt:lpstr>
      <vt:lpstr>Компоненте лексичког значења  (Н. Ф. Алефиренко, адаптирано)</vt:lpstr>
      <vt:lpstr>Компоненте лексиЧког значења</vt:lpstr>
      <vt:lpstr>конотација</vt:lpstr>
      <vt:lpstr>Околојезгрена зона</vt:lpstr>
      <vt:lpstr>Мерење конотације:  техника семантичког диференцијала  чарлса озгуда</vt:lpstr>
      <vt:lpstr>Техника семантичког диференцијала</vt:lpstr>
      <vt:lpstr>Техника семантичког диференцијала</vt:lpstr>
      <vt:lpstr>Техника семантичког диференцијала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Лексичко значење</dc:title>
  <dc:creator>Recenzent</dc:creator>
  <cp:lastModifiedBy>Recenzent</cp:lastModifiedBy>
  <cp:revision>15</cp:revision>
  <cp:lastPrinted>2022-10-20T21:49:42Z</cp:lastPrinted>
  <dcterms:created xsi:type="dcterms:W3CDTF">2022-10-20T19:48:10Z</dcterms:created>
  <dcterms:modified xsi:type="dcterms:W3CDTF">2022-10-21T18:51:42Z</dcterms:modified>
</cp:coreProperties>
</file>