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CED1-2E7E-076F-8A10-B2FF27C6A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 Лексикологија као наука.</a:t>
            </a:r>
            <a:br>
              <a:rPr lang="sr-Cyrl-RS" dirty="0"/>
            </a:br>
            <a:r>
              <a:rPr lang="sr-Cyrl-RS" dirty="0"/>
              <a:t>Јединице  лексикологије.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BDC10-4AE2-FE0A-481A-D2DD536FF6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Проф. др рајна драгићевић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1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4F8A-EF5C-E54F-F313-96567644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Лексикон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2607F0-0DC8-76CF-94FE-3BC0C448D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327" y="1931312"/>
            <a:ext cx="6023559" cy="47032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966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2BD-36DD-0D37-18F7-2E2BB483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Подела лексикона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DA033-434D-937E-29C2-B8829656E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Лексикон се дели на </a:t>
            </a:r>
            <a:r>
              <a:rPr lang="sr-Cyrl-R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општи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ментални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општи и ментални лексикон  деле се на </a:t>
            </a:r>
            <a:r>
              <a:rPr lang="sr-Cyrl-R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појединачни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заједнички.</a:t>
            </a:r>
          </a:p>
          <a:p>
            <a:r>
              <a:rPr lang="sr-Cyrl-R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Општи лексикон 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скуп лексичких јединица које сачињавају један језик.</a:t>
            </a:r>
          </a:p>
          <a:p>
            <a:pPr algn="just"/>
            <a:r>
              <a:rPr lang="sr-Cyrl-C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sr-Cyrl-CS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ентални лексикон </a:t>
            </a:r>
            <a:r>
              <a:rPr lang="sr-Cyrl-C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sr-Cyrl-C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лексичка меморија </a:t>
            </a:r>
            <a:r>
              <a:rPr lang="sr-Cyrl-C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јесте појам који се у експерименталној психолингвистици јавља крајем шездесетих и почетком седамдесетих година прошлог века. Реч је о специјализованом когнитивном домену за који се претпоставља да је модул дуготрајне меморије, у којем су ускладиштене репрезентације свих речи које говорник датог језика користи. 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8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5FB5-F521-C502-582A-F3CA6783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Подела лексикона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46DFD-B60A-ADD2-81B9-21899289E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b="1" dirty="0">
                <a:solidFill>
                  <a:srgbClr val="FFFF00"/>
                </a:solidFill>
              </a:rPr>
              <a:t>Општи заједнички лексикон</a:t>
            </a:r>
            <a:r>
              <a:rPr lang="sr-Cyrl-RS" dirty="0"/>
              <a:t>: покушај сабирања свих речи једног језика, као Речник САНУ.</a:t>
            </a:r>
          </a:p>
          <a:p>
            <a:r>
              <a:rPr lang="sr-Cyrl-RS" b="1" dirty="0">
                <a:solidFill>
                  <a:srgbClr val="FFFF00"/>
                </a:solidFill>
              </a:rPr>
              <a:t>Појединачни заједнички лексикон</a:t>
            </a:r>
            <a:r>
              <a:rPr lang="sr-Cyrl-RS" dirty="0"/>
              <a:t>: покушај сабирања свих речи једног појединца, (нпр. речници језика писаца – постоји речник Милана Ракића, Лазе Лазаревића итд.)</a:t>
            </a:r>
          </a:p>
          <a:p>
            <a:r>
              <a:rPr lang="sr-Cyrl-RS" b="1" dirty="0">
                <a:solidFill>
                  <a:srgbClr val="FFFF00"/>
                </a:solidFill>
              </a:rPr>
              <a:t>Општи ментални лексикон</a:t>
            </a:r>
            <a:r>
              <a:rPr lang="sr-Cyrl-RS" dirty="0"/>
              <a:t>: покушај идентификације заједничких особина лексичке меморије говорника једног језика (нпр. начин на који говорници памте и складиште у меморији антониме, синониме, хипониме итд.) </a:t>
            </a:r>
          </a:p>
          <a:p>
            <a:r>
              <a:rPr lang="sr-Cyrl-RS" b="1" dirty="0">
                <a:solidFill>
                  <a:srgbClr val="FFFF00"/>
                </a:solidFill>
              </a:rPr>
              <a:t>Појединачни ментални лексикон</a:t>
            </a:r>
            <a:r>
              <a:rPr lang="sr-Cyrl-RS" dirty="0"/>
              <a:t>: покушај идентификације карактеристика лексичке меморије појединца (нпр. очуваност лексичке меморије после болести, повреда мозга итд.)</a:t>
            </a:r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9E6D-4E92-9E07-76AB-37626E27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Подела лексикона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6AA09D-4347-660D-013F-E958A94CF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667" y="1955914"/>
            <a:ext cx="8143490" cy="46622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588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8B7A6-3868-CB25-3CBE-363FB368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Начини проучавања менталног лексикона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735A-7621-6B18-1243-69086AEED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Подаци о менталном лексикону прикупљају се овако:</a:t>
            </a:r>
          </a:p>
          <a:p>
            <a:pPr lvl="1"/>
            <a:r>
              <a:rPr lang="sr-Cyrl-RS" dirty="0"/>
              <a:t>тражење речи и лапсуси нормалних, здравих говорника</a:t>
            </a:r>
          </a:p>
          <a:p>
            <a:pPr lvl="1"/>
            <a:r>
              <a:rPr lang="sr-Cyrl-RS" dirty="0"/>
              <a:t>говорни поремећаји</a:t>
            </a:r>
          </a:p>
          <a:p>
            <a:pPr lvl="1"/>
            <a:r>
              <a:rPr lang="sr-Cyrl-RS" dirty="0"/>
              <a:t>психолингвистички експерименти</a:t>
            </a:r>
          </a:p>
          <a:p>
            <a:pPr lvl="1"/>
            <a:r>
              <a:rPr lang="sr-Cyrl-RS" dirty="0"/>
              <a:t>резултати теоријске лингвистике</a:t>
            </a:r>
          </a:p>
          <a:p>
            <a:endParaRPr lang="sr-Cyrl-R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4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BFC4-8557-9E7A-2ACF-F210C37C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Резултати досадашњих истраживања менталног лексикона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922CD-7E30-F53C-532F-E340F5E6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r-Cyrl-C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CS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 атомских мехурића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Према представницима ове теорије постоји универзални скуп основних атома значења знаних као </a:t>
            </a:r>
            <a:r>
              <a:rPr lang="sr-Cyrl-C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семантички примитиви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Они су исти у свим језицима и спадају у општу људску језичку способност. Ти базични атоми довољни су за описивање свих значења речи, јер се схватају, вероватно, биолошки даним ноцијама уграђеним у структуру људског ума. Оне су, дакле, одређене, дубоко усађене, урођене особине људског организма и перцептивног апарата.</a:t>
            </a:r>
          </a:p>
          <a:p>
            <a:pPr marL="0" indent="0" algn="just">
              <a:buNone/>
            </a:pPr>
            <a:r>
              <a:rPr lang="sr-Cyrl-CS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 паучине.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Постоји претпоставка да је ментални лексикон нека врста повезаног графикона са лексичким јединицама на чвориштима и путевима од сваког елемента према другима. Теорије те врсте познате су као теорије мрежа.</a:t>
            </a:r>
          </a:p>
          <a:p>
            <a:pPr marL="0" indent="0" algn="just">
              <a:buNone/>
            </a:pPr>
            <a:r>
              <a:rPr lang="sr-Cyrl-C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Постоје и други модели, нпр: </a:t>
            </a:r>
            <a:r>
              <a:rPr lang="sr-Cyrl-CS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 просторне метафоре, модел аутономне редне претраге, м</a:t>
            </a:r>
            <a:r>
              <a:rPr lang="sr-Cyrl-CS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одели засновани на прагу побуђивања</a:t>
            </a:r>
            <a:r>
              <a:rPr lang="sr-Cyrl-C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C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итд. </a:t>
            </a:r>
            <a:endParaRPr lang="sr-Cyrl-C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8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43BF-E9B5-D614-48AD-A531B771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365DB-4B45-44D1-2CF6-FF8404658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r-Cyrl-RS" dirty="0"/>
              <a:t>ХВАЛА ПАЖЊИ!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5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0418-8E8D-FA46-5355-D280A03B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Дефиниција лексикологије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CC057-3456-7760-D8A8-2AAADEA04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Лексикологија је део науке о језику који проучава значење речи, као и синтагматске, парадигматске и деривационе везе међу речима.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то упућује и порекло термина: грч. </a:t>
            </a:r>
            <a:r>
              <a:rPr lang="sr-Latn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lexis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Latn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lexi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sr-Latn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реч, речнички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sr-Latn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logos 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наука</a:t>
            </a:r>
            <a:r>
              <a:rPr lang="sr-Latn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3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3223-6D5A-0AD4-C6FD-19705536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 сложености лексичких односа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CE1B-367C-4E85-F3B7-9FA51D6E9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Непозната </a:t>
            </a:r>
            <a:r>
              <a:rPr lang="sr-Cyrl-CS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жена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је ушла у двориште</a:t>
            </a:r>
            <a:r>
              <a:rPr lang="sr-Cyrl-C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Значење именице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жена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ступа у однос са осталим значењима ове именице, која овде нису реализована: </a:t>
            </a:r>
            <a:r>
              <a:rPr lang="sr-Cyrl-CS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брачни друг женског пола, супруга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sr-Cyrl-CS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она која је удата или је била удата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пејоративно (о мушкарцу) </a:t>
            </a:r>
            <a:r>
              <a:rPr lang="sr-Cyrl-CS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онај који нема мушке одважности, плашљивац, кукавица, слабић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Истовремено,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жена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наведене реченице ступа у антонимски однос с именицом </a:t>
            </a:r>
            <a:r>
              <a:rPr lang="sr-Cyrl-CS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мушкарац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 синонимски однос с именицом </a:t>
            </a:r>
            <a:r>
              <a:rPr lang="sr-Cyrl-CS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госпођа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 хипонимски однос с именицом </a:t>
            </a:r>
            <a:r>
              <a:rPr lang="sr-Cyrl-CS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човек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(онда када се под човеком подразумева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људско биће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algn="just"/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Жена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 део тематске групе речи које означавају различите женске особе: </a:t>
            </a:r>
            <a:r>
              <a:rPr lang="sr-Cyrl-CS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девојчица, девојка, баба, старица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Са свим наведеним именицама именица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жена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ступа у парадигматске односе. </a:t>
            </a:r>
          </a:p>
          <a:p>
            <a:pPr algn="just"/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Жена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је у творбеним, деривационим односима са речима: </a:t>
            </a:r>
            <a:r>
              <a:rPr lang="sr-Cyrl-CS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женити се, женка, женски, оженити (се)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итд. </a:t>
            </a:r>
          </a:p>
          <a:p>
            <a:pPr algn="just"/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основу синтагматских односа именице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жена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 придевом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непозната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глаголом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ушла је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ући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предлошко-падешком конструкцијом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двориште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декодирамо које је значење именице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жена 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реализовано у наведеној реченици.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6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7F13-EB37-48B8-AC79-F7608F60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Поделе лексикологије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56FC9-4A19-0173-F325-FE759B8F3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Лексикологија у ужем смислу и лексикологија у ширем смислу</a:t>
            </a:r>
          </a:p>
          <a:p>
            <a:r>
              <a:rPr lang="sr-Cyrl-RS" dirty="0"/>
              <a:t>Општа лексикологија и посебна лексикологија</a:t>
            </a:r>
          </a:p>
          <a:p>
            <a:r>
              <a:rPr lang="sr-Cyrl-RS" dirty="0"/>
              <a:t>Лексикологија једног језика и упоредна/контрастивна лексикологија</a:t>
            </a:r>
          </a:p>
          <a:p>
            <a:r>
              <a:rPr lang="sr-Cyrl-RS" dirty="0"/>
              <a:t>Синхронијска и дијахронијска лексикологија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5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B785-FFD6-7C21-AB47-17A3E04B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Лексикологија и сродне дисциплине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C2938-B4BD-511D-8C60-EAA8D5988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Лексикологија је повезана са бројним наукама: лексикографијом, фразеологијом, морфологијом, творбом речи, ономастиком, терминологијом, етимологијом итд.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2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43CA-30CA-B4A4-0A45-31BFAF0D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Појам лексеме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44A9B-CCB2-7421-3B6C-4640A71AB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r-Cyrl-RS" dirty="0">
                <a:solidFill>
                  <a:srgbClr val="FFFF00"/>
                </a:solidFill>
              </a:rPr>
              <a:t>Рука руку мије.</a:t>
            </a:r>
          </a:p>
          <a:p>
            <a:pPr algn="just">
              <a:buFontTx/>
              <a:buChar char="-"/>
            </a:pPr>
            <a:r>
              <a:rPr lang="sr-Cyrl-RS" dirty="0"/>
              <a:t>Три речи: рука, руку, мије.</a:t>
            </a:r>
          </a:p>
          <a:p>
            <a:pPr algn="just">
              <a:buFontTx/>
              <a:buChar char="-"/>
            </a:pPr>
            <a:r>
              <a:rPr lang="sr-Cyrl-RS" dirty="0"/>
              <a:t>Две лексеме: рука, мити.</a:t>
            </a:r>
          </a:p>
          <a:p>
            <a:pPr marL="0" indent="0" algn="ctr">
              <a:buNone/>
            </a:pPr>
            <a:r>
              <a:rPr lang="sr-Cyrl-RS" b="1" dirty="0">
                <a:solidFill>
                  <a:srgbClr val="FF0000"/>
                </a:solidFill>
              </a:rPr>
              <a:t>Лексема је реч у свим својим облицима и значењима</a:t>
            </a:r>
            <a:r>
              <a:rPr lang="sr-Cyrl-RS" dirty="0"/>
              <a:t>.</a:t>
            </a:r>
          </a:p>
          <a:p>
            <a:pPr algn="just">
              <a:buFontTx/>
              <a:buChar char="-"/>
            </a:pPr>
            <a:r>
              <a:rPr lang="sr-Cyrl-RS" dirty="0"/>
              <a:t>Лексема је апстрактна јединица, а реч је њена конкретна реализација, увек у одређеном облику, са одређеним значењем. Зато се зове и морфосинтаксичка реч. </a:t>
            </a:r>
          </a:p>
          <a:p>
            <a:pPr algn="just">
              <a:buFontTx/>
              <a:buChar char="-"/>
            </a:pPr>
            <a:r>
              <a:rPr lang="sr-Cyrl-RS" dirty="0"/>
              <a:t>Лексема се увек именује према свом основном, речничком облику.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6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FC48-0E5B-4875-1997-A067AD2C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Поделе лексема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4237C-0D7D-188D-756F-564FD81C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Варијанте лексеме називају се </a:t>
            </a:r>
            <a:r>
              <a:rPr lang="sr-Cyrl-RS" b="1" dirty="0">
                <a:solidFill>
                  <a:srgbClr val="FF0000"/>
                </a:solidFill>
              </a:rPr>
              <a:t>алолексе</a:t>
            </a:r>
            <a:r>
              <a:rPr lang="sr-Cyrl-RS" dirty="0"/>
              <a:t>.</a:t>
            </a:r>
          </a:p>
          <a:p>
            <a:r>
              <a:rPr lang="sr-Cyrl-RS" dirty="0"/>
              <a:t>Алолексе могу бити:</a:t>
            </a:r>
          </a:p>
          <a:p>
            <a:pPr lvl="1"/>
            <a:r>
              <a:rPr lang="sr-Cyrl-RS" dirty="0">
                <a:solidFill>
                  <a:srgbClr val="FFFF00"/>
                </a:solidFill>
              </a:rPr>
              <a:t>физичке</a:t>
            </a:r>
            <a:r>
              <a:rPr lang="sr-Cyrl-RS" dirty="0"/>
              <a:t> (ће трчати – трчаће)</a:t>
            </a:r>
          </a:p>
          <a:p>
            <a:pPr lvl="1"/>
            <a:r>
              <a:rPr lang="sr-Cyrl-RS" dirty="0">
                <a:solidFill>
                  <a:srgbClr val="FFFF00"/>
                </a:solidFill>
              </a:rPr>
              <a:t>функционалне</a:t>
            </a:r>
            <a:r>
              <a:rPr lang="sr-Cyrl-RS" dirty="0"/>
              <a:t> (варијанте једне лексеме у различитом облику, са различитом функцијом)</a:t>
            </a:r>
          </a:p>
          <a:p>
            <a:pPr lvl="1"/>
            <a:r>
              <a:rPr lang="sr-Cyrl-RS" dirty="0">
                <a:solidFill>
                  <a:srgbClr val="FFFF00"/>
                </a:solidFill>
              </a:rPr>
              <a:t>семантичке </a:t>
            </a:r>
            <a:r>
              <a:rPr lang="sr-Cyrl-RS" dirty="0"/>
              <a:t>(различита значења једне лексеме)</a:t>
            </a:r>
          </a:p>
          <a:p>
            <a:pPr marL="457200" lvl="1" indent="0">
              <a:buNone/>
            </a:pPr>
            <a:r>
              <a:rPr lang="sr-Cyrl-RS" dirty="0">
                <a:solidFill>
                  <a:srgbClr val="FFFF00"/>
                </a:solidFill>
              </a:rPr>
              <a:t>- </a:t>
            </a:r>
            <a:r>
              <a:rPr lang="sr-Cyrl-RS" dirty="0"/>
              <a:t>Све лексеме именују способност именовања, али само неке имају способност означавања и способност вршења функције реченичнох конституента.</a:t>
            </a:r>
          </a:p>
          <a:p>
            <a:pPr marL="457200" lvl="1" indent="0">
              <a:buNone/>
            </a:pPr>
            <a:r>
              <a:rPr lang="sr-Cyrl-RS" dirty="0"/>
              <a:t>- Лексеме се деле на </a:t>
            </a:r>
            <a:r>
              <a:rPr lang="sr-Cyrl-RS" dirty="0">
                <a:solidFill>
                  <a:srgbClr val="FFFF00"/>
                </a:solidFill>
              </a:rPr>
              <a:t>аутосемантичке и синсемантичке</a:t>
            </a:r>
            <a:r>
              <a:rPr lang="sr-Cyrl-RS" dirty="0"/>
              <a:t>. </a:t>
            </a:r>
          </a:p>
          <a:p>
            <a:pPr marL="457200" lvl="1" indent="0">
              <a:buNone/>
            </a:pPr>
            <a:endParaRPr lang="sr-Cyrl-RS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2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F96E-2D57-426A-E6BC-0D8E0B6D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Покушаји дефинисања речи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4BAFB-1529-3D99-344E-7A564C1BD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Има неколико стотина дефиниција за реч. Оне су засноване на различитим одликама речи:</a:t>
            </a:r>
          </a:p>
          <a:p>
            <a:r>
              <a:rPr lang="sr-Cyrl-RS" dirty="0"/>
              <a:t>Писање између две белине</a:t>
            </a:r>
          </a:p>
          <a:p>
            <a:r>
              <a:rPr lang="sr-Cyrl-RS" dirty="0"/>
              <a:t>Интонациона целовитост у говору</a:t>
            </a:r>
          </a:p>
          <a:p>
            <a:r>
              <a:rPr lang="sr-Cyrl-RS" dirty="0"/>
              <a:t>Непреместивост делова</a:t>
            </a:r>
          </a:p>
          <a:p>
            <a:r>
              <a:rPr lang="sr-Cyrl-RS" dirty="0"/>
              <a:t>Промена информативне структуре исказа...</a:t>
            </a:r>
          </a:p>
          <a:p>
            <a:r>
              <a:rPr lang="sr-Cyrl-RS" dirty="0"/>
              <a:t>Ниједан од ових креитеријума није довољан. Што више критеријума, већа је вероватноћа да одређена јединица спада у речи.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3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18B3-CCFC-85C0-90DA-4ED8D64B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Лексикон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2D4A4-5E90-B3B0-D8A8-2E37704CE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896" y="1987058"/>
            <a:ext cx="9905999" cy="3541714"/>
          </a:xfrm>
        </p:spPr>
        <p:txBody>
          <a:bodyPr/>
          <a:lstStyle/>
          <a:p>
            <a:r>
              <a:rPr lang="sr-Cyrl-RS" dirty="0"/>
              <a:t>Лексиколози нису истомишљеници у вези са саставом лексикона. Поставља се питање да ли осим једночланих лексема у лексикон спадају морфеме, вишечлане лексеме, фразеологизми?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5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146</TotalTime>
  <Words>882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Tw Cen MT</vt:lpstr>
      <vt:lpstr>Circuit</vt:lpstr>
      <vt:lpstr> Лексикологија као наука. Јединице  лексикологије.</vt:lpstr>
      <vt:lpstr>Дефиниција лексикологије</vt:lpstr>
      <vt:lpstr>Пример сложености лексичких односа</vt:lpstr>
      <vt:lpstr>Поделе лексикологије</vt:lpstr>
      <vt:lpstr>Лексикологија и сродне дисциплине</vt:lpstr>
      <vt:lpstr>Појам лексеме</vt:lpstr>
      <vt:lpstr>Поделе лексема</vt:lpstr>
      <vt:lpstr>Покушаји дефинисања речи</vt:lpstr>
      <vt:lpstr>Лексикон</vt:lpstr>
      <vt:lpstr>Лексикон</vt:lpstr>
      <vt:lpstr>Подела лексикона</vt:lpstr>
      <vt:lpstr>Подела лексикона</vt:lpstr>
      <vt:lpstr>Подела лексикона</vt:lpstr>
      <vt:lpstr>Начини проучавања менталног лексикона</vt:lpstr>
      <vt:lpstr>Резултати досадашњих истраживања менталног лексикона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Јединице лексичког система: лексема, лексикон</dc:title>
  <dc:creator>Recenzent</dc:creator>
  <cp:lastModifiedBy>Recenzent</cp:lastModifiedBy>
  <cp:revision>20</cp:revision>
  <cp:lastPrinted>2022-10-19T09:32:09Z</cp:lastPrinted>
  <dcterms:created xsi:type="dcterms:W3CDTF">2022-10-14T10:20:25Z</dcterms:created>
  <dcterms:modified xsi:type="dcterms:W3CDTF">2022-10-19T09:42:14Z</dcterms:modified>
</cp:coreProperties>
</file>